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7" r:id="rId2"/>
    <p:sldMasterId id="2147483709" r:id="rId3"/>
    <p:sldMasterId id="2147483721" r:id="rId4"/>
    <p:sldMasterId id="2147483733" r:id="rId5"/>
  </p:sldMasterIdLst>
  <p:notesMasterIdLst>
    <p:notesMasterId r:id="rId27"/>
  </p:notesMasterIdLst>
  <p:handoutMasterIdLst>
    <p:handoutMasterId r:id="rId28"/>
  </p:handoutMasterIdLst>
  <p:sldIdLst>
    <p:sldId id="256" r:id="rId6"/>
    <p:sldId id="286" r:id="rId7"/>
    <p:sldId id="295" r:id="rId8"/>
    <p:sldId id="288" r:id="rId9"/>
    <p:sldId id="292" r:id="rId10"/>
    <p:sldId id="258" r:id="rId11"/>
    <p:sldId id="304" r:id="rId12"/>
    <p:sldId id="290" r:id="rId13"/>
    <p:sldId id="308" r:id="rId14"/>
    <p:sldId id="287" r:id="rId15"/>
    <p:sldId id="293" r:id="rId16"/>
    <p:sldId id="277" r:id="rId17"/>
    <p:sldId id="291" r:id="rId18"/>
    <p:sldId id="297" r:id="rId19"/>
    <p:sldId id="294" r:id="rId20"/>
    <p:sldId id="299" r:id="rId21"/>
    <p:sldId id="305" r:id="rId22"/>
    <p:sldId id="302" r:id="rId23"/>
    <p:sldId id="306" r:id="rId24"/>
    <p:sldId id="298" r:id="rId25"/>
    <p:sldId id="307" r:id="rId26"/>
  </p:sldIdLst>
  <p:sldSz cx="9906000" cy="6858000" type="A4"/>
  <p:notesSz cx="7099300" cy="102235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CCFF33"/>
    <a:srgbClr val="FFFFFF"/>
    <a:srgbClr val="339933"/>
    <a:srgbClr val="FF6600"/>
    <a:srgbClr val="0000FF"/>
    <a:srgbClr val="F3650D"/>
    <a:srgbClr val="ECEAE8"/>
    <a:srgbClr val="D7D2CD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71" autoAdjust="0"/>
    <p:restoredTop sz="96527" autoAdjust="0"/>
  </p:normalViewPr>
  <p:slideViewPr>
    <p:cSldViewPr showGuides="1">
      <p:cViewPr varScale="1">
        <p:scale>
          <a:sx n="53" d="100"/>
          <a:sy n="53" d="100"/>
        </p:scale>
        <p:origin x="-658" y="-67"/>
      </p:cViewPr>
      <p:guideLst>
        <p:guide orient="horz" pos="3657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76977" cy="51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08" tIns="47704" rIns="95408" bIns="47704" numCol="1" anchor="t" anchorCtr="0" compatLnSpc="1">
            <a:prstTxWarp prst="textNoShape">
              <a:avLst/>
            </a:prstTxWarp>
          </a:bodyPr>
          <a:lstStyle>
            <a:lvl1pPr>
              <a:defRPr sz="1300" smtClean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0650" y="0"/>
            <a:ext cx="3076976" cy="51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08" tIns="47704" rIns="95408" bIns="47704" numCol="1" anchor="t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710269"/>
            <a:ext cx="3076977" cy="511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08" tIns="47704" rIns="95408" bIns="47704" numCol="1" anchor="b" anchorCtr="0" compatLnSpc="1">
            <a:prstTxWarp prst="textNoShape">
              <a:avLst/>
            </a:prstTxWarp>
          </a:bodyPr>
          <a:lstStyle>
            <a:lvl1pPr>
              <a:defRPr sz="1300" smtClean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0650" y="9710269"/>
            <a:ext cx="3076976" cy="511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08" tIns="47704" rIns="95408" bIns="47704" numCol="1" anchor="b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fld id="{E806094B-4FC0-40F4-919F-01872641604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395416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76977" cy="51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08" tIns="47704" rIns="95408" bIns="47704" numCol="1" anchor="t" anchorCtr="0" compatLnSpc="1">
            <a:prstTxWarp prst="textNoShape">
              <a:avLst/>
            </a:prstTxWarp>
          </a:bodyPr>
          <a:lstStyle>
            <a:lvl1pPr>
              <a:defRPr sz="1300" smtClean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0650" y="0"/>
            <a:ext cx="3076976" cy="51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08" tIns="47704" rIns="95408" bIns="47704" numCol="1" anchor="t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81050" y="766763"/>
            <a:ext cx="5537200" cy="38338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06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429" y="4855956"/>
            <a:ext cx="5680444" cy="460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08" tIns="47704" rIns="95408" bIns="47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noProof="0" smtClean="0"/>
              <a:t>Click to edit Master text styles</a:t>
            </a:r>
          </a:p>
          <a:p>
            <a:pPr lvl="1"/>
            <a:r>
              <a:rPr lang="en-US" altLang="ja-JP" noProof="0" smtClean="0"/>
              <a:t>Second level</a:t>
            </a:r>
          </a:p>
          <a:p>
            <a:pPr lvl="2"/>
            <a:r>
              <a:rPr lang="en-US" altLang="ja-JP" noProof="0" smtClean="0"/>
              <a:t>Third level</a:t>
            </a:r>
          </a:p>
          <a:p>
            <a:pPr lvl="3"/>
            <a:r>
              <a:rPr lang="en-US" altLang="ja-JP" noProof="0" smtClean="0"/>
              <a:t>Fourth level</a:t>
            </a:r>
          </a:p>
          <a:p>
            <a:pPr lvl="4"/>
            <a:r>
              <a:rPr lang="en-US" altLang="ja-JP" noProof="0" smtClean="0"/>
              <a:t>Fifth level</a:t>
            </a:r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10269"/>
            <a:ext cx="3076977" cy="511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08" tIns="47704" rIns="95408" bIns="47704" numCol="1" anchor="b" anchorCtr="0" compatLnSpc="1">
            <a:prstTxWarp prst="textNoShape">
              <a:avLst/>
            </a:prstTxWarp>
          </a:bodyPr>
          <a:lstStyle>
            <a:lvl1pPr>
              <a:defRPr sz="1300" smtClean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06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0650" y="9710269"/>
            <a:ext cx="3076976" cy="511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08" tIns="47704" rIns="95408" bIns="47704" numCol="1" anchor="b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fld id="{20D17ED6-1481-42A8-A280-22C248EC92B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773367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328421-3911-46AA-BAE1-C301491C6C46}" type="slidenum">
              <a:rPr lang="en-US" altLang="ja-JP">
                <a:solidFill>
                  <a:prstClr val="black"/>
                </a:solidFill>
              </a:rPr>
              <a:pPr/>
              <a:t>5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82638" y="766763"/>
            <a:ext cx="5535612" cy="3832225"/>
          </a:xfrm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ＭＳ Ｐゴシック" pitchFamily="50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75194" indent="-298152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92606" indent="-238521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69649" indent="-238521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146691" indent="-238521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623734" indent="-2385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3100776" indent="-2385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577819" indent="-2385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4054861" indent="-2385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fld id="{3AAC4D17-A14B-426B-8BBF-4D6DC8119DAE}" type="slidenum">
              <a:rPr lang="en-US" altLang="ja-JP"/>
              <a:pPr eaLnBrk="1" hangingPunct="1"/>
              <a:t>12</a:t>
            </a:fld>
            <a:endParaRPr lang="en-US" altLang="ja-JP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85813" y="766763"/>
            <a:ext cx="5534025" cy="3832225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ja-JP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8590" y="1341438"/>
            <a:ext cx="6048375" cy="792162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ja-JP" altLang="en-US" noProof="0" smtClean="0"/>
              <a:t>マスタ タイトルの書式設定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8588" y="2492379"/>
            <a:ext cx="5400675" cy="550863"/>
          </a:xfrm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ja-JP" altLang="en-US" noProof="0" smtClean="0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95300" y="6245225"/>
            <a:ext cx="2311400" cy="476250"/>
          </a:xfrm>
        </p:spPr>
        <p:txBody>
          <a:bodyPr/>
          <a:lstStyle>
            <a:lvl1pPr>
              <a:defRPr sz="1400" smtClean="0"/>
            </a:lvl1pPr>
          </a:lstStyle>
          <a:p>
            <a:pPr>
              <a:defRPr/>
            </a:pPr>
            <a:fld id="{C4FC33E2-F8E3-420D-A309-6C8BDE21620D}" type="datetime1">
              <a:rPr lang="en-US" altLang="ja-JP" smtClean="0"/>
              <a:t>6/5/2012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245225"/>
            <a:ext cx="3136900" cy="476250"/>
          </a:xfrm>
        </p:spPr>
        <p:txBody>
          <a:bodyPr/>
          <a:lstStyle>
            <a:lvl1pPr>
              <a:defRPr sz="1400" smtClean="0"/>
            </a:lvl1pPr>
          </a:lstStyle>
          <a:p>
            <a:pPr>
              <a:defRPr/>
            </a:pPr>
            <a:r>
              <a:rPr lang="en-US" altLang="ja-JP" smtClean="0"/>
              <a:t>Aya Ishihara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45225"/>
            <a:ext cx="2311400" cy="476250"/>
          </a:xfrm>
        </p:spPr>
        <p:txBody>
          <a:bodyPr/>
          <a:lstStyle>
            <a:lvl1pPr>
              <a:defRPr sz="1400" smtClean="0"/>
            </a:lvl1pPr>
          </a:lstStyle>
          <a:p>
            <a:pPr>
              <a:defRPr/>
            </a:pPr>
            <a:fld id="{8A4DBA77-EFA1-4938-8BAD-797FF46A6FA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40916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93DC7-61AF-42E3-A764-B47BD69ECF8F}" type="datetime1">
              <a:rPr lang="en-US" altLang="ja-JP" smtClean="0"/>
              <a:t>6/5/2012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Aya Ishihara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0C9D7-4317-4168-9F62-5EDB880028C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06739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5308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95302" y="274638"/>
            <a:ext cx="6534150" cy="55308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03B71-85F5-4B1E-A6E3-CC25C864AD61}" type="datetime1">
              <a:rPr lang="en-US" altLang="ja-JP" smtClean="0"/>
              <a:t>6/5/2012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Aya Ishihara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B9AB0E-F222-409C-ADEF-806943869E9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07253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タイトル、コンテンツ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1" y="274642"/>
            <a:ext cx="5537201" cy="99377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95301" y="1600200"/>
            <a:ext cx="4381501" cy="42052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2"/>
          </p:nvPr>
        </p:nvSpPr>
        <p:spPr>
          <a:xfrm>
            <a:off x="5029199" y="1600200"/>
            <a:ext cx="4381501" cy="202565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3"/>
          </p:nvPr>
        </p:nvSpPr>
        <p:spPr>
          <a:xfrm>
            <a:off x="5029199" y="3778250"/>
            <a:ext cx="4381501" cy="20272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F9C86-CDE9-493C-81C5-64B9A345F59D}" type="datetime1">
              <a:rPr lang="en-US" altLang="ja-JP" smtClean="0"/>
              <a:t>6/5/2012</a:t>
            </a:fld>
            <a:endParaRPr lang="en-US" altLang="ja-JP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Aya Ishihara</a:t>
            </a:r>
            <a:endParaRPr lang="en-US" altLang="ja-JP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060511-AB58-473B-B6A2-76772BB26BA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203027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3430"/>
            <a:ext cx="9906000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6753" y="1295400"/>
            <a:ext cx="976487" cy="901373"/>
          </a:xfrm>
          <a:prstGeom prst="ellipse">
            <a:avLst/>
          </a:prstGeom>
          <a:ln>
            <a:noFill/>
          </a:ln>
          <a:effectLst>
            <a:outerShdw blurRad="292100" dist="76200" dir="2700000" algn="tl" rotWithShape="0">
              <a:srgbClr val="333333">
                <a:alpha val="50000"/>
              </a:srgbClr>
            </a:outerShdw>
          </a:effectLst>
        </p:spPr>
      </p:pic>
      <p:pic>
        <p:nvPicPr>
          <p:cNvPr id="6" name="Picture 8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3803" y="1905005"/>
            <a:ext cx="1343833" cy="1240461"/>
          </a:xfrm>
          <a:prstGeom prst="ellipse">
            <a:avLst/>
          </a:prstGeom>
          <a:ln>
            <a:noFill/>
          </a:ln>
          <a:effectLst>
            <a:outerShdw blurRad="292100" dist="76200" dir="2700000" algn="tl" rotWithShape="0">
              <a:srgbClr val="333333">
                <a:alpha val="50000"/>
              </a:srgbClr>
            </a:outerShdw>
          </a:effectLst>
        </p:spPr>
      </p:pic>
      <p:pic>
        <p:nvPicPr>
          <p:cNvPr id="7" name="Picture 9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4400" y="2209800"/>
            <a:ext cx="1981200" cy="1828800"/>
          </a:xfrm>
          <a:prstGeom prst="ellipse">
            <a:avLst/>
          </a:prstGeom>
          <a:ln>
            <a:noFill/>
          </a:ln>
          <a:effectLst>
            <a:outerShdw blurRad="292100" dist="76200" dir="2700000" algn="tl" rotWithShape="0">
              <a:srgbClr val="333333">
                <a:alpha val="5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2750" y="381006"/>
            <a:ext cx="8420100" cy="761999"/>
          </a:xfrm>
        </p:spPr>
        <p:txBody>
          <a:bodyPr anchor="t"/>
          <a:lstStyle>
            <a:lvl1pPr algn="l" eaLnBrk="1" latinLnBrk="0" hangingPunct="1">
              <a:defRPr kumimoji="0" lang="ja-JP">
                <a:latin typeface="Georgia" pitchFamily="18" charset="0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6610" y="1219200"/>
            <a:ext cx="5714640" cy="1295400"/>
          </a:xfrm>
        </p:spPr>
        <p:txBody>
          <a:bodyPr>
            <a:normAutofit/>
          </a:bodyPr>
          <a:lstStyle>
            <a:lvl1pPr marL="0" indent="0" algn="l" eaLnBrk="1" latinLnBrk="0" hangingPunct="1">
              <a:buNone/>
              <a:defRPr kumimoji="0" lang="ja-JP" sz="1600" baseline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 eaLnBrk="1" latinLnBrk="0" hangingPunct="1">
              <a:buNone/>
              <a:defRPr kumimoji="0" lang="ja-JP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eaLnBrk="1" latinLnBrk="0" hangingPunct="1">
              <a:buNone/>
              <a:defRPr kumimoji="0" lang="ja-JP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eaLnBrk="1" latinLnBrk="0" hangingPunct="1">
              <a:buNone/>
              <a:defRPr kumimoji="0" lang="ja-JP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eaLnBrk="1" latinLnBrk="0" hangingPunct="1">
              <a:buNone/>
              <a:defRPr kumimoji="0" lang="ja-JP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eaLnBrk="1" latinLnBrk="0" hangingPunct="1">
              <a:buNone/>
              <a:defRPr kumimoji="0" lang="ja-JP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eaLnBrk="1" latinLnBrk="0" hangingPunct="1">
              <a:buNone/>
              <a:defRPr kumimoji="0" lang="ja-JP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eaLnBrk="1" latinLnBrk="0" hangingPunct="1">
              <a:buNone/>
              <a:defRPr kumimoji="0" lang="ja-JP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eaLnBrk="1" latinLnBrk="0" hangingPunct="1">
              <a:buNone/>
              <a:defRPr kumimoji="0" lang="ja-JP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ja-JP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84AF67B4-EC38-44B7-A3F8-3EB6D659B3AC}" type="datetime1">
              <a:rPr lang="en-US" altLang="en-US" smtClean="0">
                <a:ea typeface="ＭＳ Ｐ明朝"/>
              </a:rPr>
              <a:t>6/5/2012</a:t>
            </a:fld>
            <a:endParaRPr altLang="en-US">
              <a:ea typeface="ＭＳ Ｐ明朝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r>
              <a:rPr lang="en-US" altLang="en-US" smtClean="0"/>
              <a:t>Aya Ishihara</a:t>
            </a:r>
            <a:endParaRPr alt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D593C877-5752-484E-BFFB-B793FC59A160}" type="slidenum">
              <a:rPr lang="en-US" altLang="ja-JP"/>
              <a:pPr>
                <a:defRPr/>
              </a:pPr>
              <a:t>‹#›</a:t>
            </a:fld>
            <a:endParaRPr altLang="en-US">
              <a:ea typeface="ＭＳ Ｐ明朝"/>
            </a:endParaRPr>
          </a:p>
        </p:txBody>
      </p:sp>
    </p:spTree>
    <p:extLst>
      <p:ext uri="{BB962C8B-B14F-4D97-AF65-F5344CB8AC3E}">
        <p14:creationId xmlns:p14="http://schemas.microsoft.com/office/powerpoint/2010/main" val="737717408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" t="50810" r="45393" b="-591"/>
          <a:stretch>
            <a:fillRect/>
          </a:stretch>
        </p:blipFill>
        <p:spPr bwMode="auto">
          <a:xfrm>
            <a:off x="-15479" y="0"/>
            <a:ext cx="9921479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950" y="1066801"/>
            <a:ext cx="2144913" cy="2013807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2329" y="1905005"/>
            <a:ext cx="5530850" cy="1143001"/>
          </a:xfrm>
        </p:spPr>
        <p:txBody>
          <a:bodyPr anchor="b">
            <a:normAutofit/>
          </a:bodyPr>
          <a:lstStyle>
            <a:lvl1pPr algn="l" eaLnBrk="1" latinLnBrk="0" hangingPunct="1">
              <a:defRPr kumimoji="0" lang="ja-JP" sz="3600" b="0" cap="none">
                <a:latin typeface="Georgia" pitchFamily="18" charset="0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27500" y="3048005"/>
            <a:ext cx="5530850" cy="1500187"/>
          </a:xfrm>
        </p:spPr>
        <p:txBody>
          <a:bodyPr/>
          <a:lstStyle>
            <a:lvl1pPr marL="0" indent="0" eaLnBrk="1" latinLnBrk="0" hangingPunct="1">
              <a:buNone/>
              <a:defRPr kumimoji="0" lang="ja-JP" sz="200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eaLnBrk="1" latinLnBrk="0" hangingPunct="1">
              <a:buNone/>
              <a:defRPr kumimoji="0" lang="ja-JP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eaLnBrk="1" latinLnBrk="0" hangingPunct="1">
              <a:buNone/>
              <a:defRPr kumimoji="0" lang="ja-JP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eaLnBrk="1" latinLnBrk="0" hangingPunct="1">
              <a:buNone/>
              <a:defRPr kumimoji="0" lang="ja-JP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eaLnBrk="1" latinLnBrk="0" hangingPunct="1">
              <a:buNone/>
              <a:defRPr kumimoji="0" lang="ja-JP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eaLnBrk="1" latinLnBrk="0" hangingPunct="1">
              <a:buNone/>
              <a:defRPr kumimoji="0" lang="ja-JP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eaLnBrk="1" latinLnBrk="0" hangingPunct="1">
              <a:buNone/>
              <a:defRPr kumimoji="0" lang="ja-JP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eaLnBrk="1" latinLnBrk="0" hangingPunct="1">
              <a:buNone/>
              <a:defRPr kumimoji="0" lang="ja-JP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eaLnBrk="1" latinLnBrk="0" hangingPunct="1">
              <a:buNone/>
              <a:defRPr kumimoji="0" lang="ja-JP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00698F2E-D04C-4B11-8964-0CFF23520A3D}" type="datetime1">
              <a:rPr lang="en-US" altLang="en-US" smtClean="0">
                <a:ea typeface="ＭＳ Ｐ明朝"/>
              </a:rPr>
              <a:t>6/5/2012</a:t>
            </a:fld>
            <a:endParaRPr altLang="en-US">
              <a:ea typeface="ＭＳ Ｐ明朝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r>
              <a:rPr lang="en-US" altLang="en-US" smtClean="0"/>
              <a:t>Aya Ishihara</a:t>
            </a:r>
            <a:endParaRPr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DE3AD9B3-2371-4804-BD42-8218F7A58D8C}" type="slidenum">
              <a:rPr lang="en-US" altLang="ja-JP"/>
              <a:pPr>
                <a:defRPr/>
              </a:pPr>
              <a:t>‹#›</a:t>
            </a:fld>
            <a:endParaRPr altLang="en-US">
              <a:ea typeface="ＭＳ Ｐ明朝"/>
            </a:endParaRPr>
          </a:p>
        </p:txBody>
      </p:sp>
    </p:spTree>
    <p:extLst>
      <p:ext uri="{BB962C8B-B14F-4D97-AF65-F5344CB8AC3E}">
        <p14:creationId xmlns:p14="http://schemas.microsoft.com/office/powerpoint/2010/main" val="41366383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914400"/>
            <a:ext cx="8915400" cy="914400"/>
          </a:xfrm>
        </p:spPr>
        <p:txBody>
          <a:bodyPr anchor="t">
            <a:normAutofit/>
          </a:bodyPr>
          <a:lstStyle>
            <a:lvl1pPr algn="l" eaLnBrk="1" latinLnBrk="0" hangingPunct="1">
              <a:defRPr kumimoji="0" lang="ja-JP" sz="2800">
                <a:latin typeface="Georgia" pitchFamily="18" charset="0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342900" indent="-342900" eaLnBrk="1" latinLnBrk="0" hangingPunct="1">
              <a:lnSpc>
                <a:spcPct val="150000"/>
              </a:lnSpc>
              <a:spcBef>
                <a:spcPts val="0"/>
              </a:spcBef>
              <a:buSzPct val="130000"/>
              <a:buFont typeface="Arial" pitchFamily="34" charset="0"/>
              <a:buChar char="•"/>
              <a:defRPr kumimoji="0" lang="ja-JP" sz="2000">
                <a:latin typeface="Georgia" pitchFamily="18" charset="0"/>
              </a:defRPr>
            </a:lvl1pPr>
            <a:lvl2pPr marL="571500" indent="-228600" eaLnBrk="1" latinLnBrk="0" hangingPunct="1">
              <a:lnSpc>
                <a:spcPct val="150000"/>
              </a:lnSpc>
              <a:spcBef>
                <a:spcPts val="0"/>
              </a:spcBef>
              <a:buSzPct val="60000"/>
              <a:buFont typeface="Courier New" pitchFamily="49" charset="0"/>
              <a:buChar char="o"/>
              <a:defRPr kumimoji="0" lang="ja-JP" sz="1800">
                <a:latin typeface="Georgia" pitchFamily="18" charset="0"/>
              </a:defRPr>
            </a:lvl2pPr>
            <a:lvl3pPr eaLnBrk="1" latinLnBrk="0" hangingPunct="1">
              <a:defRPr kumimoji="0" lang="ja-JP" sz="2000">
                <a:latin typeface="Georgia" pitchFamily="18" charset="0"/>
              </a:defRPr>
            </a:lvl3pPr>
            <a:lvl4pPr eaLnBrk="1" latinLnBrk="0" hangingPunct="1">
              <a:defRPr kumimoji="0" lang="ja-JP" sz="2000">
                <a:latin typeface="Georgia" pitchFamily="18" charset="0"/>
              </a:defRPr>
            </a:lvl4pPr>
            <a:lvl5pPr eaLnBrk="1" latinLnBrk="0" hangingPunct="1">
              <a:defRPr kumimoji="0" lang="ja-JP" sz="2000">
                <a:latin typeface="Georgia" pitchFamily="18" charset="0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73998EC7-579F-4D21-8E53-2D9DDDF68B5F}" type="datetime1">
              <a:rPr lang="en-US" altLang="en-US" smtClean="0">
                <a:ea typeface="ＭＳ Ｐ明朝"/>
              </a:rPr>
              <a:t>6/5/2012</a:t>
            </a:fld>
            <a:endParaRPr altLang="en-US">
              <a:ea typeface="ＭＳ Ｐ明朝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r>
              <a:rPr lang="en-US" altLang="en-US" smtClean="0"/>
              <a:t>Aya Ishihara</a:t>
            </a:r>
            <a:endParaRPr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99AF3ECA-A69C-4010-9CD6-CF02566281EE}" type="slidenum">
              <a:rPr lang="en-US" altLang="ja-JP"/>
              <a:pPr>
                <a:defRPr/>
              </a:pPr>
              <a:t>‹#›</a:t>
            </a:fld>
            <a:endParaRPr altLang="en-US">
              <a:ea typeface="ＭＳ Ｐ明朝"/>
            </a:endParaRPr>
          </a:p>
        </p:txBody>
      </p:sp>
    </p:spTree>
    <p:extLst>
      <p:ext uri="{BB962C8B-B14F-4D97-AF65-F5344CB8AC3E}">
        <p14:creationId xmlns:p14="http://schemas.microsoft.com/office/powerpoint/2010/main" val="1308009393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828801"/>
            <a:ext cx="4375150" cy="4297363"/>
          </a:xfrm>
        </p:spPr>
        <p:txBody>
          <a:bodyPr>
            <a:normAutofit/>
          </a:bodyPr>
          <a:lstStyle>
            <a:lvl1pPr eaLnBrk="1" latinLnBrk="0" hangingPunct="1">
              <a:defRPr kumimoji="0" lang="ja-JP" sz="2400"/>
            </a:lvl1pPr>
            <a:lvl2pPr eaLnBrk="1" latinLnBrk="0" hangingPunct="1">
              <a:defRPr kumimoji="0" lang="ja-JP" sz="2000"/>
            </a:lvl2pPr>
            <a:lvl3pPr eaLnBrk="1" latinLnBrk="0" hangingPunct="1">
              <a:defRPr kumimoji="0" lang="ja-JP" sz="1800"/>
            </a:lvl3pPr>
            <a:lvl4pPr eaLnBrk="1" latinLnBrk="0" hangingPunct="1">
              <a:defRPr kumimoji="0" lang="ja-JP" sz="1600"/>
            </a:lvl4pPr>
            <a:lvl5pPr eaLnBrk="1" latinLnBrk="0" hangingPunct="1">
              <a:defRPr kumimoji="0" lang="ja-JP" sz="1600"/>
            </a:lvl5pPr>
            <a:lvl6pPr eaLnBrk="1" latinLnBrk="0" hangingPunct="1">
              <a:defRPr kumimoji="0" lang="ja-JP" sz="1800"/>
            </a:lvl6pPr>
            <a:lvl7pPr eaLnBrk="1" latinLnBrk="0" hangingPunct="1">
              <a:defRPr kumimoji="0" lang="ja-JP" sz="1800"/>
            </a:lvl7pPr>
            <a:lvl8pPr eaLnBrk="1" latinLnBrk="0" hangingPunct="1">
              <a:defRPr kumimoji="0" lang="ja-JP" sz="1800"/>
            </a:lvl8pPr>
            <a:lvl9pPr eaLnBrk="1" latinLnBrk="0" hangingPunct="1">
              <a:defRPr kumimoji="0" lang="ja-JP"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828801"/>
            <a:ext cx="4375150" cy="4297363"/>
          </a:xfrm>
        </p:spPr>
        <p:txBody>
          <a:bodyPr>
            <a:normAutofit/>
          </a:bodyPr>
          <a:lstStyle>
            <a:lvl1pPr eaLnBrk="1" latinLnBrk="0" hangingPunct="1">
              <a:defRPr kumimoji="0" lang="ja-JP" sz="2400"/>
            </a:lvl1pPr>
            <a:lvl2pPr eaLnBrk="1" latinLnBrk="0" hangingPunct="1">
              <a:defRPr kumimoji="0" lang="ja-JP" sz="2000"/>
            </a:lvl2pPr>
            <a:lvl3pPr eaLnBrk="1" latinLnBrk="0" hangingPunct="1">
              <a:defRPr kumimoji="0" lang="ja-JP" sz="1800"/>
            </a:lvl3pPr>
            <a:lvl4pPr eaLnBrk="1" latinLnBrk="0" hangingPunct="1">
              <a:defRPr kumimoji="0" lang="ja-JP" sz="1600"/>
            </a:lvl4pPr>
            <a:lvl5pPr eaLnBrk="1" latinLnBrk="0" hangingPunct="1">
              <a:defRPr kumimoji="0" lang="ja-JP" sz="1600"/>
            </a:lvl5pPr>
            <a:lvl6pPr eaLnBrk="1" latinLnBrk="0" hangingPunct="1">
              <a:defRPr kumimoji="0" lang="ja-JP" sz="1800"/>
            </a:lvl6pPr>
            <a:lvl7pPr eaLnBrk="1" latinLnBrk="0" hangingPunct="1">
              <a:defRPr kumimoji="0" lang="ja-JP" sz="1800"/>
            </a:lvl7pPr>
            <a:lvl8pPr eaLnBrk="1" latinLnBrk="0" hangingPunct="1">
              <a:defRPr kumimoji="0" lang="ja-JP" sz="1800"/>
            </a:lvl8pPr>
            <a:lvl9pPr eaLnBrk="1" latinLnBrk="0" hangingPunct="1">
              <a:defRPr kumimoji="0" lang="ja-JP"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E13F7EDD-8E49-403A-BDF1-BBB3CB065E64}" type="datetime1">
              <a:rPr lang="en-US" altLang="en-US" smtClean="0">
                <a:ea typeface="ＭＳ Ｐ明朝"/>
              </a:rPr>
              <a:t>6/5/2012</a:t>
            </a:fld>
            <a:endParaRPr altLang="en-US">
              <a:ea typeface="ＭＳ Ｐ明朝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r>
              <a:rPr lang="en-US" altLang="en-US" smtClean="0"/>
              <a:t>Aya Ishihara</a:t>
            </a:r>
            <a:endParaRPr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8B111652-45D5-4B78-A017-A9770F364F86}" type="slidenum">
              <a:rPr lang="en-US" altLang="ja-JP"/>
              <a:pPr>
                <a:defRPr/>
              </a:pPr>
              <a:t>‹#›</a:t>
            </a:fld>
            <a:endParaRPr altLang="en-US">
              <a:ea typeface="ＭＳ Ｐ明朝"/>
            </a:endParaRPr>
          </a:p>
        </p:txBody>
      </p:sp>
    </p:spTree>
    <p:extLst>
      <p:ext uri="{BB962C8B-B14F-4D97-AF65-F5344CB8AC3E}">
        <p14:creationId xmlns:p14="http://schemas.microsoft.com/office/powerpoint/2010/main" val="1515989354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914400"/>
            <a:ext cx="8915400" cy="609600"/>
          </a:xfrm>
        </p:spPr>
        <p:txBody>
          <a:bodyPr/>
          <a:lstStyle>
            <a:lvl1pPr eaLnBrk="1" latinLnBrk="0" hangingPunct="1">
              <a:defRPr kumimoji="0" lang="ja-JP"/>
            </a:lvl1pPr>
          </a:lstStyle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>
            <a:noAutofit/>
          </a:bodyPr>
          <a:lstStyle>
            <a:lvl1pPr marL="0" indent="0" eaLnBrk="1" latinLnBrk="0" hangingPunct="1">
              <a:buNone/>
              <a:defRPr kumimoji="0" lang="ja-JP" sz="2000" b="1"/>
            </a:lvl1pPr>
            <a:lvl2pPr marL="457200" indent="0" eaLnBrk="1" latinLnBrk="0" hangingPunct="1">
              <a:buNone/>
              <a:defRPr kumimoji="0" lang="ja-JP" sz="2000" b="1"/>
            </a:lvl2pPr>
            <a:lvl3pPr marL="914400" indent="0" eaLnBrk="1" latinLnBrk="0" hangingPunct="1">
              <a:buNone/>
              <a:defRPr kumimoji="0" lang="ja-JP" sz="1800" b="1"/>
            </a:lvl3pPr>
            <a:lvl4pPr marL="1371600" indent="0" eaLnBrk="1" latinLnBrk="0" hangingPunct="1">
              <a:buNone/>
              <a:defRPr kumimoji="0" lang="ja-JP" sz="1600" b="1"/>
            </a:lvl4pPr>
            <a:lvl5pPr marL="1828800" indent="0" eaLnBrk="1" latinLnBrk="0" hangingPunct="1">
              <a:buNone/>
              <a:defRPr kumimoji="0" lang="ja-JP" sz="1600" b="1"/>
            </a:lvl5pPr>
            <a:lvl6pPr marL="2286000" indent="0" eaLnBrk="1" latinLnBrk="0" hangingPunct="1">
              <a:buNone/>
              <a:defRPr kumimoji="0" lang="ja-JP" sz="1600" b="1"/>
            </a:lvl6pPr>
            <a:lvl7pPr marL="2743200" indent="0" eaLnBrk="1" latinLnBrk="0" hangingPunct="1">
              <a:buNone/>
              <a:defRPr kumimoji="0" lang="ja-JP" sz="1600" b="1"/>
            </a:lvl7pPr>
            <a:lvl8pPr marL="3200400" indent="0" eaLnBrk="1" latinLnBrk="0" hangingPunct="1">
              <a:buNone/>
              <a:defRPr kumimoji="0" lang="ja-JP" sz="1600" b="1"/>
            </a:lvl8pPr>
            <a:lvl9pPr marL="3657600" indent="0" eaLnBrk="1" latinLnBrk="0" hangingPunct="1">
              <a:buNone/>
              <a:defRPr kumimoji="0" lang="ja-JP"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>
            <a:normAutofit/>
          </a:bodyPr>
          <a:lstStyle>
            <a:lvl1pPr eaLnBrk="1" latinLnBrk="0" hangingPunct="1">
              <a:defRPr kumimoji="0" lang="ja-JP" sz="2000"/>
            </a:lvl1pPr>
            <a:lvl2pPr eaLnBrk="1" latinLnBrk="0" hangingPunct="1">
              <a:defRPr kumimoji="0" lang="ja-JP" sz="1800"/>
            </a:lvl2pPr>
            <a:lvl3pPr eaLnBrk="1" latinLnBrk="0" hangingPunct="1">
              <a:defRPr kumimoji="0" lang="ja-JP" sz="1600"/>
            </a:lvl3pPr>
            <a:lvl4pPr eaLnBrk="1" latinLnBrk="0" hangingPunct="1">
              <a:defRPr kumimoji="0" lang="ja-JP" sz="1400"/>
            </a:lvl4pPr>
            <a:lvl5pPr eaLnBrk="1" latinLnBrk="0" hangingPunct="1">
              <a:defRPr kumimoji="0" lang="ja-JP" sz="1400"/>
            </a:lvl5pPr>
            <a:lvl6pPr eaLnBrk="1" latinLnBrk="0" hangingPunct="1">
              <a:defRPr kumimoji="0" lang="ja-JP" sz="1600"/>
            </a:lvl6pPr>
            <a:lvl7pPr eaLnBrk="1" latinLnBrk="0" hangingPunct="1">
              <a:defRPr kumimoji="0" lang="ja-JP" sz="1600"/>
            </a:lvl7pPr>
            <a:lvl8pPr eaLnBrk="1" latinLnBrk="0" hangingPunct="1">
              <a:defRPr kumimoji="0" lang="ja-JP" sz="1600"/>
            </a:lvl8pPr>
            <a:lvl9pPr eaLnBrk="1" latinLnBrk="0" hangingPunct="1">
              <a:defRPr kumimoji="0" lang="ja-JP"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3" y="1535113"/>
            <a:ext cx="4378590" cy="639762"/>
          </a:xfrm>
        </p:spPr>
        <p:txBody>
          <a:bodyPr anchor="b">
            <a:noAutofit/>
          </a:bodyPr>
          <a:lstStyle>
            <a:lvl1pPr marL="0" indent="0" eaLnBrk="1" latinLnBrk="0" hangingPunct="1">
              <a:buNone/>
              <a:defRPr kumimoji="0" lang="ja-JP" sz="2000" b="1"/>
            </a:lvl1pPr>
            <a:lvl2pPr marL="457200" indent="0" eaLnBrk="1" latinLnBrk="0" hangingPunct="1">
              <a:buNone/>
              <a:defRPr kumimoji="0" lang="ja-JP" sz="2000" b="1"/>
            </a:lvl2pPr>
            <a:lvl3pPr marL="914400" indent="0" eaLnBrk="1" latinLnBrk="0" hangingPunct="1">
              <a:buNone/>
              <a:defRPr kumimoji="0" lang="ja-JP" sz="1800" b="1"/>
            </a:lvl3pPr>
            <a:lvl4pPr marL="1371600" indent="0" eaLnBrk="1" latinLnBrk="0" hangingPunct="1">
              <a:buNone/>
              <a:defRPr kumimoji="0" lang="ja-JP" sz="1600" b="1"/>
            </a:lvl4pPr>
            <a:lvl5pPr marL="1828800" indent="0" eaLnBrk="1" latinLnBrk="0" hangingPunct="1">
              <a:buNone/>
              <a:defRPr kumimoji="0" lang="ja-JP" sz="1600" b="1"/>
            </a:lvl5pPr>
            <a:lvl6pPr marL="2286000" indent="0" eaLnBrk="1" latinLnBrk="0" hangingPunct="1">
              <a:buNone/>
              <a:defRPr kumimoji="0" lang="ja-JP" sz="1600" b="1"/>
            </a:lvl6pPr>
            <a:lvl7pPr marL="2743200" indent="0" eaLnBrk="1" latinLnBrk="0" hangingPunct="1">
              <a:buNone/>
              <a:defRPr kumimoji="0" lang="ja-JP" sz="1600" b="1"/>
            </a:lvl7pPr>
            <a:lvl8pPr marL="3200400" indent="0" eaLnBrk="1" latinLnBrk="0" hangingPunct="1">
              <a:buNone/>
              <a:defRPr kumimoji="0" lang="ja-JP" sz="1600" b="1"/>
            </a:lvl8pPr>
            <a:lvl9pPr marL="3657600" indent="0" eaLnBrk="1" latinLnBrk="0" hangingPunct="1">
              <a:buNone/>
              <a:defRPr kumimoji="0" lang="ja-JP"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3" y="2174875"/>
            <a:ext cx="4378590" cy="3951288"/>
          </a:xfrm>
        </p:spPr>
        <p:txBody>
          <a:bodyPr>
            <a:normAutofit/>
          </a:bodyPr>
          <a:lstStyle>
            <a:lvl1pPr eaLnBrk="1" latinLnBrk="0" hangingPunct="1">
              <a:defRPr kumimoji="0" lang="ja-JP" sz="2000"/>
            </a:lvl1pPr>
            <a:lvl2pPr eaLnBrk="1" latinLnBrk="0" hangingPunct="1">
              <a:defRPr kumimoji="0" lang="ja-JP" sz="1800"/>
            </a:lvl2pPr>
            <a:lvl3pPr eaLnBrk="1" latinLnBrk="0" hangingPunct="1">
              <a:defRPr kumimoji="0" lang="ja-JP" sz="1600"/>
            </a:lvl3pPr>
            <a:lvl4pPr eaLnBrk="1" latinLnBrk="0" hangingPunct="1">
              <a:defRPr kumimoji="0" lang="ja-JP" sz="1400"/>
            </a:lvl4pPr>
            <a:lvl5pPr eaLnBrk="1" latinLnBrk="0" hangingPunct="1">
              <a:defRPr kumimoji="0" lang="ja-JP" sz="1400"/>
            </a:lvl5pPr>
            <a:lvl6pPr eaLnBrk="1" latinLnBrk="0" hangingPunct="1">
              <a:defRPr kumimoji="0" lang="ja-JP" sz="1600"/>
            </a:lvl6pPr>
            <a:lvl7pPr eaLnBrk="1" latinLnBrk="0" hangingPunct="1">
              <a:defRPr kumimoji="0" lang="ja-JP" sz="1600"/>
            </a:lvl7pPr>
            <a:lvl8pPr eaLnBrk="1" latinLnBrk="0" hangingPunct="1">
              <a:defRPr kumimoji="0" lang="ja-JP" sz="1600"/>
            </a:lvl8pPr>
            <a:lvl9pPr eaLnBrk="1" latinLnBrk="0" hangingPunct="1">
              <a:defRPr kumimoji="0" lang="ja-JP"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C4AE3468-6728-4E9D-9EC2-982FD7622D15}" type="datetime1">
              <a:rPr lang="en-US" altLang="en-US" smtClean="0">
                <a:ea typeface="ＭＳ Ｐ明朝"/>
              </a:rPr>
              <a:t>6/5/2012</a:t>
            </a:fld>
            <a:endParaRPr altLang="en-US">
              <a:ea typeface="ＭＳ Ｐ明朝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r>
              <a:rPr lang="en-US" altLang="en-US" smtClean="0"/>
              <a:t>Aya Ishihara</a:t>
            </a:r>
            <a:endParaRPr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8FDA6D66-B348-4AD5-B1D9-2DAAB340ECF5}" type="slidenum">
              <a:rPr lang="en-US" altLang="ja-JP"/>
              <a:pPr>
                <a:defRPr/>
              </a:pPr>
              <a:t>‹#›</a:t>
            </a:fld>
            <a:endParaRPr altLang="en-US">
              <a:ea typeface="ＭＳ Ｐ明朝"/>
            </a:endParaRPr>
          </a:p>
        </p:txBody>
      </p:sp>
    </p:spTree>
    <p:extLst>
      <p:ext uri="{BB962C8B-B14F-4D97-AF65-F5344CB8AC3E}">
        <p14:creationId xmlns:p14="http://schemas.microsoft.com/office/powerpoint/2010/main" val="1871746734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>
            <a:lvl1pPr eaLnBrk="1" latinLnBrk="0" hangingPunct="1">
              <a:defRPr kumimoji="0" lang="ja-JP" sz="2800"/>
            </a:lvl1pPr>
          </a:lstStyle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CE49E963-D473-4455-B7C9-61D528B19C44}" type="datetime1">
              <a:rPr lang="en-US" altLang="en-US" smtClean="0">
                <a:ea typeface="ＭＳ Ｐ明朝"/>
              </a:rPr>
              <a:t>6/5/2012</a:t>
            </a:fld>
            <a:endParaRPr altLang="en-US">
              <a:ea typeface="ＭＳ Ｐ明朝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r>
              <a:rPr lang="en-US" altLang="en-US" smtClean="0"/>
              <a:t>Aya Ishihara</a:t>
            </a:r>
            <a:endParaRPr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27BDA05F-6E58-41E9-95E0-467599A9FA31}" type="slidenum">
              <a:rPr lang="en-US" altLang="ja-JP"/>
              <a:pPr>
                <a:defRPr/>
              </a:pPr>
              <a:t>‹#›</a:t>
            </a:fld>
            <a:endParaRPr altLang="en-US">
              <a:ea typeface="ＭＳ Ｐ明朝"/>
            </a:endParaRPr>
          </a:p>
        </p:txBody>
      </p:sp>
    </p:spTree>
    <p:extLst>
      <p:ext uri="{BB962C8B-B14F-4D97-AF65-F5344CB8AC3E}">
        <p14:creationId xmlns:p14="http://schemas.microsoft.com/office/powerpoint/2010/main" val="2398914733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4F879138-4625-4BBD-B2DC-C6CD0D1397F2}" type="datetime1">
              <a:rPr lang="en-US" altLang="en-US" smtClean="0">
                <a:ea typeface="ＭＳ Ｐ明朝"/>
              </a:rPr>
              <a:t>6/5/2012</a:t>
            </a:fld>
            <a:endParaRPr altLang="en-US">
              <a:ea typeface="ＭＳ Ｐ明朝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r>
              <a:rPr lang="en-US" altLang="en-US" smtClean="0"/>
              <a:t>Aya Ishihara</a:t>
            </a:r>
            <a:endParaRPr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E21E75FB-8831-40F2-A3C1-BEB8B71FF61E}" type="slidenum">
              <a:rPr lang="en-US" altLang="ja-JP"/>
              <a:pPr>
                <a:defRPr/>
              </a:pPr>
              <a:t>‹#›</a:t>
            </a:fld>
            <a:endParaRPr altLang="en-US">
              <a:ea typeface="ＭＳ Ｐ明朝"/>
            </a:endParaRPr>
          </a:p>
        </p:txBody>
      </p:sp>
    </p:spTree>
    <p:extLst>
      <p:ext uri="{BB962C8B-B14F-4D97-AF65-F5344CB8AC3E}">
        <p14:creationId xmlns:p14="http://schemas.microsoft.com/office/powerpoint/2010/main" val="359354248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92C9D-9C2A-4CA6-B674-5B504A5D424E}" type="datetime1">
              <a:rPr lang="en-US" altLang="ja-JP" smtClean="0"/>
              <a:t>6/5/2012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Aya Ishihara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148794-105E-4EAF-90B0-048C3874949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044363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914400"/>
            <a:ext cx="3259006" cy="762000"/>
          </a:xfrm>
        </p:spPr>
        <p:txBody>
          <a:bodyPr anchor="b"/>
          <a:lstStyle>
            <a:lvl1pPr algn="l" eaLnBrk="1" latinLnBrk="0" hangingPunct="1">
              <a:defRPr kumimoji="0" lang="ja-JP" sz="2000" b="1"/>
            </a:lvl1pPr>
          </a:lstStyle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914402"/>
            <a:ext cx="5537729" cy="5211763"/>
          </a:xfrm>
        </p:spPr>
        <p:txBody>
          <a:bodyPr>
            <a:normAutofit/>
          </a:bodyPr>
          <a:lstStyle>
            <a:lvl1pPr eaLnBrk="1" latinLnBrk="0" hangingPunct="1">
              <a:defRPr kumimoji="0" lang="ja-JP" sz="2800"/>
            </a:lvl1pPr>
            <a:lvl2pPr eaLnBrk="1" latinLnBrk="0" hangingPunct="1">
              <a:defRPr kumimoji="0" lang="ja-JP" sz="2400"/>
            </a:lvl2pPr>
            <a:lvl3pPr eaLnBrk="1" latinLnBrk="0" hangingPunct="1">
              <a:defRPr kumimoji="0" lang="ja-JP" sz="2000"/>
            </a:lvl3pPr>
            <a:lvl4pPr eaLnBrk="1" latinLnBrk="0" hangingPunct="1">
              <a:defRPr kumimoji="0" lang="ja-JP" sz="1800"/>
            </a:lvl4pPr>
            <a:lvl5pPr eaLnBrk="1" latinLnBrk="0" hangingPunct="1">
              <a:defRPr kumimoji="0" lang="ja-JP" sz="1800"/>
            </a:lvl5pPr>
            <a:lvl6pPr eaLnBrk="1" latinLnBrk="0" hangingPunct="1">
              <a:defRPr kumimoji="0" lang="ja-JP" sz="2000"/>
            </a:lvl6pPr>
            <a:lvl7pPr eaLnBrk="1" latinLnBrk="0" hangingPunct="1">
              <a:defRPr kumimoji="0" lang="ja-JP" sz="2000"/>
            </a:lvl7pPr>
            <a:lvl8pPr eaLnBrk="1" latinLnBrk="0" hangingPunct="1">
              <a:defRPr kumimoji="0" lang="ja-JP" sz="2000"/>
            </a:lvl8pPr>
            <a:lvl9pPr eaLnBrk="1" latinLnBrk="0" hangingPunct="1">
              <a:defRPr kumimoji="0" lang="ja-JP"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752602"/>
            <a:ext cx="3259006" cy="4373563"/>
          </a:xfrm>
        </p:spPr>
        <p:txBody>
          <a:bodyPr/>
          <a:lstStyle>
            <a:lvl1pPr marL="0" indent="0" eaLnBrk="1" latinLnBrk="0" hangingPunct="1">
              <a:buNone/>
              <a:defRPr kumimoji="0" lang="ja-JP" sz="1400"/>
            </a:lvl1pPr>
            <a:lvl2pPr marL="457200" indent="0" eaLnBrk="1" latinLnBrk="0" hangingPunct="1">
              <a:buNone/>
              <a:defRPr kumimoji="0" lang="ja-JP" sz="1200"/>
            </a:lvl2pPr>
            <a:lvl3pPr marL="914400" indent="0" eaLnBrk="1" latinLnBrk="0" hangingPunct="1">
              <a:buNone/>
              <a:defRPr kumimoji="0" lang="ja-JP" sz="1000"/>
            </a:lvl3pPr>
            <a:lvl4pPr marL="1371600" indent="0" eaLnBrk="1" latinLnBrk="0" hangingPunct="1">
              <a:buNone/>
              <a:defRPr kumimoji="0" lang="ja-JP" sz="900"/>
            </a:lvl4pPr>
            <a:lvl5pPr marL="1828800" indent="0" eaLnBrk="1" latinLnBrk="0" hangingPunct="1">
              <a:buNone/>
              <a:defRPr kumimoji="0" lang="ja-JP" sz="900"/>
            </a:lvl5pPr>
            <a:lvl6pPr marL="2286000" indent="0" eaLnBrk="1" latinLnBrk="0" hangingPunct="1">
              <a:buNone/>
              <a:defRPr kumimoji="0" lang="ja-JP" sz="900"/>
            </a:lvl6pPr>
            <a:lvl7pPr marL="2743200" indent="0" eaLnBrk="1" latinLnBrk="0" hangingPunct="1">
              <a:buNone/>
              <a:defRPr kumimoji="0" lang="ja-JP" sz="900"/>
            </a:lvl7pPr>
            <a:lvl8pPr marL="3200400" indent="0" eaLnBrk="1" latinLnBrk="0" hangingPunct="1">
              <a:buNone/>
              <a:defRPr kumimoji="0" lang="ja-JP" sz="900"/>
            </a:lvl8pPr>
            <a:lvl9pPr marL="3657600" indent="0" eaLnBrk="1" latinLnBrk="0" hangingPunct="1">
              <a:buNone/>
              <a:defRPr kumimoji="0" lang="ja-JP"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BE3DF98E-BB8F-46BD-A63F-EE33280602FA}" type="datetime1">
              <a:rPr lang="en-US" altLang="en-US" smtClean="0">
                <a:ea typeface="ＭＳ Ｐ明朝"/>
              </a:rPr>
              <a:t>6/5/2012</a:t>
            </a:fld>
            <a:endParaRPr altLang="en-US">
              <a:ea typeface="ＭＳ Ｐ明朝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r>
              <a:rPr lang="en-US" altLang="en-US" smtClean="0"/>
              <a:t>Aya Ishihara</a:t>
            </a:r>
            <a:endParaRPr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92A21EBC-4D93-4A0A-BA63-ADA682A633DF}" type="slidenum">
              <a:rPr lang="en-US" altLang="ja-JP"/>
              <a:pPr>
                <a:defRPr/>
              </a:pPr>
              <a:t>‹#›</a:t>
            </a:fld>
            <a:endParaRPr altLang="en-US">
              <a:ea typeface="ＭＳ Ｐ明朝"/>
            </a:endParaRPr>
          </a:p>
        </p:txBody>
      </p:sp>
    </p:spTree>
    <p:extLst>
      <p:ext uri="{BB962C8B-B14F-4D97-AF65-F5344CB8AC3E}">
        <p14:creationId xmlns:p14="http://schemas.microsoft.com/office/powerpoint/2010/main" val="2735571185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 eaLnBrk="1" latinLnBrk="0" hangingPunct="1">
              <a:defRPr kumimoji="0" lang="ja-JP" sz="2000" b="1"/>
            </a:lvl1pPr>
          </a:lstStyle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 eaLnBrk="1" latinLnBrk="0" hangingPunct="1">
              <a:buNone/>
              <a:defRPr kumimoji="0" lang="ja-JP" sz="3200"/>
            </a:lvl1pPr>
            <a:lvl2pPr marL="457200" indent="0" eaLnBrk="1" latinLnBrk="0" hangingPunct="1">
              <a:buNone/>
              <a:defRPr kumimoji="0" lang="ja-JP" sz="2800"/>
            </a:lvl2pPr>
            <a:lvl3pPr marL="914400" indent="0" eaLnBrk="1" latinLnBrk="0" hangingPunct="1">
              <a:buNone/>
              <a:defRPr kumimoji="0" lang="ja-JP" sz="2400"/>
            </a:lvl3pPr>
            <a:lvl4pPr marL="1371600" indent="0" eaLnBrk="1" latinLnBrk="0" hangingPunct="1">
              <a:buNone/>
              <a:defRPr kumimoji="0" lang="ja-JP" sz="2000"/>
            </a:lvl4pPr>
            <a:lvl5pPr marL="1828800" indent="0" eaLnBrk="1" latinLnBrk="0" hangingPunct="1">
              <a:buNone/>
              <a:defRPr kumimoji="0" lang="ja-JP" sz="2000"/>
            </a:lvl5pPr>
            <a:lvl6pPr marL="2286000" indent="0" eaLnBrk="1" latinLnBrk="0" hangingPunct="1">
              <a:buNone/>
              <a:defRPr kumimoji="0" lang="ja-JP" sz="2000"/>
            </a:lvl6pPr>
            <a:lvl7pPr marL="2743200" indent="0" eaLnBrk="1" latinLnBrk="0" hangingPunct="1">
              <a:buNone/>
              <a:defRPr kumimoji="0" lang="ja-JP" sz="2000"/>
            </a:lvl7pPr>
            <a:lvl8pPr marL="3200400" indent="0" eaLnBrk="1" latinLnBrk="0" hangingPunct="1">
              <a:buNone/>
              <a:defRPr kumimoji="0" lang="ja-JP" sz="2000"/>
            </a:lvl8pPr>
            <a:lvl9pPr marL="3657600" indent="0" eaLnBrk="1" latinLnBrk="0" hangingPunct="1">
              <a:buNone/>
              <a:defRPr kumimoji="0" lang="ja-JP"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  <a:endParaRPr lang="ja-JP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 eaLnBrk="1" latinLnBrk="0" hangingPunct="1">
              <a:buNone/>
              <a:defRPr kumimoji="0" lang="ja-JP" sz="1400"/>
            </a:lvl1pPr>
            <a:lvl2pPr marL="457200" indent="0" eaLnBrk="1" latinLnBrk="0" hangingPunct="1">
              <a:buNone/>
              <a:defRPr kumimoji="0" lang="ja-JP" sz="1200"/>
            </a:lvl2pPr>
            <a:lvl3pPr marL="914400" indent="0" eaLnBrk="1" latinLnBrk="0" hangingPunct="1">
              <a:buNone/>
              <a:defRPr kumimoji="0" lang="ja-JP" sz="1000"/>
            </a:lvl3pPr>
            <a:lvl4pPr marL="1371600" indent="0" eaLnBrk="1" latinLnBrk="0" hangingPunct="1">
              <a:buNone/>
              <a:defRPr kumimoji="0" lang="ja-JP" sz="900"/>
            </a:lvl4pPr>
            <a:lvl5pPr marL="1828800" indent="0" eaLnBrk="1" latinLnBrk="0" hangingPunct="1">
              <a:buNone/>
              <a:defRPr kumimoji="0" lang="ja-JP" sz="900"/>
            </a:lvl5pPr>
            <a:lvl6pPr marL="2286000" indent="0" eaLnBrk="1" latinLnBrk="0" hangingPunct="1">
              <a:buNone/>
              <a:defRPr kumimoji="0" lang="ja-JP" sz="900"/>
            </a:lvl6pPr>
            <a:lvl7pPr marL="2743200" indent="0" eaLnBrk="1" latinLnBrk="0" hangingPunct="1">
              <a:buNone/>
              <a:defRPr kumimoji="0" lang="ja-JP" sz="900"/>
            </a:lvl7pPr>
            <a:lvl8pPr marL="3200400" indent="0" eaLnBrk="1" latinLnBrk="0" hangingPunct="1">
              <a:buNone/>
              <a:defRPr kumimoji="0" lang="ja-JP" sz="900"/>
            </a:lvl8pPr>
            <a:lvl9pPr marL="3657600" indent="0" eaLnBrk="1" latinLnBrk="0" hangingPunct="1">
              <a:buNone/>
              <a:defRPr kumimoji="0" lang="ja-JP"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04C1C4A0-3ADD-4D59-9267-BD15672058D8}" type="datetime1">
              <a:rPr lang="en-US" altLang="en-US" smtClean="0">
                <a:ea typeface="ＭＳ Ｐ明朝"/>
              </a:rPr>
              <a:t>6/5/2012</a:t>
            </a:fld>
            <a:endParaRPr altLang="en-US">
              <a:ea typeface="ＭＳ Ｐ明朝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r>
              <a:rPr lang="en-US" altLang="en-US" smtClean="0"/>
              <a:t>Aya Ishihara</a:t>
            </a:r>
            <a:endParaRPr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BF39E94F-F385-4FBA-88F8-9A4A34E46CBA}" type="slidenum">
              <a:rPr lang="en-US" altLang="ja-JP"/>
              <a:pPr>
                <a:defRPr/>
              </a:pPr>
              <a:t>‹#›</a:t>
            </a:fld>
            <a:endParaRPr altLang="en-US">
              <a:ea typeface="ＭＳ Ｐ明朝"/>
            </a:endParaRPr>
          </a:p>
        </p:txBody>
      </p:sp>
    </p:spTree>
    <p:extLst>
      <p:ext uri="{BB962C8B-B14F-4D97-AF65-F5344CB8AC3E}">
        <p14:creationId xmlns:p14="http://schemas.microsoft.com/office/powerpoint/2010/main" val="872347106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D2868A53-FCFE-454A-A468-F0A528224FCA}" type="datetime1">
              <a:rPr lang="en-US" altLang="en-US" smtClean="0">
                <a:ea typeface="ＭＳ Ｐ明朝"/>
              </a:rPr>
              <a:t>6/5/2012</a:t>
            </a:fld>
            <a:endParaRPr altLang="en-US">
              <a:ea typeface="ＭＳ Ｐ明朝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r>
              <a:rPr lang="en-US" altLang="en-US" smtClean="0"/>
              <a:t>Aya Ishihara</a:t>
            </a:r>
            <a:endParaRPr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8A5B7158-5B1B-460F-806B-472BF64E2F7B}" type="slidenum">
              <a:rPr lang="en-US" altLang="ja-JP"/>
              <a:pPr>
                <a:defRPr/>
              </a:pPr>
              <a:t>‹#›</a:t>
            </a:fld>
            <a:endParaRPr altLang="en-US">
              <a:ea typeface="ＭＳ Ｐ明朝"/>
            </a:endParaRPr>
          </a:p>
        </p:txBody>
      </p:sp>
    </p:spTree>
    <p:extLst>
      <p:ext uri="{BB962C8B-B14F-4D97-AF65-F5344CB8AC3E}">
        <p14:creationId xmlns:p14="http://schemas.microsoft.com/office/powerpoint/2010/main" val="2090624205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914402"/>
            <a:ext cx="2228850" cy="5211763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914402"/>
            <a:ext cx="6521450" cy="5211763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582578F4-4EFD-4DA1-BE8B-F65FCCC05E39}" type="datetime1">
              <a:rPr lang="en-US" altLang="en-US" smtClean="0">
                <a:ea typeface="ＭＳ Ｐ明朝"/>
              </a:rPr>
              <a:t>6/5/2012</a:t>
            </a:fld>
            <a:endParaRPr altLang="en-US">
              <a:ea typeface="ＭＳ Ｐ明朝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r>
              <a:rPr lang="en-US" altLang="en-US" smtClean="0"/>
              <a:t>Aya Ishihara</a:t>
            </a:r>
            <a:endParaRPr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0DD2464D-C406-44C2-8CB0-DC4EDEBFFAB4}" type="slidenum">
              <a:rPr lang="en-US" altLang="ja-JP"/>
              <a:pPr>
                <a:defRPr/>
              </a:pPr>
              <a:t>‹#›</a:t>
            </a:fld>
            <a:endParaRPr altLang="en-US">
              <a:ea typeface="ＭＳ Ｐ明朝"/>
            </a:endParaRPr>
          </a:p>
        </p:txBody>
      </p:sp>
    </p:spTree>
    <p:extLst>
      <p:ext uri="{BB962C8B-B14F-4D97-AF65-F5344CB8AC3E}">
        <p14:creationId xmlns:p14="http://schemas.microsoft.com/office/powerpoint/2010/main" val="3797296684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818" name="Group 2"/>
          <p:cNvGrpSpPr>
            <a:grpSpLocks/>
          </p:cNvGrpSpPr>
          <p:nvPr/>
        </p:nvGrpSpPr>
        <p:grpSpPr bwMode="auto">
          <a:xfrm>
            <a:off x="0" y="3902080"/>
            <a:ext cx="3683794" cy="2949575"/>
            <a:chOff x="0" y="2458"/>
            <a:chExt cx="2142" cy="1858"/>
          </a:xfrm>
        </p:grpSpPr>
        <p:sp>
          <p:nvSpPr>
            <p:cNvPr id="16281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400">
                <a:solidFill>
                  <a:srgbClr val="E3F4FF"/>
                </a:solidFill>
                <a:latin typeface="ＭＳ Ｐゴシック" pitchFamily="50" charset="-128"/>
              </a:endParaRPr>
            </a:p>
          </p:txBody>
        </p:sp>
        <p:sp>
          <p:nvSpPr>
            <p:cNvPr id="16282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400">
                <a:solidFill>
                  <a:srgbClr val="E3F4FF"/>
                </a:solidFill>
                <a:latin typeface="ＭＳ Ｐゴシック" pitchFamily="50" charset="-128"/>
              </a:endParaRPr>
            </a:p>
          </p:txBody>
        </p:sp>
        <p:sp>
          <p:nvSpPr>
            <p:cNvPr id="16282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400">
                <a:solidFill>
                  <a:srgbClr val="E3F4FF"/>
                </a:solidFill>
                <a:latin typeface="ＭＳ Ｐゴシック" pitchFamily="50" charset="-128"/>
              </a:endParaRPr>
            </a:p>
          </p:txBody>
        </p:sp>
        <p:sp>
          <p:nvSpPr>
            <p:cNvPr id="16282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400">
                <a:solidFill>
                  <a:srgbClr val="E3F4FF"/>
                </a:solidFill>
                <a:latin typeface="ＭＳ Ｐゴシック" pitchFamily="50" charset="-128"/>
              </a:endParaRPr>
            </a:p>
          </p:txBody>
        </p:sp>
        <p:sp>
          <p:nvSpPr>
            <p:cNvPr id="162823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400">
                <a:solidFill>
                  <a:srgbClr val="E3F4FF"/>
                </a:solidFill>
                <a:latin typeface="ＭＳ Ｐゴシック" pitchFamily="50" charset="-128"/>
              </a:endParaRPr>
            </a:p>
          </p:txBody>
        </p:sp>
        <p:sp>
          <p:nvSpPr>
            <p:cNvPr id="162824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400">
                <a:solidFill>
                  <a:srgbClr val="E3F4FF"/>
                </a:solidFill>
                <a:latin typeface="ＭＳ Ｐゴシック" pitchFamily="50" charset="-128"/>
              </a:endParaRPr>
            </a:p>
          </p:txBody>
        </p:sp>
        <p:sp>
          <p:nvSpPr>
            <p:cNvPr id="162825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400">
                <a:solidFill>
                  <a:srgbClr val="E3F4FF"/>
                </a:solidFill>
                <a:latin typeface="ＭＳ Ｐゴシック" pitchFamily="50" charset="-128"/>
              </a:endParaRPr>
            </a:p>
          </p:txBody>
        </p:sp>
      </p:grpSp>
      <p:sp>
        <p:nvSpPr>
          <p:cNvPr id="16282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742950" y="1873250"/>
            <a:ext cx="8420100" cy="15557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ja-JP" noProof="0" smtClean="0"/>
              <a:t>Click to edit Master title style</a:t>
            </a:r>
          </a:p>
        </p:txBody>
      </p:sp>
      <p:sp>
        <p:nvSpPr>
          <p:cNvPr id="16282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ja-JP" noProof="0" smtClean="0"/>
              <a:t>Click to edit Master subtitle style</a:t>
            </a:r>
          </a:p>
        </p:txBody>
      </p:sp>
      <p:sp>
        <p:nvSpPr>
          <p:cNvPr id="162828" name="Rectangle 1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CA0718B0-6324-4B9B-8EDD-127A66BBA6E9}" type="datetime1">
              <a:rPr lang="en-US" altLang="ja-JP" smtClean="0">
                <a:solidFill>
                  <a:srgbClr val="E3F4FF"/>
                </a:solidFill>
              </a:rPr>
              <a:t>6/5/2012</a:t>
            </a:fld>
            <a:endParaRPr lang="en-US" altLang="ja-JP">
              <a:solidFill>
                <a:srgbClr val="E3F4FF"/>
              </a:solidFill>
            </a:endParaRPr>
          </a:p>
        </p:txBody>
      </p:sp>
      <p:sp>
        <p:nvSpPr>
          <p:cNvPr id="162829" name="Rectangle 13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E3F4FF"/>
                </a:solidFill>
              </a:rPr>
              <a:t>Aya Ishihara</a:t>
            </a:r>
            <a:endParaRPr lang="en-US" altLang="ja-JP">
              <a:solidFill>
                <a:srgbClr val="E3F4FF"/>
              </a:solidFill>
            </a:endParaRPr>
          </a:p>
        </p:txBody>
      </p:sp>
      <p:sp>
        <p:nvSpPr>
          <p:cNvPr id="162830" name="Rectangle 14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45602A1-FAFB-43A3-A183-BCDE6DF02DF1}" type="slidenum">
              <a:rPr lang="en-US" altLang="ja-JP">
                <a:solidFill>
                  <a:srgbClr val="E3F4FF"/>
                </a:solidFill>
              </a:rPr>
              <a:pPr/>
              <a:t>‹#›</a:t>
            </a:fld>
            <a:endParaRPr lang="en-US" altLang="ja-JP">
              <a:solidFill>
                <a:srgbClr val="E3F4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341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7E5B38D-30B6-4059-AEE5-4A03F25120D5}" type="datetime1">
              <a:rPr lang="en-US" altLang="ja-JP" smtClean="0">
                <a:solidFill>
                  <a:srgbClr val="E3F4FF"/>
                </a:solidFill>
              </a:rPr>
              <a:t>6/5/2012</a:t>
            </a:fld>
            <a:endParaRPr lang="en-US" altLang="ja-JP">
              <a:solidFill>
                <a:srgbClr val="E3F4FF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E3F4FF"/>
                </a:solidFill>
              </a:rPr>
              <a:t>Aya Ishihara</a:t>
            </a:r>
            <a:endParaRPr lang="en-US" altLang="ja-JP">
              <a:solidFill>
                <a:srgbClr val="E3F4FF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433E3B-0F43-4F82-A652-7CD9B003C67A}" type="slidenum">
              <a:rPr lang="en-US" altLang="ja-JP">
                <a:solidFill>
                  <a:srgbClr val="E3F4FF"/>
                </a:solidFill>
              </a:rPr>
              <a:pPr/>
              <a:t>‹#›</a:t>
            </a:fld>
            <a:endParaRPr lang="en-US" altLang="ja-JP">
              <a:solidFill>
                <a:srgbClr val="E3F4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4404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82506" y="4406905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4EC9013-5395-4492-A026-725477D28ADD}" type="datetime1">
              <a:rPr lang="en-US" altLang="ja-JP" smtClean="0">
                <a:solidFill>
                  <a:srgbClr val="E3F4FF"/>
                </a:solidFill>
              </a:rPr>
              <a:t>6/5/2012</a:t>
            </a:fld>
            <a:endParaRPr lang="en-US" altLang="ja-JP">
              <a:solidFill>
                <a:srgbClr val="E3F4FF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E3F4FF"/>
                </a:solidFill>
              </a:rPr>
              <a:t>Aya Ishihara</a:t>
            </a:r>
            <a:endParaRPr lang="en-US" altLang="ja-JP">
              <a:solidFill>
                <a:srgbClr val="E3F4FF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AA6085-4D7C-466C-AC93-E395631FCC05}" type="slidenum">
              <a:rPr lang="en-US" altLang="ja-JP">
                <a:solidFill>
                  <a:srgbClr val="E3F4FF"/>
                </a:solidFill>
              </a:rPr>
              <a:pPr/>
              <a:t>‹#›</a:t>
            </a:fld>
            <a:endParaRPr lang="en-US" altLang="ja-JP">
              <a:solidFill>
                <a:srgbClr val="E3F4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847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95300" y="1600205"/>
            <a:ext cx="437515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035550" y="1600205"/>
            <a:ext cx="437515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9D07896-63AA-4AF8-8BBF-2D179B34A719}" type="datetime1">
              <a:rPr lang="en-US" altLang="ja-JP" smtClean="0">
                <a:solidFill>
                  <a:srgbClr val="E3F4FF"/>
                </a:solidFill>
              </a:rPr>
              <a:t>6/5/2012</a:t>
            </a:fld>
            <a:endParaRPr lang="en-US" altLang="ja-JP">
              <a:solidFill>
                <a:srgbClr val="E3F4FF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E3F4FF"/>
                </a:solidFill>
              </a:rPr>
              <a:t>Aya Ishihara</a:t>
            </a:r>
            <a:endParaRPr lang="en-US" altLang="ja-JP">
              <a:solidFill>
                <a:srgbClr val="E3F4FF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C1A723-51D5-4874-8234-3B0D456B65B7}" type="slidenum">
              <a:rPr lang="en-US" altLang="ja-JP">
                <a:solidFill>
                  <a:srgbClr val="E3F4FF"/>
                </a:solidFill>
              </a:rPr>
              <a:pPr/>
              <a:t>‹#›</a:t>
            </a:fld>
            <a:endParaRPr lang="en-US" altLang="ja-JP">
              <a:solidFill>
                <a:srgbClr val="E3F4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7703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5032113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5032113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C73D1E9-8FA3-4F55-8943-94F21B9050C4}" type="datetime1">
              <a:rPr lang="en-US" altLang="ja-JP" smtClean="0">
                <a:solidFill>
                  <a:srgbClr val="E3F4FF"/>
                </a:solidFill>
              </a:rPr>
              <a:t>6/5/2012</a:t>
            </a:fld>
            <a:endParaRPr lang="en-US" altLang="ja-JP">
              <a:solidFill>
                <a:srgbClr val="E3F4FF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E3F4FF"/>
                </a:solidFill>
              </a:rPr>
              <a:t>Aya Ishihara</a:t>
            </a:r>
            <a:endParaRPr lang="en-US" altLang="ja-JP">
              <a:solidFill>
                <a:srgbClr val="E3F4FF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A20D00-2938-441E-903C-7D7CD9CF1247}" type="slidenum">
              <a:rPr lang="en-US" altLang="ja-JP">
                <a:solidFill>
                  <a:srgbClr val="E3F4FF"/>
                </a:solidFill>
              </a:rPr>
              <a:pPr/>
              <a:t>‹#›</a:t>
            </a:fld>
            <a:endParaRPr lang="en-US" altLang="ja-JP">
              <a:solidFill>
                <a:srgbClr val="E3F4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4082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B8CAD3-EA79-4605-944F-1B27641B8B3F}" type="datetime1">
              <a:rPr lang="en-US" altLang="ja-JP" smtClean="0">
                <a:solidFill>
                  <a:srgbClr val="E3F4FF"/>
                </a:solidFill>
              </a:rPr>
              <a:t>6/5/2012</a:t>
            </a:fld>
            <a:endParaRPr lang="en-US" altLang="ja-JP">
              <a:solidFill>
                <a:srgbClr val="E3F4FF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E3F4FF"/>
                </a:solidFill>
              </a:rPr>
              <a:t>Aya Ishihara</a:t>
            </a:r>
            <a:endParaRPr lang="en-US" altLang="ja-JP">
              <a:solidFill>
                <a:srgbClr val="E3F4FF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E76BD-0440-4BEB-91FC-8DF23BE63BF9}" type="slidenum">
              <a:rPr lang="en-US" altLang="ja-JP">
                <a:solidFill>
                  <a:srgbClr val="E3F4FF"/>
                </a:solidFill>
              </a:rPr>
              <a:pPr/>
              <a:t>‹#›</a:t>
            </a:fld>
            <a:endParaRPr lang="en-US" altLang="ja-JP">
              <a:solidFill>
                <a:srgbClr val="E3F4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422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82638" y="4406904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D96F6E-D4D3-4327-9C6E-E56288EA99E1}" type="datetime1">
              <a:rPr lang="en-US" altLang="ja-JP" smtClean="0"/>
              <a:t>6/5/2012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Aya Ishihara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D08DA-D7F5-4AE0-BA3D-49CD7BC3B37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55502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28B326-7115-470E-BD8B-284DECC00373}" type="datetime1">
              <a:rPr lang="en-US" altLang="ja-JP" smtClean="0">
                <a:solidFill>
                  <a:srgbClr val="E3F4FF"/>
                </a:solidFill>
              </a:rPr>
              <a:t>6/5/2012</a:t>
            </a:fld>
            <a:endParaRPr lang="en-US" altLang="ja-JP">
              <a:solidFill>
                <a:srgbClr val="E3F4FF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E3F4FF"/>
                </a:solidFill>
              </a:rPr>
              <a:t>Aya Ishihara</a:t>
            </a:r>
            <a:endParaRPr lang="en-US" altLang="ja-JP">
              <a:solidFill>
                <a:srgbClr val="E3F4F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0F7AF6-8A97-4904-8F02-7DA6D3ED66CF}" type="slidenum">
              <a:rPr lang="en-US" altLang="ja-JP">
                <a:solidFill>
                  <a:srgbClr val="E3F4FF"/>
                </a:solidFill>
              </a:rPr>
              <a:pPr/>
              <a:t>‹#›</a:t>
            </a:fld>
            <a:endParaRPr lang="en-US" altLang="ja-JP">
              <a:solidFill>
                <a:srgbClr val="E3F4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5710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72972" y="273055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1680F7-29ED-4642-AF3D-C49DEEF45655}" type="datetime1">
              <a:rPr lang="en-US" altLang="ja-JP" smtClean="0">
                <a:solidFill>
                  <a:srgbClr val="E3F4FF"/>
                </a:solidFill>
              </a:rPr>
              <a:t>6/5/2012</a:t>
            </a:fld>
            <a:endParaRPr lang="en-US" altLang="ja-JP">
              <a:solidFill>
                <a:srgbClr val="E3F4FF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E3F4FF"/>
                </a:solidFill>
              </a:rPr>
              <a:t>Aya Ishihara</a:t>
            </a:r>
            <a:endParaRPr lang="en-US" altLang="ja-JP">
              <a:solidFill>
                <a:srgbClr val="E3F4FF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525F21-0589-4996-95CB-4E3A4170823E}" type="slidenum">
              <a:rPr lang="en-US" altLang="ja-JP">
                <a:solidFill>
                  <a:srgbClr val="E3F4FF"/>
                </a:solidFill>
              </a:rPr>
              <a:pPr/>
              <a:t>‹#›</a:t>
            </a:fld>
            <a:endParaRPr lang="en-US" altLang="ja-JP">
              <a:solidFill>
                <a:srgbClr val="E3F4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821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C5A2A11-5D0C-4292-8F7E-22349D8FB507}" type="datetime1">
              <a:rPr lang="en-US" altLang="ja-JP" smtClean="0">
                <a:solidFill>
                  <a:srgbClr val="E3F4FF"/>
                </a:solidFill>
              </a:rPr>
              <a:t>6/5/2012</a:t>
            </a:fld>
            <a:endParaRPr lang="en-US" altLang="ja-JP">
              <a:solidFill>
                <a:srgbClr val="E3F4FF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E3F4FF"/>
                </a:solidFill>
              </a:rPr>
              <a:t>Aya Ishihara</a:t>
            </a:r>
            <a:endParaRPr lang="en-US" altLang="ja-JP">
              <a:solidFill>
                <a:srgbClr val="E3F4FF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32A95C-9C33-4C31-AC44-05F301BD44B8}" type="slidenum">
              <a:rPr lang="en-US" altLang="ja-JP">
                <a:solidFill>
                  <a:srgbClr val="E3F4FF"/>
                </a:solidFill>
              </a:rPr>
              <a:pPr/>
              <a:t>‹#›</a:t>
            </a:fld>
            <a:endParaRPr lang="en-US" altLang="ja-JP">
              <a:solidFill>
                <a:srgbClr val="E3F4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0715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90FAEC-D437-4068-8980-102800982E65}" type="datetime1">
              <a:rPr lang="en-US" altLang="ja-JP" smtClean="0">
                <a:solidFill>
                  <a:srgbClr val="E3F4FF"/>
                </a:solidFill>
              </a:rPr>
              <a:t>6/5/2012</a:t>
            </a:fld>
            <a:endParaRPr lang="en-US" altLang="ja-JP">
              <a:solidFill>
                <a:srgbClr val="E3F4FF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E3F4FF"/>
                </a:solidFill>
              </a:rPr>
              <a:t>Aya Ishihara</a:t>
            </a:r>
            <a:endParaRPr lang="en-US" altLang="ja-JP">
              <a:solidFill>
                <a:srgbClr val="E3F4FF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339303-EA66-4187-9296-877CD3F2A8D9}" type="slidenum">
              <a:rPr lang="en-US" altLang="ja-JP">
                <a:solidFill>
                  <a:srgbClr val="E3F4FF"/>
                </a:solidFill>
              </a:rPr>
              <a:pPr/>
              <a:t>‹#›</a:t>
            </a:fld>
            <a:endParaRPr lang="en-US" altLang="ja-JP">
              <a:solidFill>
                <a:srgbClr val="E3F4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06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181850" y="277813"/>
            <a:ext cx="2228850" cy="5853112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95300" y="277813"/>
            <a:ext cx="6521450" cy="5853112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FF70CBE-C2EA-4DBE-B506-76BEAB97106F}" type="datetime1">
              <a:rPr lang="en-US" altLang="ja-JP" smtClean="0">
                <a:solidFill>
                  <a:srgbClr val="E3F4FF"/>
                </a:solidFill>
              </a:rPr>
              <a:t>6/5/2012</a:t>
            </a:fld>
            <a:endParaRPr lang="en-US" altLang="ja-JP">
              <a:solidFill>
                <a:srgbClr val="E3F4FF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E3F4FF"/>
                </a:solidFill>
              </a:rPr>
              <a:t>Aya Ishihara</a:t>
            </a:r>
            <a:endParaRPr lang="en-US" altLang="ja-JP">
              <a:solidFill>
                <a:srgbClr val="E3F4FF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9AA654-EBC1-4B73-B9BD-5B0062D585C2}" type="slidenum">
              <a:rPr lang="en-US" altLang="ja-JP">
                <a:solidFill>
                  <a:srgbClr val="E3F4FF"/>
                </a:solidFill>
              </a:rPr>
              <a:pPr/>
              <a:t>‹#›</a:t>
            </a:fld>
            <a:endParaRPr lang="en-US" altLang="ja-JP">
              <a:solidFill>
                <a:srgbClr val="E3F4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0893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733203"/>
            <a:ext cx="9906000" cy="61247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6753" y="1295400"/>
            <a:ext cx="976487" cy="901373"/>
          </a:xfrm>
          <a:prstGeom prst="ellipse">
            <a:avLst/>
          </a:prstGeom>
          <a:ln>
            <a:noFill/>
          </a:ln>
          <a:effectLst>
            <a:outerShdw blurRad="292100" dist="76200" dir="2700000" algn="tl" rotWithShape="0">
              <a:srgbClr val="333333">
                <a:alpha val="5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3803" y="1905005"/>
            <a:ext cx="1343833" cy="1240461"/>
          </a:xfrm>
          <a:prstGeom prst="ellipse">
            <a:avLst/>
          </a:prstGeom>
          <a:ln>
            <a:noFill/>
          </a:ln>
          <a:effectLst>
            <a:outerShdw blurRad="292100" dist="76200" dir="2700000" algn="tl" rotWithShape="0">
              <a:srgbClr val="333333">
                <a:alpha val="5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4400" y="2209800"/>
            <a:ext cx="1981200" cy="1828800"/>
          </a:xfrm>
          <a:prstGeom prst="ellipse">
            <a:avLst/>
          </a:prstGeom>
          <a:ln>
            <a:noFill/>
          </a:ln>
          <a:effectLst>
            <a:outerShdw blurRad="292100" dist="76200" dir="2700000" algn="tl" rotWithShape="0">
              <a:srgbClr val="333333">
                <a:alpha val="5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2750" y="381006"/>
            <a:ext cx="8420100" cy="761999"/>
          </a:xfrm>
        </p:spPr>
        <p:txBody>
          <a:bodyPr anchor="t"/>
          <a:lstStyle>
            <a:lvl1pPr algn="l" eaLnBrk="1" latinLnBrk="0" hangingPunct="1">
              <a:defRPr kumimoji="0" lang="ja-JP">
                <a:latin typeface="Georgia" pitchFamily="18" charset="0"/>
              </a:defRPr>
            </a:lvl1pPr>
          </a:lstStyle>
          <a:p>
            <a:pPr eaLnBrk="1" latinLnBrk="0" hangingPunct="1"/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6610" y="1219200"/>
            <a:ext cx="5714640" cy="1295400"/>
          </a:xfrm>
        </p:spPr>
        <p:txBody>
          <a:bodyPr>
            <a:normAutofit/>
          </a:bodyPr>
          <a:lstStyle>
            <a:lvl1pPr marL="0" indent="0" algn="l" eaLnBrk="1" latinLnBrk="0" hangingPunct="1">
              <a:buNone/>
              <a:defRPr kumimoji="0" lang="ja-JP" sz="1600" baseline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 eaLnBrk="1" latinLnBrk="0" hangingPunct="1">
              <a:buNone/>
              <a:defRPr kumimoji="0" lang="ja-JP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eaLnBrk="1" latinLnBrk="0" hangingPunct="1">
              <a:buNone/>
              <a:defRPr kumimoji="0" lang="ja-JP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eaLnBrk="1" latinLnBrk="0" hangingPunct="1">
              <a:buNone/>
              <a:defRPr kumimoji="0" lang="ja-JP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eaLnBrk="1" latinLnBrk="0" hangingPunct="1">
              <a:buNone/>
              <a:defRPr kumimoji="0" lang="ja-JP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eaLnBrk="1" latinLnBrk="0" hangingPunct="1">
              <a:buNone/>
              <a:defRPr kumimoji="0" lang="ja-JP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eaLnBrk="1" latinLnBrk="0" hangingPunct="1">
              <a:buNone/>
              <a:defRPr kumimoji="0" lang="ja-JP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eaLnBrk="1" latinLnBrk="0" hangingPunct="1">
              <a:buNone/>
              <a:defRPr kumimoji="0" lang="ja-JP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eaLnBrk="1" latinLnBrk="0" hangingPunct="1">
              <a:buNone/>
              <a:defRPr kumimoji="0" lang="ja-JP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ja-JP"/>
              <a:t>クリックして編集します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D0521-273C-4C95-BBE7-A1706F6DFCBA}" type="datetime1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6/5/2012</a:t>
            </a:fld>
            <a:endParaRPr altLang="en-US">
              <a:solidFill>
                <a:prstClr val="black">
                  <a:tint val="75000"/>
                </a:prstClr>
              </a:solidFill>
              <a:ea typeface="ＭＳ Ｐ明朝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Aya Ishihara</a:t>
            </a:r>
            <a:endParaRPr altLang="en-US">
              <a:solidFill>
                <a:prstClr val="black">
                  <a:tint val="75000"/>
                </a:prstClr>
              </a:solidFill>
              <a:ea typeface="ＭＳ Ｐ明朝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altLang="en-US">
              <a:solidFill>
                <a:prstClr val="black">
                  <a:tint val="75000"/>
                </a:prstClr>
              </a:solidFill>
              <a:ea typeface="ＭＳ Ｐ明朝"/>
            </a:endParaRPr>
          </a:p>
        </p:txBody>
      </p:sp>
    </p:spTree>
    <p:extLst>
      <p:ext uri="{BB962C8B-B14F-4D97-AF65-F5344CB8AC3E}">
        <p14:creationId xmlns:p14="http://schemas.microsoft.com/office/powerpoint/2010/main" val="319051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/>
          <a:srcRect l="-92" t="50811" r="45394" b="-590"/>
          <a:stretch/>
        </p:blipFill>
        <p:spPr>
          <a:xfrm>
            <a:off x="-14783" y="0"/>
            <a:ext cx="9920785" cy="55822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950" y="1066801"/>
            <a:ext cx="2144913" cy="2013807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82329" y="1905005"/>
            <a:ext cx="5530850" cy="1143001"/>
          </a:xfrm>
        </p:spPr>
        <p:txBody>
          <a:bodyPr anchor="b" anchorCtr="0">
            <a:normAutofit/>
          </a:bodyPr>
          <a:lstStyle>
            <a:lvl1pPr algn="l" eaLnBrk="1" latinLnBrk="0" hangingPunct="1">
              <a:defRPr kumimoji="0" lang="ja-JP" sz="3600" b="0" cap="none">
                <a:latin typeface="Georgia" pitchFamily="18" charset="0"/>
              </a:defRPr>
            </a:lvl1pPr>
          </a:lstStyle>
          <a:p>
            <a:r>
              <a:rPr kumimoji="0" lang="ja-JP"/>
              <a:t>マスター タイトルの書式設定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27500" y="3048005"/>
            <a:ext cx="5530850" cy="1500187"/>
          </a:xfrm>
        </p:spPr>
        <p:txBody>
          <a:bodyPr anchor="t"/>
          <a:lstStyle>
            <a:lvl1pPr marL="0" indent="0" eaLnBrk="1" latinLnBrk="0" hangingPunct="1">
              <a:buNone/>
              <a:defRPr kumimoji="0" lang="ja-JP" sz="200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eaLnBrk="1" latinLnBrk="0" hangingPunct="1">
              <a:buNone/>
              <a:defRPr kumimoji="0" lang="ja-JP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eaLnBrk="1" latinLnBrk="0" hangingPunct="1">
              <a:buNone/>
              <a:defRPr kumimoji="0" lang="ja-JP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eaLnBrk="1" latinLnBrk="0" hangingPunct="1">
              <a:buNone/>
              <a:defRPr kumimoji="0" lang="ja-JP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eaLnBrk="1" latinLnBrk="0" hangingPunct="1">
              <a:buNone/>
              <a:defRPr kumimoji="0" lang="ja-JP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eaLnBrk="1" latinLnBrk="0" hangingPunct="1">
              <a:buNone/>
              <a:defRPr kumimoji="0" lang="ja-JP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eaLnBrk="1" latinLnBrk="0" hangingPunct="1">
              <a:buNone/>
              <a:defRPr kumimoji="0" lang="ja-JP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eaLnBrk="1" latinLnBrk="0" hangingPunct="1">
              <a:buNone/>
              <a:defRPr kumimoji="0" lang="ja-JP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eaLnBrk="1" latinLnBrk="0" hangingPunct="1">
              <a:buNone/>
              <a:defRPr kumimoji="0" lang="ja-JP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EAE5-09AF-442F-ABB0-B58C132A1677}" type="datetime1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6/5/2012</a:t>
            </a:fld>
            <a:endParaRPr altLang="en-US">
              <a:solidFill>
                <a:prstClr val="black">
                  <a:tint val="75000"/>
                </a:prstClr>
              </a:solidFill>
              <a:ea typeface="ＭＳ Ｐ明朝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Aya Ishihara</a:t>
            </a:r>
            <a:endParaRPr altLang="en-US">
              <a:solidFill>
                <a:prstClr val="black">
                  <a:tint val="75000"/>
                </a:prstClr>
              </a:solidFill>
              <a:ea typeface="ＭＳ Ｐ明朝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altLang="en-US">
              <a:solidFill>
                <a:prstClr val="black">
                  <a:tint val="75000"/>
                </a:prstClr>
              </a:solidFill>
              <a:ea typeface="ＭＳ Ｐ明朝"/>
            </a:endParaRPr>
          </a:p>
        </p:txBody>
      </p:sp>
    </p:spTree>
    <p:extLst>
      <p:ext uri="{BB962C8B-B14F-4D97-AF65-F5344CB8AC3E}">
        <p14:creationId xmlns:p14="http://schemas.microsoft.com/office/powerpoint/2010/main" val="10329594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914400"/>
            <a:ext cx="8915400" cy="914400"/>
          </a:xfrm>
        </p:spPr>
        <p:txBody>
          <a:bodyPr anchor="t">
            <a:normAutofit/>
          </a:bodyPr>
          <a:lstStyle>
            <a:lvl1pPr algn="l" eaLnBrk="1" latinLnBrk="0" hangingPunct="1">
              <a:defRPr kumimoji="0" lang="ja-JP" sz="2800">
                <a:latin typeface="Georgia" pitchFamily="18" charset="0"/>
              </a:defRPr>
            </a:lvl1pPr>
          </a:lstStyle>
          <a:p>
            <a:pPr eaLnBrk="1" latinLnBrk="0" hangingPunct="1"/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342900" indent="-342900" eaLnBrk="1" latinLnBrk="0" hangingPunct="1">
              <a:lnSpc>
                <a:spcPct val="150000"/>
              </a:lnSpc>
              <a:spcBef>
                <a:spcPts val="0"/>
              </a:spcBef>
              <a:buSzPct val="130000"/>
              <a:buFont typeface="Arial" pitchFamily="34" charset="0"/>
              <a:buChar char="•"/>
              <a:defRPr kumimoji="0" lang="ja-JP" sz="2000">
                <a:latin typeface="Georgia" pitchFamily="18" charset="0"/>
              </a:defRPr>
            </a:lvl1pPr>
            <a:lvl2pPr marL="571500" indent="-228600" eaLnBrk="1" latinLnBrk="0" hangingPunct="1">
              <a:lnSpc>
                <a:spcPct val="150000"/>
              </a:lnSpc>
              <a:spcBef>
                <a:spcPts val="0"/>
              </a:spcBef>
              <a:buSzPct val="60000"/>
              <a:buFont typeface="Courier New" pitchFamily="49" charset="0"/>
              <a:buChar char="o"/>
              <a:defRPr kumimoji="0" lang="ja-JP" sz="1800">
                <a:latin typeface="Georgia" pitchFamily="18" charset="0"/>
              </a:defRPr>
            </a:lvl2pPr>
            <a:lvl3pPr eaLnBrk="1" latinLnBrk="0" hangingPunct="1">
              <a:defRPr kumimoji="0" lang="ja-JP" sz="2000">
                <a:latin typeface="Georgia" pitchFamily="18" charset="0"/>
              </a:defRPr>
            </a:lvl3pPr>
            <a:lvl4pPr eaLnBrk="1" latinLnBrk="0" hangingPunct="1">
              <a:defRPr kumimoji="0" lang="ja-JP" sz="2000">
                <a:latin typeface="Georgia" pitchFamily="18" charset="0"/>
              </a:defRPr>
            </a:lvl4pPr>
            <a:lvl5pPr eaLnBrk="1" latinLnBrk="0" hangingPunct="1">
              <a:defRPr kumimoji="0" lang="ja-JP" sz="2000">
                <a:latin typeface="Georgia" pitchFamily="18" charset="0"/>
              </a:defRPr>
            </a:lvl5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8E954-CB6F-454C-8900-ADCAE1CC87D7}" type="datetime1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6/5/2012</a:t>
            </a:fld>
            <a:endParaRPr altLang="en-US">
              <a:solidFill>
                <a:prstClr val="black">
                  <a:tint val="75000"/>
                </a:prstClr>
              </a:solidFill>
              <a:ea typeface="ＭＳ Ｐ明朝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Aya Ishihara</a:t>
            </a:r>
            <a:endParaRPr altLang="en-US">
              <a:solidFill>
                <a:prstClr val="black">
                  <a:tint val="75000"/>
                </a:prstClr>
              </a:solidFill>
              <a:ea typeface="ＭＳ Ｐ明朝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altLang="en-US">
              <a:solidFill>
                <a:prstClr val="black">
                  <a:tint val="75000"/>
                </a:prstClr>
              </a:solidFill>
              <a:ea typeface="ＭＳ Ｐ明朝"/>
            </a:endParaRPr>
          </a:p>
        </p:txBody>
      </p:sp>
    </p:spTree>
    <p:extLst>
      <p:ext uri="{BB962C8B-B14F-4D97-AF65-F5344CB8AC3E}">
        <p14:creationId xmlns:p14="http://schemas.microsoft.com/office/powerpoint/2010/main" val="11083705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828801"/>
            <a:ext cx="4375150" cy="4297363"/>
          </a:xfrm>
        </p:spPr>
        <p:txBody>
          <a:bodyPr>
            <a:normAutofit/>
          </a:bodyPr>
          <a:lstStyle>
            <a:lvl1pPr eaLnBrk="1" latinLnBrk="0" hangingPunct="1">
              <a:defRPr kumimoji="0" lang="ja-JP" sz="2400"/>
            </a:lvl1pPr>
            <a:lvl2pPr eaLnBrk="1" latinLnBrk="0" hangingPunct="1">
              <a:defRPr kumimoji="0" lang="ja-JP" sz="2000"/>
            </a:lvl2pPr>
            <a:lvl3pPr eaLnBrk="1" latinLnBrk="0" hangingPunct="1">
              <a:defRPr kumimoji="0" lang="ja-JP" sz="1800"/>
            </a:lvl3pPr>
            <a:lvl4pPr eaLnBrk="1" latinLnBrk="0" hangingPunct="1">
              <a:defRPr kumimoji="0" lang="ja-JP" sz="1600"/>
            </a:lvl4pPr>
            <a:lvl5pPr eaLnBrk="1" latinLnBrk="0" hangingPunct="1">
              <a:defRPr kumimoji="0" lang="ja-JP" sz="1600"/>
            </a:lvl5pPr>
            <a:lvl6pPr eaLnBrk="1" latinLnBrk="0" hangingPunct="1">
              <a:defRPr kumimoji="0" lang="ja-JP" sz="1800"/>
            </a:lvl6pPr>
            <a:lvl7pPr eaLnBrk="1" latinLnBrk="0" hangingPunct="1">
              <a:defRPr kumimoji="0" lang="ja-JP" sz="1800"/>
            </a:lvl7pPr>
            <a:lvl8pPr eaLnBrk="1" latinLnBrk="0" hangingPunct="1">
              <a:defRPr kumimoji="0" lang="ja-JP" sz="1800"/>
            </a:lvl8pPr>
            <a:lvl9pPr eaLnBrk="1" latinLnBrk="0" hangingPunct="1">
              <a:defRPr kumimoji="0" lang="ja-JP" sz="1800"/>
            </a:lvl9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828801"/>
            <a:ext cx="4375150" cy="4297363"/>
          </a:xfrm>
        </p:spPr>
        <p:txBody>
          <a:bodyPr>
            <a:normAutofit/>
          </a:bodyPr>
          <a:lstStyle>
            <a:lvl1pPr eaLnBrk="1" latinLnBrk="0" hangingPunct="1">
              <a:defRPr kumimoji="0" lang="ja-JP" sz="2400"/>
            </a:lvl1pPr>
            <a:lvl2pPr eaLnBrk="1" latinLnBrk="0" hangingPunct="1">
              <a:defRPr kumimoji="0" lang="ja-JP" sz="2000"/>
            </a:lvl2pPr>
            <a:lvl3pPr eaLnBrk="1" latinLnBrk="0" hangingPunct="1">
              <a:defRPr kumimoji="0" lang="ja-JP" sz="1800"/>
            </a:lvl3pPr>
            <a:lvl4pPr eaLnBrk="1" latinLnBrk="0" hangingPunct="1">
              <a:defRPr kumimoji="0" lang="ja-JP" sz="1600"/>
            </a:lvl4pPr>
            <a:lvl5pPr eaLnBrk="1" latinLnBrk="0" hangingPunct="1">
              <a:defRPr kumimoji="0" lang="ja-JP" sz="1600"/>
            </a:lvl5pPr>
            <a:lvl6pPr eaLnBrk="1" latinLnBrk="0" hangingPunct="1">
              <a:defRPr kumimoji="0" lang="ja-JP" sz="1800"/>
            </a:lvl6pPr>
            <a:lvl7pPr eaLnBrk="1" latinLnBrk="0" hangingPunct="1">
              <a:defRPr kumimoji="0" lang="ja-JP" sz="1800"/>
            </a:lvl7pPr>
            <a:lvl8pPr eaLnBrk="1" latinLnBrk="0" hangingPunct="1">
              <a:defRPr kumimoji="0" lang="ja-JP" sz="1800"/>
            </a:lvl8pPr>
            <a:lvl9pPr eaLnBrk="1" latinLnBrk="0" hangingPunct="1">
              <a:defRPr kumimoji="0" lang="ja-JP" sz="1800"/>
            </a:lvl9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06AB5-2A9C-4ED4-B2E0-57DEBA90E935}" type="datetime1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6/5/2012</a:t>
            </a:fld>
            <a:endParaRPr altLang="en-US">
              <a:solidFill>
                <a:prstClr val="black">
                  <a:tint val="75000"/>
                </a:prstClr>
              </a:solidFill>
              <a:ea typeface="ＭＳ Ｐ明朝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Aya Ishihara</a:t>
            </a:r>
            <a:endParaRPr altLang="en-US">
              <a:solidFill>
                <a:prstClr val="black">
                  <a:tint val="75000"/>
                </a:prstClr>
              </a:solidFill>
              <a:ea typeface="ＭＳ Ｐ明朝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altLang="en-US">
              <a:solidFill>
                <a:prstClr val="black">
                  <a:tint val="75000"/>
                </a:prstClr>
              </a:solidFill>
              <a:ea typeface="ＭＳ Ｐ明朝"/>
            </a:endParaRPr>
          </a:p>
        </p:txBody>
      </p:sp>
    </p:spTree>
    <p:extLst>
      <p:ext uri="{BB962C8B-B14F-4D97-AF65-F5344CB8AC3E}">
        <p14:creationId xmlns:p14="http://schemas.microsoft.com/office/powerpoint/2010/main" val="2053570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914400"/>
            <a:ext cx="8915400" cy="609600"/>
          </a:xfrm>
        </p:spPr>
        <p:txBody>
          <a:bodyPr/>
          <a:lstStyle>
            <a:lvl1pPr eaLnBrk="1" latinLnBrk="0" hangingPunct="1">
              <a:defRPr kumimoji="0" lang="ja-JP"/>
            </a:lvl1pPr>
          </a:lstStyle>
          <a:p>
            <a:pPr eaLnBrk="1" latinLnBrk="0" hangingPunct="1"/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>
            <a:noAutofit/>
          </a:bodyPr>
          <a:lstStyle>
            <a:lvl1pPr marL="0" indent="0" eaLnBrk="1" latinLnBrk="0" hangingPunct="1">
              <a:buNone/>
              <a:defRPr kumimoji="0" lang="ja-JP" sz="2000" b="1"/>
            </a:lvl1pPr>
            <a:lvl2pPr marL="457200" indent="0" eaLnBrk="1" latinLnBrk="0" hangingPunct="1">
              <a:buNone/>
              <a:defRPr kumimoji="0" lang="ja-JP" sz="2000" b="1"/>
            </a:lvl2pPr>
            <a:lvl3pPr marL="914400" indent="0" eaLnBrk="1" latinLnBrk="0" hangingPunct="1">
              <a:buNone/>
              <a:defRPr kumimoji="0" lang="ja-JP" sz="1800" b="1"/>
            </a:lvl3pPr>
            <a:lvl4pPr marL="1371600" indent="0" eaLnBrk="1" latinLnBrk="0" hangingPunct="1">
              <a:buNone/>
              <a:defRPr kumimoji="0" lang="ja-JP" sz="1600" b="1"/>
            </a:lvl4pPr>
            <a:lvl5pPr marL="1828800" indent="0" eaLnBrk="1" latinLnBrk="0" hangingPunct="1">
              <a:buNone/>
              <a:defRPr kumimoji="0" lang="ja-JP" sz="1600" b="1"/>
            </a:lvl5pPr>
            <a:lvl6pPr marL="2286000" indent="0" eaLnBrk="1" latinLnBrk="0" hangingPunct="1">
              <a:buNone/>
              <a:defRPr kumimoji="0" lang="ja-JP" sz="1600" b="1"/>
            </a:lvl6pPr>
            <a:lvl7pPr marL="2743200" indent="0" eaLnBrk="1" latinLnBrk="0" hangingPunct="1">
              <a:buNone/>
              <a:defRPr kumimoji="0" lang="ja-JP" sz="1600" b="1"/>
            </a:lvl7pPr>
            <a:lvl8pPr marL="3200400" indent="0" eaLnBrk="1" latinLnBrk="0" hangingPunct="1">
              <a:buNone/>
              <a:defRPr kumimoji="0" lang="ja-JP" sz="1600" b="1"/>
            </a:lvl8pPr>
            <a:lvl9pPr marL="3657600" indent="0" eaLnBrk="1" latinLnBrk="0" hangingPunct="1">
              <a:buNone/>
              <a:defRPr kumimoji="0" lang="ja-JP" sz="1600" b="1"/>
            </a:lvl9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>
            <a:normAutofit/>
          </a:bodyPr>
          <a:lstStyle>
            <a:lvl1pPr eaLnBrk="1" latinLnBrk="0" hangingPunct="1">
              <a:defRPr kumimoji="0" lang="ja-JP" sz="2000"/>
            </a:lvl1pPr>
            <a:lvl2pPr eaLnBrk="1" latinLnBrk="0" hangingPunct="1">
              <a:defRPr kumimoji="0" lang="ja-JP" sz="1800"/>
            </a:lvl2pPr>
            <a:lvl3pPr eaLnBrk="1" latinLnBrk="0" hangingPunct="1">
              <a:defRPr kumimoji="0" lang="ja-JP" sz="1600"/>
            </a:lvl3pPr>
            <a:lvl4pPr eaLnBrk="1" latinLnBrk="0" hangingPunct="1">
              <a:defRPr kumimoji="0" lang="ja-JP" sz="1400"/>
            </a:lvl4pPr>
            <a:lvl5pPr eaLnBrk="1" latinLnBrk="0" hangingPunct="1">
              <a:defRPr kumimoji="0" lang="ja-JP" sz="1400"/>
            </a:lvl5pPr>
            <a:lvl6pPr eaLnBrk="1" latinLnBrk="0" hangingPunct="1">
              <a:defRPr kumimoji="0" lang="ja-JP" sz="1600"/>
            </a:lvl6pPr>
            <a:lvl7pPr eaLnBrk="1" latinLnBrk="0" hangingPunct="1">
              <a:defRPr kumimoji="0" lang="ja-JP" sz="1600"/>
            </a:lvl7pPr>
            <a:lvl8pPr eaLnBrk="1" latinLnBrk="0" hangingPunct="1">
              <a:defRPr kumimoji="0" lang="ja-JP" sz="1600"/>
            </a:lvl8pPr>
            <a:lvl9pPr eaLnBrk="1" latinLnBrk="0" hangingPunct="1">
              <a:defRPr kumimoji="0" lang="ja-JP" sz="1600"/>
            </a:lvl9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3" y="1535113"/>
            <a:ext cx="4378590" cy="639762"/>
          </a:xfrm>
        </p:spPr>
        <p:txBody>
          <a:bodyPr anchor="b">
            <a:noAutofit/>
          </a:bodyPr>
          <a:lstStyle>
            <a:lvl1pPr marL="0" indent="0" eaLnBrk="1" latinLnBrk="0" hangingPunct="1">
              <a:buNone/>
              <a:defRPr kumimoji="0" lang="ja-JP" sz="2000" b="1"/>
            </a:lvl1pPr>
            <a:lvl2pPr marL="457200" indent="0" eaLnBrk="1" latinLnBrk="0" hangingPunct="1">
              <a:buNone/>
              <a:defRPr kumimoji="0" lang="ja-JP" sz="2000" b="1"/>
            </a:lvl2pPr>
            <a:lvl3pPr marL="914400" indent="0" eaLnBrk="1" latinLnBrk="0" hangingPunct="1">
              <a:buNone/>
              <a:defRPr kumimoji="0" lang="ja-JP" sz="1800" b="1"/>
            </a:lvl3pPr>
            <a:lvl4pPr marL="1371600" indent="0" eaLnBrk="1" latinLnBrk="0" hangingPunct="1">
              <a:buNone/>
              <a:defRPr kumimoji="0" lang="ja-JP" sz="1600" b="1"/>
            </a:lvl4pPr>
            <a:lvl5pPr marL="1828800" indent="0" eaLnBrk="1" latinLnBrk="0" hangingPunct="1">
              <a:buNone/>
              <a:defRPr kumimoji="0" lang="ja-JP" sz="1600" b="1"/>
            </a:lvl5pPr>
            <a:lvl6pPr marL="2286000" indent="0" eaLnBrk="1" latinLnBrk="0" hangingPunct="1">
              <a:buNone/>
              <a:defRPr kumimoji="0" lang="ja-JP" sz="1600" b="1"/>
            </a:lvl6pPr>
            <a:lvl7pPr marL="2743200" indent="0" eaLnBrk="1" latinLnBrk="0" hangingPunct="1">
              <a:buNone/>
              <a:defRPr kumimoji="0" lang="ja-JP" sz="1600" b="1"/>
            </a:lvl7pPr>
            <a:lvl8pPr marL="3200400" indent="0" eaLnBrk="1" latinLnBrk="0" hangingPunct="1">
              <a:buNone/>
              <a:defRPr kumimoji="0" lang="ja-JP" sz="1600" b="1"/>
            </a:lvl8pPr>
            <a:lvl9pPr marL="3657600" indent="0" eaLnBrk="1" latinLnBrk="0" hangingPunct="1">
              <a:buNone/>
              <a:defRPr kumimoji="0" lang="ja-JP" sz="1600" b="1"/>
            </a:lvl9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3" y="2174875"/>
            <a:ext cx="4378590" cy="3951288"/>
          </a:xfrm>
        </p:spPr>
        <p:txBody>
          <a:bodyPr>
            <a:normAutofit/>
          </a:bodyPr>
          <a:lstStyle>
            <a:lvl1pPr eaLnBrk="1" latinLnBrk="0" hangingPunct="1">
              <a:defRPr kumimoji="0" lang="ja-JP" sz="2000"/>
            </a:lvl1pPr>
            <a:lvl2pPr eaLnBrk="1" latinLnBrk="0" hangingPunct="1">
              <a:defRPr kumimoji="0" lang="ja-JP" sz="1800"/>
            </a:lvl2pPr>
            <a:lvl3pPr eaLnBrk="1" latinLnBrk="0" hangingPunct="1">
              <a:defRPr kumimoji="0" lang="ja-JP" sz="1600"/>
            </a:lvl3pPr>
            <a:lvl4pPr eaLnBrk="1" latinLnBrk="0" hangingPunct="1">
              <a:defRPr kumimoji="0" lang="ja-JP" sz="1400"/>
            </a:lvl4pPr>
            <a:lvl5pPr eaLnBrk="1" latinLnBrk="0" hangingPunct="1">
              <a:defRPr kumimoji="0" lang="ja-JP" sz="1400"/>
            </a:lvl5pPr>
            <a:lvl6pPr eaLnBrk="1" latinLnBrk="0" hangingPunct="1">
              <a:defRPr kumimoji="0" lang="ja-JP" sz="1600"/>
            </a:lvl6pPr>
            <a:lvl7pPr eaLnBrk="1" latinLnBrk="0" hangingPunct="1">
              <a:defRPr kumimoji="0" lang="ja-JP" sz="1600"/>
            </a:lvl7pPr>
            <a:lvl8pPr eaLnBrk="1" latinLnBrk="0" hangingPunct="1">
              <a:defRPr kumimoji="0" lang="ja-JP" sz="1600"/>
            </a:lvl8pPr>
            <a:lvl9pPr eaLnBrk="1" latinLnBrk="0" hangingPunct="1">
              <a:defRPr kumimoji="0" lang="ja-JP" sz="1600"/>
            </a:lvl9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B1CD5-B875-4C5A-8323-FE728B635759}" type="datetime1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6/5/2012</a:t>
            </a:fld>
            <a:endParaRPr altLang="en-US">
              <a:solidFill>
                <a:prstClr val="black">
                  <a:tint val="75000"/>
                </a:prstClr>
              </a:solidFill>
              <a:ea typeface="ＭＳ Ｐ明朝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Aya Ishihara</a:t>
            </a:r>
            <a:endParaRPr altLang="en-US">
              <a:solidFill>
                <a:prstClr val="black">
                  <a:tint val="75000"/>
                </a:prstClr>
              </a:solidFill>
              <a:ea typeface="ＭＳ Ｐ明朝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altLang="en-US">
              <a:solidFill>
                <a:prstClr val="black">
                  <a:tint val="75000"/>
                </a:prstClr>
              </a:solidFill>
              <a:ea typeface="ＭＳ Ｐ明朝"/>
            </a:endParaRPr>
          </a:p>
        </p:txBody>
      </p:sp>
    </p:spTree>
    <p:extLst>
      <p:ext uri="{BB962C8B-B14F-4D97-AF65-F5344CB8AC3E}">
        <p14:creationId xmlns:p14="http://schemas.microsoft.com/office/powerpoint/2010/main" val="25928152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95301" y="1600200"/>
            <a:ext cx="4381501" cy="4205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029199" y="1600200"/>
            <a:ext cx="4381501" cy="4205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00AE9-9BB0-427C-9EB1-5D8CF3E869BF}" type="datetime1">
              <a:rPr lang="en-US" altLang="ja-JP" smtClean="0"/>
              <a:t>6/5/2012</a:t>
            </a:fld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Aya Ishihara</a:t>
            </a: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786175-AF4C-4093-8A81-F3DBC8E3C6F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129315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>
            <a:lvl1pPr eaLnBrk="1" latinLnBrk="0" hangingPunct="1">
              <a:defRPr kumimoji="0" lang="ja-JP" sz="2800"/>
            </a:lvl1pPr>
          </a:lstStyle>
          <a:p>
            <a:pPr eaLnBrk="1" latinLnBrk="0" hangingPunct="1"/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09C6C-C54F-4D17-B313-090DA9D1B304}" type="datetime1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6/5/2012</a:t>
            </a:fld>
            <a:endParaRPr altLang="en-US">
              <a:solidFill>
                <a:prstClr val="black">
                  <a:tint val="75000"/>
                </a:prstClr>
              </a:solidFill>
              <a:ea typeface="ＭＳ Ｐ明朝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Aya Ishihara</a:t>
            </a:r>
            <a:endParaRPr altLang="en-US">
              <a:solidFill>
                <a:prstClr val="black">
                  <a:tint val="75000"/>
                </a:prstClr>
              </a:solidFill>
              <a:ea typeface="ＭＳ Ｐ明朝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altLang="en-US">
              <a:solidFill>
                <a:prstClr val="black">
                  <a:tint val="75000"/>
                </a:prstClr>
              </a:solidFill>
              <a:ea typeface="ＭＳ Ｐ明朝"/>
            </a:endParaRPr>
          </a:p>
        </p:txBody>
      </p:sp>
    </p:spTree>
    <p:extLst>
      <p:ext uri="{BB962C8B-B14F-4D97-AF65-F5344CB8AC3E}">
        <p14:creationId xmlns:p14="http://schemas.microsoft.com/office/powerpoint/2010/main" val="6386108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D1008-4038-46E3-B70E-4681D2FADDE6}" type="datetime1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6/5/2012</a:t>
            </a:fld>
            <a:endParaRPr altLang="en-US">
              <a:solidFill>
                <a:prstClr val="black">
                  <a:tint val="75000"/>
                </a:prstClr>
              </a:solidFill>
              <a:ea typeface="ＭＳ Ｐ明朝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Aya Ishihara</a:t>
            </a:r>
            <a:endParaRPr altLang="en-US">
              <a:solidFill>
                <a:prstClr val="black">
                  <a:tint val="75000"/>
                </a:prstClr>
              </a:solidFill>
              <a:ea typeface="ＭＳ Ｐ明朝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altLang="en-US">
              <a:solidFill>
                <a:prstClr val="black">
                  <a:tint val="75000"/>
                </a:prstClr>
              </a:solidFill>
              <a:ea typeface="ＭＳ Ｐ明朝"/>
            </a:endParaRPr>
          </a:p>
        </p:txBody>
      </p:sp>
    </p:spTree>
    <p:extLst>
      <p:ext uri="{BB962C8B-B14F-4D97-AF65-F5344CB8AC3E}">
        <p14:creationId xmlns:p14="http://schemas.microsoft.com/office/powerpoint/2010/main" val="6477754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914400"/>
            <a:ext cx="3259006" cy="762000"/>
          </a:xfrm>
        </p:spPr>
        <p:txBody>
          <a:bodyPr anchor="b"/>
          <a:lstStyle>
            <a:lvl1pPr algn="l" eaLnBrk="1" latinLnBrk="0" hangingPunct="1">
              <a:defRPr kumimoji="0" lang="ja-JP" sz="2000" b="1"/>
            </a:lvl1pPr>
          </a:lstStyle>
          <a:p>
            <a:pPr eaLnBrk="1" latinLnBrk="0" hangingPunct="1"/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914402"/>
            <a:ext cx="5537729" cy="5211763"/>
          </a:xfrm>
        </p:spPr>
        <p:txBody>
          <a:bodyPr>
            <a:normAutofit/>
          </a:bodyPr>
          <a:lstStyle>
            <a:lvl1pPr eaLnBrk="1" latinLnBrk="0" hangingPunct="1">
              <a:defRPr kumimoji="0" lang="ja-JP" sz="2800"/>
            </a:lvl1pPr>
            <a:lvl2pPr eaLnBrk="1" latinLnBrk="0" hangingPunct="1">
              <a:defRPr kumimoji="0" lang="ja-JP" sz="2400"/>
            </a:lvl2pPr>
            <a:lvl3pPr eaLnBrk="1" latinLnBrk="0" hangingPunct="1">
              <a:defRPr kumimoji="0" lang="ja-JP" sz="2000"/>
            </a:lvl3pPr>
            <a:lvl4pPr eaLnBrk="1" latinLnBrk="0" hangingPunct="1">
              <a:defRPr kumimoji="0" lang="ja-JP" sz="1800"/>
            </a:lvl4pPr>
            <a:lvl5pPr eaLnBrk="1" latinLnBrk="0" hangingPunct="1">
              <a:defRPr kumimoji="0" lang="ja-JP" sz="1800"/>
            </a:lvl5pPr>
            <a:lvl6pPr eaLnBrk="1" latinLnBrk="0" hangingPunct="1">
              <a:defRPr kumimoji="0" lang="ja-JP" sz="2000"/>
            </a:lvl6pPr>
            <a:lvl7pPr eaLnBrk="1" latinLnBrk="0" hangingPunct="1">
              <a:defRPr kumimoji="0" lang="ja-JP" sz="2000"/>
            </a:lvl7pPr>
            <a:lvl8pPr eaLnBrk="1" latinLnBrk="0" hangingPunct="1">
              <a:defRPr kumimoji="0" lang="ja-JP" sz="2000"/>
            </a:lvl8pPr>
            <a:lvl9pPr eaLnBrk="1" latinLnBrk="0" hangingPunct="1">
              <a:defRPr kumimoji="0" lang="ja-JP" sz="2000"/>
            </a:lvl9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752602"/>
            <a:ext cx="3259006" cy="4373563"/>
          </a:xfrm>
        </p:spPr>
        <p:txBody>
          <a:bodyPr/>
          <a:lstStyle>
            <a:lvl1pPr marL="0" indent="0" eaLnBrk="1" latinLnBrk="0" hangingPunct="1">
              <a:buNone/>
              <a:defRPr kumimoji="0" lang="ja-JP" sz="1400"/>
            </a:lvl1pPr>
            <a:lvl2pPr marL="457200" indent="0" eaLnBrk="1" latinLnBrk="0" hangingPunct="1">
              <a:buNone/>
              <a:defRPr kumimoji="0" lang="ja-JP" sz="1200"/>
            </a:lvl2pPr>
            <a:lvl3pPr marL="914400" indent="0" eaLnBrk="1" latinLnBrk="0" hangingPunct="1">
              <a:buNone/>
              <a:defRPr kumimoji="0" lang="ja-JP" sz="1000"/>
            </a:lvl3pPr>
            <a:lvl4pPr marL="1371600" indent="0" eaLnBrk="1" latinLnBrk="0" hangingPunct="1">
              <a:buNone/>
              <a:defRPr kumimoji="0" lang="ja-JP" sz="900"/>
            </a:lvl4pPr>
            <a:lvl5pPr marL="1828800" indent="0" eaLnBrk="1" latinLnBrk="0" hangingPunct="1">
              <a:buNone/>
              <a:defRPr kumimoji="0" lang="ja-JP" sz="900"/>
            </a:lvl5pPr>
            <a:lvl6pPr marL="2286000" indent="0" eaLnBrk="1" latinLnBrk="0" hangingPunct="1">
              <a:buNone/>
              <a:defRPr kumimoji="0" lang="ja-JP" sz="900"/>
            </a:lvl6pPr>
            <a:lvl7pPr marL="2743200" indent="0" eaLnBrk="1" latinLnBrk="0" hangingPunct="1">
              <a:buNone/>
              <a:defRPr kumimoji="0" lang="ja-JP" sz="900"/>
            </a:lvl7pPr>
            <a:lvl8pPr marL="3200400" indent="0" eaLnBrk="1" latinLnBrk="0" hangingPunct="1">
              <a:buNone/>
              <a:defRPr kumimoji="0" lang="ja-JP" sz="900"/>
            </a:lvl8pPr>
            <a:lvl9pPr marL="3657600" indent="0" eaLnBrk="1" latinLnBrk="0" hangingPunct="1">
              <a:buNone/>
              <a:defRPr kumimoji="0" lang="ja-JP" sz="900"/>
            </a:lvl9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4F1B2-AB9F-4BE9-9742-8086B87478AE}" type="datetime1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6/5/2012</a:t>
            </a:fld>
            <a:endParaRPr altLang="en-US">
              <a:solidFill>
                <a:prstClr val="black">
                  <a:tint val="75000"/>
                </a:prstClr>
              </a:solidFill>
              <a:ea typeface="ＭＳ Ｐ明朝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Aya Ishihara</a:t>
            </a:r>
            <a:endParaRPr altLang="en-US">
              <a:solidFill>
                <a:prstClr val="black">
                  <a:tint val="75000"/>
                </a:prstClr>
              </a:solidFill>
              <a:ea typeface="ＭＳ Ｐ明朝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altLang="en-US">
              <a:solidFill>
                <a:prstClr val="black">
                  <a:tint val="75000"/>
                </a:prstClr>
              </a:solidFill>
              <a:ea typeface="ＭＳ Ｐ明朝"/>
            </a:endParaRPr>
          </a:p>
        </p:txBody>
      </p:sp>
    </p:spTree>
    <p:extLst>
      <p:ext uri="{BB962C8B-B14F-4D97-AF65-F5344CB8AC3E}">
        <p14:creationId xmlns:p14="http://schemas.microsoft.com/office/powerpoint/2010/main" val="22177092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 eaLnBrk="1" latinLnBrk="0" hangingPunct="1">
              <a:defRPr kumimoji="0" lang="ja-JP" sz="2000" b="1"/>
            </a:lvl1pPr>
          </a:lstStyle>
          <a:p>
            <a:pPr eaLnBrk="1" latinLnBrk="0" hangingPunct="1"/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 eaLnBrk="1" latinLnBrk="0" hangingPunct="1">
              <a:buNone/>
              <a:defRPr kumimoji="0" lang="ja-JP" sz="3200"/>
            </a:lvl1pPr>
            <a:lvl2pPr marL="457200" indent="0" eaLnBrk="1" latinLnBrk="0" hangingPunct="1">
              <a:buNone/>
              <a:defRPr kumimoji="0" lang="ja-JP" sz="2800"/>
            </a:lvl2pPr>
            <a:lvl3pPr marL="914400" indent="0" eaLnBrk="1" latinLnBrk="0" hangingPunct="1">
              <a:buNone/>
              <a:defRPr kumimoji="0" lang="ja-JP" sz="2400"/>
            </a:lvl3pPr>
            <a:lvl4pPr marL="1371600" indent="0" eaLnBrk="1" latinLnBrk="0" hangingPunct="1">
              <a:buNone/>
              <a:defRPr kumimoji="0" lang="ja-JP" sz="2000"/>
            </a:lvl4pPr>
            <a:lvl5pPr marL="1828800" indent="0" eaLnBrk="1" latinLnBrk="0" hangingPunct="1">
              <a:buNone/>
              <a:defRPr kumimoji="0" lang="ja-JP" sz="2000"/>
            </a:lvl5pPr>
            <a:lvl6pPr marL="2286000" indent="0" eaLnBrk="1" latinLnBrk="0" hangingPunct="1">
              <a:buNone/>
              <a:defRPr kumimoji="0" lang="ja-JP" sz="2000"/>
            </a:lvl6pPr>
            <a:lvl7pPr marL="2743200" indent="0" eaLnBrk="1" latinLnBrk="0" hangingPunct="1">
              <a:buNone/>
              <a:defRPr kumimoji="0" lang="ja-JP" sz="2000"/>
            </a:lvl7pPr>
            <a:lvl8pPr marL="3200400" indent="0" eaLnBrk="1" latinLnBrk="0" hangingPunct="1">
              <a:buNone/>
              <a:defRPr kumimoji="0" lang="ja-JP" sz="2000"/>
            </a:lvl8pPr>
            <a:lvl9pPr marL="3657600" indent="0" eaLnBrk="1" latinLnBrk="0" hangingPunct="1">
              <a:buNone/>
              <a:defRPr kumimoji="0" lang="ja-JP" sz="2000"/>
            </a:lvl9pPr>
          </a:lstStyle>
          <a:p>
            <a:pPr eaLnBrk="1" latinLnBrk="0" hangingPunct="1"/>
            <a:r>
              <a:rPr lang="ja-JP" altLang="en-US" smtClean="0"/>
              <a:t>アイコンをクリックして図を追加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 eaLnBrk="1" latinLnBrk="0" hangingPunct="1">
              <a:buNone/>
              <a:defRPr kumimoji="0" lang="ja-JP" sz="1400"/>
            </a:lvl1pPr>
            <a:lvl2pPr marL="457200" indent="0" eaLnBrk="1" latinLnBrk="0" hangingPunct="1">
              <a:buNone/>
              <a:defRPr kumimoji="0" lang="ja-JP" sz="1200"/>
            </a:lvl2pPr>
            <a:lvl3pPr marL="914400" indent="0" eaLnBrk="1" latinLnBrk="0" hangingPunct="1">
              <a:buNone/>
              <a:defRPr kumimoji="0" lang="ja-JP" sz="1000"/>
            </a:lvl3pPr>
            <a:lvl4pPr marL="1371600" indent="0" eaLnBrk="1" latinLnBrk="0" hangingPunct="1">
              <a:buNone/>
              <a:defRPr kumimoji="0" lang="ja-JP" sz="900"/>
            </a:lvl4pPr>
            <a:lvl5pPr marL="1828800" indent="0" eaLnBrk="1" latinLnBrk="0" hangingPunct="1">
              <a:buNone/>
              <a:defRPr kumimoji="0" lang="ja-JP" sz="900"/>
            </a:lvl5pPr>
            <a:lvl6pPr marL="2286000" indent="0" eaLnBrk="1" latinLnBrk="0" hangingPunct="1">
              <a:buNone/>
              <a:defRPr kumimoji="0" lang="ja-JP" sz="900"/>
            </a:lvl6pPr>
            <a:lvl7pPr marL="2743200" indent="0" eaLnBrk="1" latinLnBrk="0" hangingPunct="1">
              <a:buNone/>
              <a:defRPr kumimoji="0" lang="ja-JP" sz="900"/>
            </a:lvl7pPr>
            <a:lvl8pPr marL="3200400" indent="0" eaLnBrk="1" latinLnBrk="0" hangingPunct="1">
              <a:buNone/>
              <a:defRPr kumimoji="0" lang="ja-JP" sz="900"/>
            </a:lvl8pPr>
            <a:lvl9pPr marL="3657600" indent="0" eaLnBrk="1" latinLnBrk="0" hangingPunct="1">
              <a:buNone/>
              <a:defRPr kumimoji="0" lang="ja-JP" sz="900"/>
            </a:lvl9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526A7-C58D-42A0-BE6F-AF3881E1C11B}" type="datetime1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6/5/2012</a:t>
            </a:fld>
            <a:endParaRPr altLang="en-US">
              <a:solidFill>
                <a:prstClr val="black">
                  <a:tint val="75000"/>
                </a:prstClr>
              </a:solidFill>
              <a:ea typeface="ＭＳ Ｐ明朝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Aya Ishihara</a:t>
            </a:r>
            <a:endParaRPr altLang="en-US">
              <a:solidFill>
                <a:prstClr val="black">
                  <a:tint val="75000"/>
                </a:prstClr>
              </a:solidFill>
              <a:ea typeface="ＭＳ Ｐ明朝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altLang="en-US">
              <a:solidFill>
                <a:prstClr val="black">
                  <a:tint val="75000"/>
                </a:prstClr>
              </a:solidFill>
              <a:ea typeface="ＭＳ Ｐ明朝"/>
            </a:endParaRPr>
          </a:p>
        </p:txBody>
      </p:sp>
    </p:spTree>
    <p:extLst>
      <p:ext uri="{BB962C8B-B14F-4D97-AF65-F5344CB8AC3E}">
        <p14:creationId xmlns:p14="http://schemas.microsoft.com/office/powerpoint/2010/main" val="22183198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3A768-1C72-4EE3-8529-E2AF79E9AB0D}" type="datetime1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6/5/2012</a:t>
            </a:fld>
            <a:endParaRPr altLang="en-US">
              <a:solidFill>
                <a:prstClr val="black">
                  <a:tint val="75000"/>
                </a:prstClr>
              </a:solidFill>
              <a:ea typeface="ＭＳ Ｐ明朝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Aya Ishihara</a:t>
            </a:r>
            <a:endParaRPr altLang="en-US">
              <a:solidFill>
                <a:prstClr val="black">
                  <a:tint val="75000"/>
                </a:prstClr>
              </a:solidFill>
              <a:ea typeface="ＭＳ Ｐ明朝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altLang="en-US">
              <a:solidFill>
                <a:prstClr val="black">
                  <a:tint val="75000"/>
                </a:prstClr>
              </a:solidFill>
              <a:ea typeface="ＭＳ Ｐ明朝"/>
            </a:endParaRPr>
          </a:p>
        </p:txBody>
      </p:sp>
    </p:spTree>
    <p:extLst>
      <p:ext uri="{BB962C8B-B14F-4D97-AF65-F5344CB8AC3E}">
        <p14:creationId xmlns:p14="http://schemas.microsoft.com/office/powerpoint/2010/main" val="16845925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914402"/>
            <a:ext cx="2228850" cy="5211763"/>
          </a:xfrm>
        </p:spPr>
        <p:txBody>
          <a:bodyPr vert="eaVert"/>
          <a:lstStyle/>
          <a:p>
            <a:pPr eaLnBrk="1" latinLnBrk="0" hangingPunct="1"/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914402"/>
            <a:ext cx="6521450" cy="5211763"/>
          </a:xfrm>
        </p:spPr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F4CB8-2C1E-448B-831F-A5B7E7B90529}" type="datetime1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6/5/2012</a:t>
            </a:fld>
            <a:endParaRPr altLang="en-US">
              <a:solidFill>
                <a:prstClr val="black">
                  <a:tint val="75000"/>
                </a:prstClr>
              </a:solidFill>
              <a:ea typeface="ＭＳ Ｐ明朝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Aya Ishihara</a:t>
            </a:r>
            <a:endParaRPr altLang="en-US">
              <a:solidFill>
                <a:prstClr val="black">
                  <a:tint val="75000"/>
                </a:prstClr>
              </a:solidFill>
              <a:ea typeface="ＭＳ Ｐ明朝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altLang="en-US">
              <a:solidFill>
                <a:prstClr val="black">
                  <a:tint val="75000"/>
                </a:prstClr>
              </a:solidFill>
              <a:ea typeface="ＭＳ Ｐ明朝"/>
            </a:endParaRPr>
          </a:p>
        </p:txBody>
      </p:sp>
    </p:spTree>
    <p:extLst>
      <p:ext uri="{BB962C8B-B14F-4D97-AF65-F5344CB8AC3E}">
        <p14:creationId xmlns:p14="http://schemas.microsoft.com/office/powerpoint/2010/main" val="7784408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D2EB8FC-4677-4978-A965-B99E04793399}" type="datetime4">
              <a:rPr lang="en-US" altLang="ja-JP" smtClean="0">
                <a:solidFill>
                  <a:srgbClr val="000000"/>
                </a:solidFill>
              </a:rPr>
              <a:pPr/>
              <a:t>June 5, 2012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Aya Ishihara at Bad Honnef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3D5F49-B52F-40D0-AD05-36E1A6EE3832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1207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B95D77-B052-4EF5-AB55-474C9E5818F8}" type="datetime4">
              <a:rPr lang="en-US" altLang="ja-JP" smtClean="0">
                <a:solidFill>
                  <a:srgbClr val="000000"/>
                </a:solidFill>
              </a:rPr>
              <a:pPr/>
              <a:t>June 5, 2012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Aya Ishihara at Bad Honnef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1FA469-787C-4E4A-BB3B-7C605DB874F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4125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28C2CE4-18D6-4B8E-B5B1-CC6C1512FDE6}" type="datetime4">
              <a:rPr lang="en-US" altLang="ja-JP" smtClean="0">
                <a:solidFill>
                  <a:srgbClr val="000000"/>
                </a:solidFill>
              </a:rPr>
              <a:pPr/>
              <a:t>June 5, 2012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Aya Ishihara at Bad Honnef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550098-E692-4E61-B261-1B8DE96F9B35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3512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288C936-A122-4927-A03B-3B728C826B9B}" type="datetime4">
              <a:rPr lang="en-US" altLang="ja-JP" smtClean="0">
                <a:solidFill>
                  <a:srgbClr val="000000"/>
                </a:solidFill>
              </a:rPr>
              <a:pPr/>
              <a:t>June 5, 2012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Aya Ishihara at Bad Honnef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E8D219-8E4D-4647-B327-ECA9D73AB88A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266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5032378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5032378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CFA8C-D59C-4317-9E26-C719343C6DE4}" type="datetime1">
              <a:rPr lang="en-US" altLang="ja-JP" smtClean="0"/>
              <a:t>6/5/2012</a:t>
            </a:fld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Aya Ishihara</a:t>
            </a: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208517-6578-4E0A-82B0-CD39B6A9A35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170784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58A1F9-1D32-4660-9721-1F2CB16E773D}" type="datetime4">
              <a:rPr lang="en-US" altLang="ja-JP" smtClean="0">
                <a:solidFill>
                  <a:srgbClr val="000000"/>
                </a:solidFill>
              </a:rPr>
              <a:pPr/>
              <a:t>June 5, 2012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Aya Ishihara at Bad Honnef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A2E8A5-FD29-4075-B5BE-FCDC3ABBF3E4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8062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1CAD4EE-33A5-4F86-BD18-8BFA6D60A105}" type="datetime4">
              <a:rPr lang="en-US" altLang="ja-JP" smtClean="0">
                <a:solidFill>
                  <a:srgbClr val="000000"/>
                </a:solidFill>
              </a:rPr>
              <a:pPr/>
              <a:t>June 5, 2012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Aya Ishihara at Bad Honnef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5A8FD3-6A90-4930-94BF-14921F1D9ABA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1413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4A3F74-95AC-4BFD-8259-5293688E1F6C}" type="datetime4">
              <a:rPr lang="en-US" altLang="ja-JP" smtClean="0">
                <a:solidFill>
                  <a:srgbClr val="000000"/>
                </a:solidFill>
              </a:rPr>
              <a:pPr/>
              <a:t>June 5, 2012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Aya Ishihara at Bad Honnef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86BA1-889D-40F9-A9E6-9EA154C437EE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5164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EDCE51-65C7-42AB-ABDF-8802C62BF9E1}" type="datetime4">
              <a:rPr lang="en-US" altLang="ja-JP" smtClean="0">
                <a:solidFill>
                  <a:srgbClr val="000000"/>
                </a:solidFill>
              </a:rPr>
              <a:pPr/>
              <a:t>June 5, 2012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Aya Ishihara at Bad Honnef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F6D3CA-49BD-48DE-B6B3-1EE4D28515B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5378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5330D77-7361-458F-AFC6-F709FE98D5DB}" type="datetime4">
              <a:rPr lang="en-US" altLang="ja-JP" smtClean="0">
                <a:solidFill>
                  <a:srgbClr val="000000"/>
                </a:solidFill>
              </a:rPr>
              <a:pPr/>
              <a:t>June 5, 2012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Aya Ishihara at Bad Honnef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516CC2-A19B-43BA-91C7-97D09A58F07D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2919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F89977F-1C96-44C9-8367-B8994B4BDF67}" type="datetime4">
              <a:rPr lang="en-US" altLang="ja-JP" smtClean="0">
                <a:solidFill>
                  <a:srgbClr val="000000"/>
                </a:solidFill>
              </a:rPr>
              <a:pPr/>
              <a:t>June 5, 2012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Aya Ishihara at Bad Honnef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4BC151-D57D-4369-B941-9D4D3A063854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4023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2BF841-1A3B-43AF-A5BD-360BBA381FE2}" type="datetime4">
              <a:rPr lang="en-US" altLang="ja-JP" smtClean="0">
                <a:solidFill>
                  <a:srgbClr val="000000"/>
                </a:solidFill>
              </a:rPr>
              <a:pPr/>
              <a:t>June 5, 2012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Aya Ishihara at Bad Honnef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1DBA95-B70C-4D66-AC93-BE5D1E2C2DC1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556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E52269-27C6-41AC-AE30-B6C2E1D1D0B7}" type="datetime1">
              <a:rPr lang="en-US" altLang="ja-JP" smtClean="0"/>
              <a:t>6/5/2012</a:t>
            </a:fld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Aya Ishihara</a:t>
            </a: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BABB4-2C64-4D77-9DB2-3E39A8946B7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0137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7C138-63CF-4F84-A75C-4E0E979078CA}" type="datetime1">
              <a:rPr lang="en-US" altLang="ja-JP" smtClean="0"/>
              <a:t>6/5/2012</a:t>
            </a:fld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Aya Ishihara</a:t>
            </a: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B3AC76-672B-4C77-8C65-F30BC0DC5AB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74874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2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73499" y="273054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95302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3E1979-93B3-4993-AF0F-957A17CCB17C}" type="datetime1">
              <a:rPr lang="en-US" altLang="ja-JP" smtClean="0"/>
              <a:t>6/5/2012</a:t>
            </a:fld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Aya Ishihara</a:t>
            </a: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3A423-911E-4EC7-AC8A-D74FDE823E6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91649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0337DB-CFF7-4FAE-8F5F-E5CFCF3B70A5}" type="datetime1">
              <a:rPr lang="en-US" altLang="ja-JP" smtClean="0"/>
              <a:t>6/5/2012</a:t>
            </a:fld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Aya Ishihara</a:t>
            </a: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B245A2-85C3-44EF-9EF8-DB50618B3F5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9017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1" y="274642"/>
            <a:ext cx="5537201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0"/>
            <a:ext cx="8915400" cy="420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597650"/>
            <a:ext cx="23114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C91C05C-4A55-49E7-9098-891941138C62}" type="datetime1">
              <a:rPr lang="en-US" altLang="ja-JP" smtClean="0"/>
              <a:t>6/5/2012</a:t>
            </a:fld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597650"/>
            <a:ext cx="31369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altLang="ja-JP" smtClean="0"/>
              <a:t>Aya Ishihara</a:t>
            </a: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597650"/>
            <a:ext cx="23114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F833B70-C2ED-4E12-93FC-B83B4E6EBE4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5300" y="914400"/>
            <a:ext cx="8915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5300" y="1828801"/>
            <a:ext cx="8915400" cy="429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eaLnBrk="1" fontAlgn="auto" latinLnBrk="0" hangingPunct="1">
              <a:spcBef>
                <a:spcPts val="0"/>
              </a:spcBef>
              <a:spcAft>
                <a:spcPts val="0"/>
              </a:spcAft>
              <a:defRPr kumimoji="0" lang="ja-JP"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2AB1A15-F0EE-4393-9108-CCF2619DD5FF}" type="datetime1">
              <a:rPr lang="en-US" altLang="en-US" smtClean="0">
                <a:ea typeface="ＭＳ Ｐ明朝"/>
              </a:rPr>
              <a:t>6/5/2012</a:t>
            </a:fld>
            <a:endParaRPr altLang="en-US">
              <a:ea typeface="ＭＳ Ｐ明朝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5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defRPr kumimoji="0" lang="ja-JP" sz="1200">
                <a:solidFill>
                  <a:prstClr val="black">
                    <a:tint val="75000"/>
                  </a:prstClr>
                </a:solidFill>
                <a:latin typeface="+mn-lt"/>
                <a:ea typeface="ＭＳ Ｐ明朝"/>
                <a:cs typeface="+mn-cs"/>
              </a:defRPr>
            </a:lvl1pPr>
          </a:lstStyle>
          <a:p>
            <a:pPr>
              <a:defRPr/>
            </a:pPr>
            <a:r>
              <a:rPr lang="en-US" altLang="en-US" smtClean="0"/>
              <a:t>Aya Ishihara</a:t>
            </a:r>
            <a:endParaRPr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400" eaLnBrk="1" fontAlgn="auto" latinLnBrk="0" hangingPunct="1">
              <a:spcBef>
                <a:spcPts val="0"/>
              </a:spcBef>
              <a:spcAft>
                <a:spcPts val="0"/>
              </a:spcAft>
              <a:defRPr kumimoji="0" lang="ja-JP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CC55AF8-C68A-4018-B204-32E201D07829}" type="slidenum">
              <a:rPr lang="en-US" altLang="ja-JP"/>
              <a:pPr>
                <a:defRPr/>
              </a:pPr>
              <a:t>‹#›</a:t>
            </a:fld>
            <a:endParaRPr altLang="en-US">
              <a:ea typeface="ＭＳ Ｐ明朝"/>
            </a:endParaRPr>
          </a:p>
        </p:txBody>
      </p:sp>
      <p:pic>
        <p:nvPicPr>
          <p:cNvPr id="1031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"/>
          <a:stretch>
            <a:fillRect/>
          </a:stretch>
        </p:blipFill>
        <p:spPr bwMode="auto">
          <a:xfrm>
            <a:off x="-13758" y="0"/>
            <a:ext cx="9919758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5797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 spd="slow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lang="ja-JP" sz="2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Georgia" pitchFamily="18" charset="0"/>
          <a:ea typeface="ＭＳ Ｐゴシック" pitchFamily="50" charset="-128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Georgia" pitchFamily="18" charset="0"/>
          <a:ea typeface="ＭＳ Ｐゴシック" pitchFamily="50" charset="-128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Georgia" pitchFamily="18" charset="0"/>
          <a:ea typeface="ＭＳ Ｐゴシック" pitchFamily="50" charset="-128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Georgia" pitchFamily="18" charset="0"/>
          <a:ea typeface="ＭＳ Ｐゴシック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Georgia" pitchFamily="18" charset="0"/>
          <a:ea typeface="ＭＳ Ｐゴシック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Georgia" pitchFamily="18" charset="0"/>
          <a:ea typeface="ＭＳ Ｐゴシック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Georgia" pitchFamily="18" charset="0"/>
          <a:ea typeface="ＭＳ Ｐゴシック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Georgia" pitchFamily="18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lang="ja-JP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lang="ja-JP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lang="ja-JP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lang="ja-JP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lang="ja-JP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ja-JP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ja-JP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ja-JP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ja-JP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kumimoji="0" lang="ja-JP"/>
      </a:defPPr>
      <a:lvl1pPr marL="0" algn="l" defTabSz="914400" rtl="0" eaLnBrk="1" latinLnBrk="0" hangingPunct="1">
        <a:defRPr kumimoji="0" lang="ja-JP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0" lang="ja-JP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0" lang="ja-JP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0" lang="ja-JP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0" lang="ja-JP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0" lang="ja-JP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0" lang="ja-JP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0" lang="ja-JP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0" lang="ja-JP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794" name="Group 2"/>
          <p:cNvGrpSpPr>
            <a:grpSpLocks/>
          </p:cNvGrpSpPr>
          <p:nvPr/>
        </p:nvGrpSpPr>
        <p:grpSpPr bwMode="auto">
          <a:xfrm>
            <a:off x="0" y="3902080"/>
            <a:ext cx="3683794" cy="2949575"/>
            <a:chOff x="0" y="2458"/>
            <a:chExt cx="2142" cy="1858"/>
          </a:xfrm>
        </p:grpSpPr>
        <p:sp>
          <p:nvSpPr>
            <p:cNvPr id="16179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400">
                <a:solidFill>
                  <a:srgbClr val="E3F4FF"/>
                </a:solidFill>
                <a:latin typeface="ＭＳ Ｐゴシック" pitchFamily="50" charset="-128"/>
              </a:endParaRPr>
            </a:p>
          </p:txBody>
        </p:sp>
        <p:sp>
          <p:nvSpPr>
            <p:cNvPr id="16179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400">
                <a:solidFill>
                  <a:srgbClr val="E3F4FF"/>
                </a:solidFill>
                <a:latin typeface="ＭＳ Ｐゴシック" pitchFamily="50" charset="-128"/>
              </a:endParaRPr>
            </a:p>
          </p:txBody>
        </p:sp>
        <p:sp>
          <p:nvSpPr>
            <p:cNvPr id="16179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400">
                <a:solidFill>
                  <a:srgbClr val="E3F4FF"/>
                </a:solidFill>
                <a:latin typeface="ＭＳ Ｐゴシック" pitchFamily="50" charset="-128"/>
              </a:endParaRPr>
            </a:p>
          </p:txBody>
        </p:sp>
        <p:sp>
          <p:nvSpPr>
            <p:cNvPr id="16179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400">
                <a:solidFill>
                  <a:srgbClr val="E3F4FF"/>
                </a:solidFill>
                <a:latin typeface="ＭＳ Ｐゴシック" pitchFamily="50" charset="-128"/>
              </a:endParaRPr>
            </a:p>
          </p:txBody>
        </p:sp>
        <p:sp>
          <p:nvSpPr>
            <p:cNvPr id="16179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400">
                <a:solidFill>
                  <a:srgbClr val="E3F4FF"/>
                </a:solidFill>
                <a:latin typeface="ＭＳ Ｐゴシック" pitchFamily="50" charset="-128"/>
              </a:endParaRPr>
            </a:p>
          </p:txBody>
        </p:sp>
        <p:sp>
          <p:nvSpPr>
            <p:cNvPr id="16180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400">
                <a:solidFill>
                  <a:srgbClr val="E3F4FF"/>
                </a:solidFill>
                <a:latin typeface="ＭＳ Ｐゴシック" pitchFamily="50" charset="-128"/>
              </a:endParaRPr>
            </a:p>
          </p:txBody>
        </p:sp>
        <p:sp>
          <p:nvSpPr>
            <p:cNvPr id="16180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400">
                <a:solidFill>
                  <a:srgbClr val="E3F4FF"/>
                </a:solidFill>
                <a:latin typeface="ＭＳ Ｐゴシック" pitchFamily="50" charset="-128"/>
              </a:endParaRPr>
            </a:p>
          </p:txBody>
        </p:sp>
      </p:grpSp>
      <p:sp>
        <p:nvSpPr>
          <p:cNvPr id="16180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7818"/>
            <a:ext cx="89154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title style</a:t>
            </a:r>
          </a:p>
        </p:txBody>
      </p:sp>
      <p:sp>
        <p:nvSpPr>
          <p:cNvPr id="16180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5"/>
            <a:ext cx="89154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</a:p>
        </p:txBody>
      </p:sp>
      <p:sp>
        <p:nvSpPr>
          <p:cNvPr id="16180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8400"/>
            <a:ext cx="2311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1626E13E-2771-471B-989D-222F4F992F59}" type="datetime1">
              <a:rPr lang="en-US" altLang="ja-JP" smtClean="0">
                <a:solidFill>
                  <a:srgbClr val="E3F4FF"/>
                </a:solidFill>
              </a:rPr>
              <a:t>6/5/2012</a:t>
            </a:fld>
            <a:endParaRPr lang="en-US" altLang="ja-JP">
              <a:solidFill>
                <a:srgbClr val="E3F4FF"/>
              </a:solidFill>
            </a:endParaRPr>
          </a:p>
        </p:txBody>
      </p:sp>
      <p:sp>
        <p:nvSpPr>
          <p:cNvPr id="16180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r>
              <a:rPr lang="en-US" altLang="ja-JP" smtClean="0">
                <a:solidFill>
                  <a:srgbClr val="E3F4FF"/>
                </a:solidFill>
              </a:rPr>
              <a:t>Aya Ishihara</a:t>
            </a:r>
            <a:endParaRPr lang="en-US" altLang="ja-JP">
              <a:solidFill>
                <a:srgbClr val="E3F4FF"/>
              </a:solidFill>
            </a:endParaRPr>
          </a:p>
        </p:txBody>
      </p:sp>
      <p:sp>
        <p:nvSpPr>
          <p:cNvPr id="16180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8400"/>
            <a:ext cx="2311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92EA2844-468C-4304-B789-05139C30E17A}" type="slidenum">
              <a:rPr lang="en-US" altLang="ja-JP">
                <a:solidFill>
                  <a:srgbClr val="E3F4FF"/>
                </a:solidFill>
              </a:rPr>
              <a:pPr/>
              <a:t>‹#›</a:t>
            </a:fld>
            <a:endParaRPr lang="en-US" altLang="ja-JP">
              <a:solidFill>
                <a:srgbClr val="E3F4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7277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914400"/>
            <a:ext cx="8915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eaLnBrk="1" latinLnBrk="0" hangingPunct="1"/>
            <a:r>
              <a:rPr kumimoji="0" lang="ja-JP" altLang="en-US" smtClean="0"/>
              <a:t>マスター タイトルの書式設定</a:t>
            </a:r>
            <a:endParaRPr kumimoji="0"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828801"/>
            <a:ext cx="8915400" cy="4297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  <a:p>
            <a:pPr lvl="1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2 </a:t>
            </a:r>
            <a:r>
              <a:rPr kumimoji="0" lang="ja-JP" altLang="en-US" smtClean="0"/>
              <a:t>レベル</a:t>
            </a:r>
          </a:p>
          <a:p>
            <a:pPr lvl="2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3 </a:t>
            </a:r>
            <a:r>
              <a:rPr kumimoji="0" lang="ja-JP" altLang="en-US" smtClean="0"/>
              <a:t>レベル</a:t>
            </a:r>
          </a:p>
          <a:p>
            <a:pPr lvl="3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4 </a:t>
            </a:r>
            <a:r>
              <a:rPr kumimoji="0" lang="ja-JP" altLang="en-US" smtClean="0"/>
              <a:t>レベル</a:t>
            </a:r>
          </a:p>
          <a:p>
            <a:pPr lvl="4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5 </a:t>
            </a:r>
            <a:r>
              <a:rPr kumimoji="0" lang="ja-JP" altLang="en-US" smtClean="0"/>
              <a:t>レベル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latinLnBrk="0" hangingPunct="1">
              <a:defRPr kumimoji="0" lang="ja-JP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7925826-BB57-44A3-8477-7F00849B25E9}" type="datetime1">
              <a:rPr lang="en-US" altLang="ja-JP" smtClean="0">
                <a:solidFill>
                  <a:prstClr val="black">
                    <a:tint val="75000"/>
                  </a:prstClr>
                </a:solidFill>
                <a:latin typeface="Georgia"/>
                <a:ea typeface="ＭＳ Ｐ明朝"/>
              </a:rPr>
              <a:t>6/5/2012</a:t>
            </a:fld>
            <a:endParaRPr altLang="en-US">
              <a:solidFill>
                <a:prstClr val="black">
                  <a:tint val="75000"/>
                </a:prstClr>
              </a:solidFill>
              <a:latin typeface="Georgia"/>
              <a:ea typeface="ＭＳ Ｐ明朝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5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latinLnBrk="0" hangingPunct="1">
              <a:defRPr kumimoji="0" lang="ja-JP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  <a:latin typeface="Georgia"/>
              </a:rPr>
              <a:t>Aya Ishihara</a:t>
            </a:r>
            <a:endParaRPr altLang="en-US">
              <a:solidFill>
                <a:prstClr val="black">
                  <a:tint val="75000"/>
                </a:prstClr>
              </a:solidFill>
              <a:latin typeface="Georgia"/>
              <a:ea typeface="ＭＳ Ｐ明朝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latinLnBrk="0" hangingPunct="1">
              <a:defRPr kumimoji="0" lang="ja-JP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15FC477-0A05-4F3E-8EE9-E015C9089D56}" type="slidenum">
              <a:rPr lang="en-US" altLang="ja-JP">
                <a:solidFill>
                  <a:prstClr val="black">
                    <a:tint val="75000"/>
                  </a:prstClr>
                </a:solidFill>
                <a:latin typeface="Georgia"/>
                <a:ea typeface="ＭＳ Ｐ明朝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altLang="en-US">
              <a:solidFill>
                <a:prstClr val="black">
                  <a:tint val="75000"/>
                </a:prstClr>
              </a:solidFill>
              <a:latin typeface="Georgia"/>
              <a:ea typeface="ＭＳ Ｐ明朝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4"/>
          <a:stretch/>
        </p:blipFill>
        <p:spPr>
          <a:xfrm>
            <a:off x="-14355" y="5"/>
            <a:ext cx="9920356" cy="66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78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ransition spd="slow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kumimoji="0" lang="ja-JP"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ja-JP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0" lang="ja-JP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ja-JP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0" lang="ja-JP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0" lang="ja-JP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ja-JP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ja-JP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ja-JP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ja-JP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kumimoji="0" lang="ja-JP"/>
      </a:defPPr>
      <a:lvl1pPr marL="0" algn="l" defTabSz="914400" rtl="0" eaLnBrk="1" latinLnBrk="0" hangingPunct="1">
        <a:defRPr kumimoji="0" lang="ja-JP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0" lang="ja-JP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0" lang="ja-JP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0" lang="ja-JP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0" lang="ja-JP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0" lang="ja-JP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0" lang="ja-JP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0" lang="ja-JP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0" lang="ja-JP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1"/>
            <a:ext cx="89154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2058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fld id="{D4E64437-3358-4DF7-8428-8AC1AB6A50DB}" type="datetime4">
              <a:rPr lang="en-US" altLang="ja-JP" sz="1400" smtClean="0">
                <a:solidFill>
                  <a:srgbClr val="000000"/>
                </a:solidFill>
                <a:ea typeface="ＭＳ Ｐゴシック"/>
              </a:rPr>
              <a:pPr/>
              <a:t>June 5, 2012</a:t>
            </a:fld>
            <a:endParaRPr lang="en-US" altLang="ja-JP" sz="1400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2058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r>
              <a:rPr lang="en-US" altLang="ja-JP" sz="1400" smtClean="0">
                <a:solidFill>
                  <a:srgbClr val="000000"/>
                </a:solidFill>
                <a:ea typeface="ＭＳ Ｐゴシック"/>
              </a:rPr>
              <a:t>Aya Ishihara at Bad Honnef</a:t>
            </a:r>
            <a:endParaRPr lang="en-US" altLang="ja-JP" sz="1400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2058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+mn-lt"/>
              </a:defRPr>
            </a:lvl1pPr>
          </a:lstStyle>
          <a:p>
            <a:fld id="{D4C6B927-7907-4FCB-9B01-A1A727F786F5}" type="slidenum">
              <a:rPr lang="en-US" altLang="ja-JP" sz="1400">
                <a:solidFill>
                  <a:srgbClr val="000000"/>
                </a:solidFill>
                <a:ea typeface="ＭＳ Ｐゴシック"/>
              </a:rPr>
              <a:pPr/>
              <a:t>‹#›</a:t>
            </a:fld>
            <a:endParaRPr lang="en-US" altLang="ja-JP" sz="1400">
              <a:solidFill>
                <a:srgbClr val="00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35985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7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6.gif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2.gif"/><Relationship Id="rId4" Type="http://schemas.openxmlformats.org/officeDocument/2006/relationships/image" Target="../media/image21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png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gif"/><Relationship Id="rId7" Type="http://schemas.openxmlformats.org/officeDocument/2006/relationships/image" Target="../media/image44.jpe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3.jpeg"/><Relationship Id="rId11" Type="http://schemas.openxmlformats.org/officeDocument/2006/relationships/image" Target="../media/image48.gif"/><Relationship Id="rId5" Type="http://schemas.openxmlformats.org/officeDocument/2006/relationships/image" Target="../media/image42.png"/><Relationship Id="rId10" Type="http://schemas.openxmlformats.org/officeDocument/2006/relationships/image" Target="../media/image47.jpeg"/><Relationship Id="rId4" Type="http://schemas.openxmlformats.org/officeDocument/2006/relationships/image" Target="../media/image41.png"/><Relationship Id="rId9" Type="http://schemas.openxmlformats.org/officeDocument/2006/relationships/image" Target="../media/image4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6"/>
          <p:cNvSpPr>
            <a:spLocks noChangeArrowheads="1"/>
          </p:cNvSpPr>
          <p:nvPr/>
        </p:nvSpPr>
        <p:spPr bwMode="auto">
          <a:xfrm>
            <a:off x="0" y="3484563"/>
            <a:ext cx="9921875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8590" y="836613"/>
            <a:ext cx="7776740" cy="792162"/>
          </a:xfrm>
        </p:spPr>
        <p:txBody>
          <a:bodyPr/>
          <a:lstStyle/>
          <a:p>
            <a:pPr eaLnBrk="1" hangingPunct="1"/>
            <a:r>
              <a:rPr lang="en-US" altLang="ja-JP" sz="3600" b="1" dirty="0" err="1" smtClean="0">
                <a:latin typeface="Times New Roman" pitchFamily="18" charset="0"/>
                <a:cs typeface="Times New Roman" pitchFamily="18" charset="0"/>
              </a:rPr>
              <a:t>IceCube</a:t>
            </a:r>
            <a:r>
              <a:rPr lang="en-US" altLang="ja-JP" sz="3600" b="1" dirty="0" smtClean="0">
                <a:latin typeface="Times New Roman" pitchFamily="18" charset="0"/>
                <a:cs typeface="Times New Roman" pitchFamily="18" charset="0"/>
              </a:rPr>
              <a:t>: Ultra-high Energy Neutrinos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8464" y="1628800"/>
            <a:ext cx="6192688" cy="1512168"/>
          </a:xfrm>
        </p:spPr>
        <p:txBody>
          <a:bodyPr/>
          <a:lstStyle/>
          <a:p>
            <a:pPr eaLnBrk="1" hangingPunct="1"/>
            <a:r>
              <a:rPr lang="en-US" altLang="ja-JP" sz="2800" b="1" dirty="0" err="1" smtClean="0">
                <a:latin typeface="Times New Roman" pitchFamily="18" charset="0"/>
                <a:cs typeface="Times New Roman" pitchFamily="18" charset="0"/>
              </a:rPr>
              <a:t>Aya</a:t>
            </a:r>
            <a:r>
              <a:rPr lang="en-US" altLang="ja-JP" sz="2800" b="1" dirty="0" smtClean="0">
                <a:latin typeface="Times New Roman" pitchFamily="18" charset="0"/>
                <a:cs typeface="Times New Roman" pitchFamily="18" charset="0"/>
              </a:rPr>
              <a:t> Ishihara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/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JSPS Research Fellow at </a:t>
            </a:r>
            <a:r>
              <a:rPr lang="en-US" altLang="ja-JP" b="1" dirty="0" smtClean="0">
                <a:latin typeface="Times New Roman" pitchFamily="18" charset="0"/>
                <a:cs typeface="Times New Roman" pitchFamily="18" charset="0"/>
              </a:rPr>
              <a:t>Chiba University</a:t>
            </a:r>
          </a:p>
          <a:p>
            <a:pPr eaLnBrk="1" hangingPunct="1"/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for the </a:t>
            </a:r>
            <a:r>
              <a:rPr lang="en-US" altLang="ja-JP" b="1" dirty="0" err="1">
                <a:latin typeface="Times New Roman" pitchFamily="18" charset="0"/>
                <a:cs typeface="Times New Roman" pitchFamily="18" charset="0"/>
              </a:rPr>
              <a:t>IceCube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 collaboration</a:t>
            </a:r>
          </a:p>
          <a:p>
            <a:pPr eaLnBrk="1" hangingPunct="1"/>
            <a:endParaRPr lang="en-US" altLang="ja-JP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101" name="Group 36"/>
          <p:cNvGrpSpPr>
            <a:grpSpLocks/>
          </p:cNvGrpSpPr>
          <p:nvPr/>
        </p:nvGrpSpPr>
        <p:grpSpPr bwMode="auto">
          <a:xfrm>
            <a:off x="-303213" y="3573463"/>
            <a:ext cx="11088688" cy="1441450"/>
            <a:chOff x="-191" y="2251"/>
            <a:chExt cx="6985" cy="908"/>
          </a:xfrm>
        </p:grpSpPr>
        <p:grpSp>
          <p:nvGrpSpPr>
            <p:cNvPr id="4102" name="Group 31"/>
            <p:cNvGrpSpPr>
              <a:grpSpLocks/>
            </p:cNvGrpSpPr>
            <p:nvPr/>
          </p:nvGrpSpPr>
          <p:grpSpPr bwMode="auto">
            <a:xfrm>
              <a:off x="-191" y="2251"/>
              <a:ext cx="6985" cy="908"/>
              <a:chOff x="-55" y="2251"/>
              <a:chExt cx="6985" cy="908"/>
            </a:xfrm>
          </p:grpSpPr>
          <p:pic>
            <p:nvPicPr>
              <p:cNvPr id="4107" name="Picture 18" descr="ist2_5102095-real-blank-35mm-film-frame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0" y="2252"/>
                <a:ext cx="874" cy="9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08" name="Picture 19" descr="GPN-2000-00099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1" y="2386"/>
                <a:ext cx="851" cy="6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09" name="Picture 20" descr="ist2_5102095-real-blank-35mm-film-frame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9" y="2252"/>
                <a:ext cx="874" cy="9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10" name="Picture 2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4" y="2386"/>
                <a:ext cx="825" cy="6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111" name="Picture 22" descr="ist2_5102095-real-blank-35mm-film-frame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5" y="2252"/>
                <a:ext cx="873" cy="9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12" name="Picture 23" descr="ist2_5102095-real-blank-35mm-film-frame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65" y="2252"/>
                <a:ext cx="874" cy="9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13" name="Picture 24" descr="imagesCAPVRVWV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5" y="2386"/>
                <a:ext cx="869" cy="6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14" name="Picture 25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0" y="2386"/>
                <a:ext cx="855" cy="6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115" name="Picture 26" descr="ist2_5102095-real-blank-35mm-film-frame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36" y="2252"/>
                <a:ext cx="873" cy="9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16" name="Picture 27" descr="ist2_5102095-real-blank-35mm-film-frame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10" y="2251"/>
                <a:ext cx="874" cy="9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17" name="Picture 28" descr="ist2_5102095-real-blank-35mm-film-frame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82" y="2251"/>
                <a:ext cx="873" cy="9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18" name="Picture 30" descr="ist2_5102095-real-blank-35mm-film-frame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57" y="2251"/>
                <a:ext cx="873" cy="9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103" name="Picture 32" descr="Jets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2" y="2387"/>
              <a:ext cx="861" cy="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4" name="Picture 5" descr="hole_logger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9" y="2387"/>
              <a:ext cx="816" cy="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5" name="Picture 34" descr="Cygnus-A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1" y="2387"/>
              <a:ext cx="843" cy="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6" name="Picture 3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2" y="2387"/>
              <a:ext cx="862" cy="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正方形/長方形 2"/>
          <p:cNvSpPr/>
          <p:nvPr/>
        </p:nvSpPr>
        <p:spPr>
          <a:xfrm>
            <a:off x="1807864" y="6396333"/>
            <a:ext cx="64556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kern="0" dirty="0" smtClean="0">
                <a:solidFill>
                  <a:srgbClr val="FFFFFF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Neutrino2012 at Kyoto                       June 8</a:t>
            </a:r>
            <a:r>
              <a:rPr lang="en-US" altLang="ja-JP" sz="2400" kern="0" baseline="30000" dirty="0" smtClean="0">
                <a:solidFill>
                  <a:srgbClr val="FFFFFF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th</a:t>
            </a:r>
            <a:r>
              <a:rPr lang="en-US" altLang="ja-JP" sz="2400" kern="0" dirty="0">
                <a:solidFill>
                  <a:srgbClr val="FFFFFF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 </a:t>
            </a:r>
            <a:r>
              <a:rPr lang="en-US" altLang="ja-JP" sz="2400" kern="0" dirty="0" smtClean="0">
                <a:solidFill>
                  <a:srgbClr val="FFFFFF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2012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4DBA77-EFA1-4938-8BAD-797FF46A6FAF}" type="slidenum">
              <a:rPr lang="en-US" altLang="ja-JP" smtClean="0"/>
              <a:pPr>
                <a:defRPr/>
              </a:pPr>
              <a:t>1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9874" y="260648"/>
            <a:ext cx="11298460" cy="914400"/>
          </a:xfrm>
        </p:spPr>
        <p:txBody>
          <a:bodyPr>
            <a:noAutofit/>
          </a:bodyPr>
          <a:lstStyle/>
          <a:p>
            <a:r>
              <a:rPr lang="en-US" sz="3200" dirty="0" smtClean="0"/>
              <a:t>Event Brightness (NPE) Distributions  2010-2012</a:t>
            </a:r>
            <a:endParaRPr 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889104" y="836712"/>
            <a:ext cx="3744416" cy="580274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Observed 2 high NPE events near the NPE threshold</a:t>
            </a:r>
          </a:p>
          <a:p>
            <a:endParaRPr lang="en-US" dirty="0" smtClean="0"/>
          </a:p>
          <a:p>
            <a:r>
              <a:rPr lang="en-US" b="1" dirty="0" smtClean="0"/>
              <a:t>No</a:t>
            </a:r>
            <a:r>
              <a:rPr lang="en-US" dirty="0" smtClean="0"/>
              <a:t> indication</a:t>
            </a:r>
          </a:p>
          <a:p>
            <a:pPr lvl="1"/>
            <a:r>
              <a:rPr lang="en-US" dirty="0" smtClean="0"/>
              <a:t>that they are instrumental artifacts</a:t>
            </a:r>
          </a:p>
          <a:p>
            <a:pPr lvl="1"/>
            <a:r>
              <a:rPr lang="en-US" dirty="0" smtClean="0"/>
              <a:t>that they are cosmic0ray </a:t>
            </a:r>
            <a:r>
              <a:rPr lang="en-US" dirty="0" err="1" smtClean="0"/>
              <a:t>muon</a:t>
            </a:r>
            <a:r>
              <a:rPr lang="en-US" dirty="0" smtClean="0"/>
              <a:t> induced</a:t>
            </a:r>
          </a:p>
          <a:p>
            <a:endParaRPr lang="en-US" dirty="0"/>
          </a:p>
          <a:p>
            <a:r>
              <a:rPr lang="en-US" dirty="0" smtClean="0"/>
              <a:t>Possibility of the origin includes</a:t>
            </a:r>
            <a:endParaRPr lang="en-US" dirty="0"/>
          </a:p>
          <a:p>
            <a:pPr lvl="1"/>
            <a:r>
              <a:rPr lang="en-US" dirty="0" err="1" smtClean="0"/>
              <a:t>cosmogenic</a:t>
            </a:r>
            <a:r>
              <a:rPr lang="en-US" dirty="0" smtClean="0"/>
              <a:t>  </a:t>
            </a:r>
            <a:r>
              <a:rPr lang="en-US" dirty="0" smtClean="0">
                <a:latin typeface="Symbol" pitchFamily="18" charset="2"/>
              </a:rPr>
              <a:t>n</a:t>
            </a:r>
          </a:p>
          <a:p>
            <a:pPr lvl="1"/>
            <a:r>
              <a:rPr lang="en-US" dirty="0" smtClean="0"/>
              <a:t>on-site </a:t>
            </a:r>
            <a:r>
              <a:rPr lang="en-US" dirty="0" smtClean="0">
                <a:latin typeface="Symbol" pitchFamily="18" charset="2"/>
              </a:rPr>
              <a:t>n</a:t>
            </a:r>
            <a:r>
              <a:rPr lang="en-US" dirty="0" smtClean="0"/>
              <a:t> production from the cosmic-ray accelerators</a:t>
            </a:r>
          </a:p>
          <a:p>
            <a:pPr lvl="1"/>
            <a:r>
              <a:rPr lang="en-US" dirty="0" smtClean="0"/>
              <a:t>atmospheric prompt </a:t>
            </a:r>
            <a:r>
              <a:rPr lang="en-US" dirty="0">
                <a:latin typeface="Symbol" pitchFamily="18" charset="2"/>
              </a:rPr>
              <a:t>n</a:t>
            </a:r>
            <a:endParaRPr lang="en-US" dirty="0" smtClean="0"/>
          </a:p>
          <a:p>
            <a:pPr lvl="1"/>
            <a:r>
              <a:rPr lang="en-US" dirty="0" smtClean="0"/>
              <a:t>atmospheric conventional </a:t>
            </a:r>
            <a:r>
              <a:rPr lang="en-US" dirty="0">
                <a:latin typeface="Symbol" pitchFamily="18" charset="2"/>
              </a:rPr>
              <a:t>n</a:t>
            </a: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AF3ECA-A69C-4010-9CD6-CF02566281EE}" type="slidenum">
              <a:rPr lang="en-US" altLang="ja-JP" smtClean="0"/>
              <a:pPr>
                <a:defRPr/>
              </a:pPr>
              <a:t>10</a:t>
            </a:fld>
            <a:endParaRPr lang="en-US" altLang="en-US">
              <a:ea typeface="ＭＳ Ｐ明朝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8" y="980728"/>
            <a:ext cx="5477330" cy="57606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16006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0084" y="188640"/>
            <a:ext cx="8915400" cy="936104"/>
          </a:xfrm>
        </p:spPr>
        <p:txBody>
          <a:bodyPr>
            <a:noAutofit/>
          </a:bodyPr>
          <a:lstStyle/>
          <a:p>
            <a:r>
              <a:rPr lang="en-US" sz="3200" dirty="0">
                <a:ea typeface="ＭＳ Ｐゴシック" pitchFamily="50" charset="-128"/>
              </a:rPr>
              <a:t>N</a:t>
            </a:r>
            <a:r>
              <a:rPr lang="en-US" sz="3200" dirty="0" smtClean="0">
                <a:ea typeface="ＭＳ Ｐゴシック" pitchFamily="50" charset="-128"/>
              </a:rPr>
              <a:t>eutrino Energy Distributions (</a:t>
            </a:r>
            <a:r>
              <a:rPr lang="en-US" sz="3200" dirty="0" smtClean="0"/>
              <a:t>2010-2012)</a:t>
            </a:r>
            <a:endParaRPr lang="en-US" sz="3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AF3ECA-A69C-4010-9CD6-CF02566281EE}" type="slidenum">
              <a:rPr lang="en-US" altLang="ja-JP" smtClean="0"/>
              <a:pPr>
                <a:defRPr/>
              </a:pPr>
              <a:t>11</a:t>
            </a:fld>
            <a:endParaRPr lang="en-US" altLang="en-US">
              <a:ea typeface="ＭＳ Ｐ明朝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3656856" y="705940"/>
            <a:ext cx="244827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テキスト ボックス 28"/>
          <p:cNvSpPr txBox="1">
            <a:spLocks noChangeArrowheads="1"/>
          </p:cNvSpPr>
          <p:nvPr/>
        </p:nvSpPr>
        <p:spPr bwMode="auto">
          <a:xfrm>
            <a:off x="5763470" y="1196752"/>
            <a:ext cx="3942058" cy="344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kumimoji="1">
                <a:solidFill>
                  <a:schemeClr val="tx1"/>
                </a:solidFill>
                <a:latin typeface="Georgia" pitchFamily="18" charset="0"/>
                <a:ea typeface="ＭＳ Ｐ明朝" pitchFamily="18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Georgia" pitchFamily="18" charset="0"/>
                <a:ea typeface="ＭＳ Ｐ明朝" pitchFamily="18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Georgia" pitchFamily="18" charset="0"/>
                <a:ea typeface="ＭＳ Ｐ明朝" pitchFamily="18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Georgia" pitchFamily="18" charset="0"/>
                <a:ea typeface="ＭＳ Ｐ明朝" pitchFamily="18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Georgia" pitchFamily="18" charset="0"/>
                <a:ea typeface="ＭＳ Ｐ明朝" pitchFamily="18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eorgia" pitchFamily="18" charset="0"/>
                <a:ea typeface="ＭＳ Ｐ明朝" pitchFamily="18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eorgia" pitchFamily="18" charset="0"/>
                <a:ea typeface="ＭＳ Ｐ明朝" pitchFamily="18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eorgia" pitchFamily="18" charset="0"/>
                <a:ea typeface="ＭＳ Ｐ明朝" pitchFamily="18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eorgia" pitchFamily="18" charset="0"/>
                <a:ea typeface="ＭＳ Ｐ明朝" pitchFamily="18" charset="-128"/>
              </a:defRPr>
            </a:lvl9pPr>
          </a:lstStyle>
          <a:p>
            <a:pPr marL="0" indent="0"/>
            <a:r>
              <a:rPr lang="en-US" dirty="0"/>
              <a:t>	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err="1" smtClean="0"/>
              <a:t>EM+hardronic</a:t>
            </a:r>
            <a:r>
              <a:rPr lang="en-US" sz="2000" dirty="0" smtClean="0"/>
              <a:t> (CC) or </a:t>
            </a:r>
            <a:r>
              <a:rPr lang="en-US" sz="2000" dirty="0" err="1" smtClean="0"/>
              <a:t>hadronic</a:t>
            </a:r>
            <a:r>
              <a:rPr lang="en-US" sz="2000" dirty="0" smtClean="0"/>
              <a:t> (NC) cascade energy ~ </a:t>
            </a:r>
            <a:r>
              <a:rPr lang="en-US" sz="2000" dirty="0" err="1" smtClean="0"/>
              <a:t>PeV</a:t>
            </a:r>
            <a:endParaRPr lang="en-US" sz="2000" dirty="0" smtClean="0"/>
          </a:p>
          <a:p>
            <a:pPr>
              <a:buFont typeface="Arial" pitchFamily="34" charset="0"/>
              <a:buChar char="•"/>
            </a:pPr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Most likely to be </a:t>
            </a:r>
            <a:r>
              <a:rPr lang="en-US" sz="2000" dirty="0" err="1" smtClean="0"/>
              <a:t>PeV</a:t>
            </a:r>
            <a:r>
              <a:rPr lang="en-US" sz="2000" dirty="0" smtClean="0"/>
              <a:t> to 10 </a:t>
            </a:r>
            <a:r>
              <a:rPr lang="en-US" sz="2000" dirty="0" err="1" smtClean="0"/>
              <a:t>PeV</a:t>
            </a:r>
            <a:r>
              <a:rPr lang="en-US" sz="2000" dirty="0" smtClean="0"/>
              <a:t> neutrinos</a:t>
            </a:r>
          </a:p>
          <a:p>
            <a:pPr>
              <a:buFont typeface="Arial" pitchFamily="34" charset="0"/>
              <a:buChar char="•"/>
            </a:pPr>
            <a:endParaRPr lang="en-US" sz="2000" dirty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The highest energy neutrino events observed ever!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8" y="1142420"/>
            <a:ext cx="5295900" cy="5742964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81203" y="899428"/>
            <a:ext cx="6609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energy distributions </a:t>
            </a:r>
            <a:r>
              <a:rPr lang="en-US" dirty="0" smtClean="0"/>
              <a:t>of neutrinos reaching to the </a:t>
            </a:r>
            <a:r>
              <a:rPr lang="en-US" dirty="0" err="1" smtClean="0"/>
              <a:t>IceCube</a:t>
            </a:r>
            <a:r>
              <a:rPr lang="en-US" dirty="0" smtClean="0"/>
              <a:t> depth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0271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6"/>
          <p:cNvSpPr txBox="1">
            <a:spLocks noChangeArrowheads="1"/>
          </p:cNvSpPr>
          <p:nvPr/>
        </p:nvSpPr>
        <p:spPr bwMode="auto">
          <a:xfrm>
            <a:off x="1568624" y="1453352"/>
            <a:ext cx="2419252" cy="52322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Georgia" pitchFamily="18" charset="0"/>
                <a:ea typeface="ＭＳ Ｐ明朝" pitchFamily="18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Georgia" pitchFamily="18" charset="0"/>
                <a:ea typeface="ＭＳ Ｐ明朝" pitchFamily="18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Georgia" pitchFamily="18" charset="0"/>
                <a:ea typeface="ＭＳ Ｐ明朝" pitchFamily="18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Georgia" pitchFamily="18" charset="0"/>
                <a:ea typeface="ＭＳ Ｐ明朝" pitchFamily="18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Georgia" pitchFamily="18" charset="0"/>
                <a:ea typeface="ＭＳ Ｐ明朝" pitchFamily="18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eorgia" pitchFamily="18" charset="0"/>
                <a:ea typeface="ＭＳ Ｐ明朝" pitchFamily="18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eorgia" pitchFamily="18" charset="0"/>
                <a:ea typeface="ＭＳ Ｐ明朝" pitchFamily="18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eorgia" pitchFamily="18" charset="0"/>
                <a:ea typeface="ＭＳ Ｐ明朝" pitchFamily="18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eorgia" pitchFamily="18" charset="0"/>
                <a:ea typeface="ＭＳ Ｐ明朝" pitchFamily="18" charset="-128"/>
              </a:defRPr>
            </a:lvl9pPr>
          </a:lstStyle>
          <a:p>
            <a:pPr algn="ctr"/>
            <a:r>
              <a:rPr lang="en-US" sz="2800" b="1" dirty="0" smtClean="0">
                <a:solidFill>
                  <a:schemeClr val="bg2"/>
                </a:solidFill>
              </a:rPr>
              <a:t>Preliminary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20482" name="Rectangle 3"/>
          <p:cNvSpPr>
            <a:spLocks noGrp="1" noChangeArrowheads="1"/>
          </p:cNvSpPr>
          <p:nvPr>
            <p:ph type="title"/>
          </p:nvPr>
        </p:nvSpPr>
        <p:spPr>
          <a:xfrm>
            <a:off x="495300" y="188640"/>
            <a:ext cx="8915400" cy="1139825"/>
          </a:xfrm>
        </p:spPr>
        <p:txBody>
          <a:bodyPr/>
          <a:lstStyle/>
          <a:p>
            <a:pPr eaLnBrk="1" hangingPunct="1"/>
            <a:r>
              <a:rPr lang="en-US" altLang="ja-JP" dirty="0" smtClean="0">
                <a:latin typeface="Georgia" pitchFamily="18" charset="0"/>
              </a:rPr>
              <a:t>Expected Numbers of UHE </a:t>
            </a:r>
            <a:r>
              <a:rPr lang="en-US" altLang="ja-JP" dirty="0">
                <a:latin typeface="Georgia" pitchFamily="18" charset="0"/>
              </a:rPr>
              <a:t>E</a:t>
            </a:r>
            <a:r>
              <a:rPr lang="en-US" altLang="ja-JP" dirty="0" smtClean="0">
                <a:latin typeface="Georgia" pitchFamily="18" charset="0"/>
              </a:rPr>
              <a:t>vents</a:t>
            </a:r>
          </a:p>
        </p:txBody>
      </p:sp>
      <p:sp>
        <p:nvSpPr>
          <p:cNvPr id="20483" name="Rectangle 60"/>
          <p:cNvSpPr>
            <a:spLocks noChangeArrowheads="1"/>
          </p:cNvSpPr>
          <p:nvPr/>
        </p:nvSpPr>
        <p:spPr bwMode="auto">
          <a:xfrm>
            <a:off x="0" y="5876929"/>
            <a:ext cx="9906000" cy="9810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chemeClr val="tx2"/>
              </a:solidFill>
              <a:latin typeface="Times New Roman" pitchFamily="18" charset="0"/>
            </a:endParaRPr>
          </a:p>
        </p:txBody>
      </p:sp>
      <p:graphicFrame>
        <p:nvGraphicFramePr>
          <p:cNvPr id="77892" name="Group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9195687"/>
              </p:ext>
            </p:extLst>
          </p:nvPr>
        </p:nvGraphicFramePr>
        <p:xfrm>
          <a:off x="981526" y="1184484"/>
          <a:ext cx="7787898" cy="5052828"/>
        </p:xfrm>
        <a:graphic>
          <a:graphicData uri="http://schemas.openxmlformats.org/drawingml/2006/table">
            <a:tbl>
              <a:tblPr/>
              <a:tblGrid>
                <a:gridCol w="3429582"/>
                <a:gridCol w="1371833"/>
                <a:gridCol w="1448045"/>
                <a:gridCol w="1538438"/>
              </a:tblGrid>
              <a:tr h="80326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Models </a:t>
                      </a:r>
                      <a:endParaRPr kumimoji="1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marL="90000" marR="90000" marT="46794" marB="467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50196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IceCube</a:t>
                      </a:r>
                      <a:endParaRPr kumimoji="1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2008-2009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Phys. Rev D83 092003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(2011)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333days</a:t>
                      </a:r>
                    </a:p>
                  </a:txBody>
                  <a:tcPr marL="90000" marR="90000" marT="46794" marB="467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50196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50" charset="-128"/>
                        </a:rPr>
                        <a:t>IceCube</a:t>
                      </a:r>
                      <a:endParaRPr kumimoji="1" lang="en-US" altLang="ja-JP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50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50" charset="-128"/>
                        </a:rPr>
                        <a:t>2010-2012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50" charset="-128"/>
                        </a:rPr>
                        <a:t>per 672.7days</a:t>
                      </a:r>
                    </a:p>
                  </a:txBody>
                  <a:tcPr marL="90000" marR="90000" marT="46794" marB="467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50" charset="-128"/>
                      </a:endParaRPr>
                    </a:p>
                  </a:txBody>
                  <a:tcPr marL="90000" marR="90000" marT="46794" marB="467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31076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marL="90000" marR="90000" marT="46794" marB="467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L="90000" marR="90000" marT="46794" marB="467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  <a:cs typeface="+mn-cs"/>
                        </a:rPr>
                        <a:t>E</a:t>
                      </a:r>
                      <a:r>
                        <a:rPr kumimoji="1" lang="en-US" altLang="ja-JP" sz="1400" b="1" i="0" u="none" strike="noStrike" kern="1200" cap="none" normalizeH="0" baseline="30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  <a:cs typeface="+mn-cs"/>
                        </a:rPr>
                        <a:t>detector</a:t>
                      </a:r>
                      <a:r>
                        <a:rPr kumimoji="1" lang="en-US" altLang="ja-JP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  <a:cs typeface="+mn-cs"/>
                        </a:rPr>
                        <a:t> &lt; 10</a:t>
                      </a:r>
                      <a:r>
                        <a:rPr kumimoji="1" lang="en-US" altLang="ja-JP" sz="1400" b="1" i="0" u="none" strike="noStrike" kern="1200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  <a:cs typeface="+mn-cs"/>
                        </a:rPr>
                        <a:t>8 </a:t>
                      </a:r>
                      <a:r>
                        <a:rPr kumimoji="1" lang="en-US" altLang="ja-JP" sz="14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  <a:cs typeface="+mn-cs"/>
                        </a:rPr>
                        <a:t>GeV</a:t>
                      </a:r>
                      <a:r>
                        <a:rPr kumimoji="1" lang="en-US" altLang="ja-JP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  <a:cs typeface="+mn-cs"/>
                        </a:rPr>
                        <a:t> and interaction in detector </a:t>
                      </a:r>
                    </a:p>
                  </a:txBody>
                  <a:tcPr marL="90000" marR="90000" marT="46794" marB="467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50" charset="-128"/>
                        </a:rPr>
                        <a:t>All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50" charset="-128"/>
                        </a:rPr>
                        <a:t>contributions</a:t>
                      </a:r>
                    </a:p>
                  </a:txBody>
                  <a:tcPr marL="90000" marR="90000" marT="46794" marB="467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3284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Atmos. prompt 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  <a:cs typeface="Arial" pitchFamily="34" charset="0"/>
                        </a:rPr>
                        <a:t>n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 (</a:t>
                      </a:r>
                      <a:r>
                        <a:rPr kumimoji="1" lang="en-US" altLang="ja-JP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Enberg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 std.)^</a:t>
                      </a:r>
                    </a:p>
                  </a:txBody>
                  <a:tcPr marL="90000" marR="90000" marT="46794" marB="467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L="90000" marR="90000" marT="46794" marB="467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ＭＳ Ｐゴシック" pitchFamily="50" charset="-128"/>
                          <a:cs typeface="+mn-cs"/>
                        </a:rPr>
                        <a:t>0.3</a:t>
                      </a:r>
                      <a:endParaRPr lang="en-US" sz="1600" b="1" dirty="0">
                        <a:solidFill>
                          <a:srgbClr val="FF6600"/>
                        </a:solidFill>
                      </a:endParaRPr>
                    </a:p>
                  </a:txBody>
                  <a:tcPr marL="90000" marR="90000" marT="46794" marB="467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0.4</a:t>
                      </a:r>
                    </a:p>
                  </a:txBody>
                  <a:tcPr marL="90000" marR="90000" marT="46794" marB="467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  <a:tr h="5658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IC59 diffuse limit ^^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E</a:t>
                      </a:r>
                      <a:r>
                        <a:rPr kumimoji="1" lang="en-US" altLang="ja-JP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2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  <a:cs typeface="Arial" pitchFamily="34" charset="0"/>
                        </a:rPr>
                        <a:t>f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 = 1.4 x 10</a:t>
                      </a:r>
                      <a:r>
                        <a:rPr kumimoji="1" lang="en-US" altLang="ja-JP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-8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GeV cm</a:t>
                      </a:r>
                      <a:r>
                        <a:rPr kumimoji="1" lang="en-US" altLang="ja-JP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-2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 sr</a:t>
                      </a:r>
                      <a:r>
                        <a:rPr kumimoji="1" lang="en-US" altLang="ja-JP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-1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 sec</a:t>
                      </a:r>
                      <a:r>
                        <a:rPr kumimoji="1" lang="en-US" altLang="ja-JP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-1 </a:t>
                      </a:r>
                    </a:p>
                  </a:txBody>
                  <a:tcPr marL="90000" marR="90000" marT="46794" marB="467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L="90000" marR="90000" marT="46794" marB="467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rgbClr val="0000FF"/>
                          </a:solidFill>
                        </a:rPr>
                        <a:t>5.0</a:t>
                      </a:r>
                      <a:endParaRPr lang="en-US" sz="1600" b="1" dirty="0">
                        <a:solidFill>
                          <a:srgbClr val="0000FF"/>
                        </a:solidFill>
                      </a:endParaRPr>
                    </a:p>
                  </a:txBody>
                  <a:tcPr marL="90000" marR="90000" marT="46794" marB="467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9.1</a:t>
                      </a:r>
                    </a:p>
                  </a:txBody>
                  <a:tcPr marL="90000" marR="90000" marT="46794" marB="467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  <a:tr h="3284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Background (atm. 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  <a:cs typeface="Arial" pitchFamily="34" charset="0"/>
                        </a:rPr>
                        <a:t>n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 + atm. 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  <a:cs typeface="Arial" pitchFamily="34" charset="0"/>
                        </a:rPr>
                        <a:t>m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)</a:t>
                      </a:r>
                    </a:p>
                  </a:txBody>
                  <a:tcPr marL="90000" marR="90000" marT="46794" marB="467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0.11</a:t>
                      </a:r>
                    </a:p>
                  </a:txBody>
                  <a:tcPr marL="90000" marR="90000" marT="46794" marB="467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ＭＳ Ｐゴシック" pitchFamily="50" charset="-128"/>
                          <a:cs typeface="+mn-cs"/>
                        </a:rPr>
                        <a:t>0.01</a:t>
                      </a:r>
                    </a:p>
                  </a:txBody>
                  <a:tcPr marL="90000" marR="90000" marT="46794" marB="467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0.14</a:t>
                      </a:r>
                    </a:p>
                  </a:txBody>
                  <a:tcPr marL="90000" marR="90000" marT="46794" marB="467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  <a:tr h="3284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Experimental data</a:t>
                      </a:r>
                    </a:p>
                  </a:txBody>
                  <a:tcPr marL="90000" marR="90000" marT="46794" marB="467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0</a:t>
                      </a:r>
                    </a:p>
                  </a:txBody>
                  <a:tcPr marL="90000" marR="90000" marT="46794" marB="467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i="1" dirty="0" smtClean="0"/>
                        <a:t>2</a:t>
                      </a:r>
                      <a:endParaRPr lang="en-US" sz="1600" b="1" i="1" dirty="0"/>
                    </a:p>
                  </a:txBody>
                  <a:tcPr marL="90000" marR="90000" marT="46794" marB="467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2</a:t>
                      </a:r>
                    </a:p>
                  </a:txBody>
                  <a:tcPr marL="90000" marR="90000" marT="46794" marB="467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284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9933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  GZK (Yoshida m=4)*</a:t>
                      </a:r>
                    </a:p>
                  </a:txBody>
                  <a:tcPr marL="90000" marR="90000" marT="46794" marB="467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0.57</a:t>
                      </a:r>
                    </a:p>
                  </a:txBody>
                  <a:tcPr marL="90000" marR="90000" marT="46794" marB="467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0.4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0000" marR="90000" marT="46794" marB="467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2.1</a:t>
                      </a:r>
                    </a:p>
                  </a:txBody>
                  <a:tcPr marL="90000" marR="90000" marT="46794" marB="467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>
                        <a:alpha val="50196"/>
                      </a:srgbClr>
                    </a:solidFill>
                  </a:tcPr>
                </a:tc>
              </a:tr>
              <a:tr h="3284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9933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　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9933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GZK (</a:t>
                      </a:r>
                      <a:r>
                        <a:rPr kumimoji="1" lang="en-US" altLang="ja-JP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9933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Ahlers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9933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 max) **</a:t>
                      </a:r>
                    </a:p>
                  </a:txBody>
                  <a:tcPr marL="90000" marR="90000" marT="46794" marB="467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0.89</a:t>
                      </a:r>
                    </a:p>
                  </a:txBody>
                  <a:tcPr marL="90000" marR="90000" marT="46794" marB="467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0.5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0000" marR="90000" marT="46794" marB="467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3.2</a:t>
                      </a:r>
                    </a:p>
                  </a:txBody>
                  <a:tcPr marL="90000" marR="90000" marT="46794" marB="467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>
                        <a:alpha val="50196"/>
                      </a:srgbClr>
                    </a:solidFill>
                  </a:tcPr>
                </a:tc>
              </a:tr>
              <a:tr h="3284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9933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　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9933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GZK (</a:t>
                      </a:r>
                      <a:r>
                        <a:rPr kumimoji="1" lang="en-US" altLang="ja-JP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9933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Ahlers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9933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 best fit) **</a:t>
                      </a:r>
                    </a:p>
                  </a:txBody>
                  <a:tcPr marL="90000" marR="90000" marT="46794" marB="467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0.43</a:t>
                      </a:r>
                    </a:p>
                  </a:txBody>
                  <a:tcPr marL="90000" marR="90000" marT="46794" marB="467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0.3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0000" marR="90000" marT="46794" marB="467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1.6</a:t>
                      </a:r>
                    </a:p>
                  </a:txBody>
                  <a:tcPr marL="90000" marR="90000" marT="46794" marB="467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>
                        <a:alpha val="50196"/>
                      </a:srgbClr>
                    </a:solidFill>
                  </a:tcPr>
                </a:tc>
              </a:tr>
              <a:tr h="3284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9933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　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9933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GZK (</a:t>
                      </a:r>
                      <a:r>
                        <a:rPr kumimoji="1" lang="en-US" altLang="ja-JP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9933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Kotera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9933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, dip FRII) ***</a:t>
                      </a:r>
                    </a:p>
                  </a:txBody>
                  <a:tcPr marL="90000" marR="90000" marT="46794" marB="467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L="90000" marR="90000" marT="46794" marB="467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1.7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0000" marR="90000" marT="46794" marB="467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4.1</a:t>
                      </a:r>
                    </a:p>
                  </a:txBody>
                  <a:tcPr marL="90000" marR="90000" marT="46794" marB="467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>
                        <a:alpha val="50196"/>
                      </a:srgbClr>
                    </a:solidFill>
                  </a:tcPr>
                </a:tc>
              </a:tr>
              <a:tr h="3284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9933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　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9933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GZK (</a:t>
                      </a:r>
                      <a:r>
                        <a:rPr kumimoji="1" lang="en-US" altLang="ja-JP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9933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Kotera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9933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, dip SFR1)***</a:t>
                      </a:r>
                    </a:p>
                  </a:txBody>
                  <a:tcPr marL="90000" marR="90000" marT="46794" marB="467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L="90000" marR="90000" marT="46794" marB="467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0.6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0000" marR="90000" marT="46794" marB="467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1.0</a:t>
                      </a:r>
                    </a:p>
                  </a:txBody>
                  <a:tcPr marL="90000" marR="90000" marT="46794" marB="467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>
                        <a:alpha val="50196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0538" name="Rectangle 59"/>
          <p:cNvSpPr>
            <a:spLocks noChangeArrowheads="1"/>
          </p:cNvSpPr>
          <p:nvPr/>
        </p:nvSpPr>
        <p:spPr bwMode="auto">
          <a:xfrm>
            <a:off x="56456" y="6359983"/>
            <a:ext cx="9705528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E3F4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r>
              <a:rPr lang="en-US" altLang="ja-JP" sz="1400" dirty="0"/>
              <a:t>*Yoshida et al The </a:t>
            </a:r>
            <a:r>
              <a:rPr lang="en-US" altLang="ja-JP" sz="1400" dirty="0" err="1"/>
              <a:t>ApJ</a:t>
            </a:r>
            <a:r>
              <a:rPr lang="en-US" altLang="ja-JP" sz="1400" dirty="0"/>
              <a:t> 479 547-559 (1997), </a:t>
            </a:r>
            <a:r>
              <a:rPr lang="en-US" altLang="ja-JP" sz="1400" dirty="0" smtClean="0"/>
              <a:t>**</a:t>
            </a:r>
            <a:r>
              <a:rPr lang="en-US" altLang="ja-JP" sz="1400" dirty="0" err="1" smtClean="0"/>
              <a:t>Ahlers</a:t>
            </a:r>
            <a:r>
              <a:rPr lang="en-US" altLang="ja-JP" sz="1400" dirty="0" smtClean="0"/>
              <a:t> </a:t>
            </a:r>
            <a:r>
              <a:rPr lang="en-US" altLang="ja-JP" sz="1400" dirty="0"/>
              <a:t>et al, </a:t>
            </a:r>
            <a:r>
              <a:rPr lang="en-US" altLang="ja-JP" sz="1400" dirty="0" err="1"/>
              <a:t>Astropart</a:t>
            </a:r>
            <a:r>
              <a:rPr lang="en-US" altLang="ja-JP" sz="1400" dirty="0"/>
              <a:t>. Phys. 34 106-115 (</a:t>
            </a:r>
            <a:r>
              <a:rPr lang="en-US" altLang="ja-JP" sz="1400" dirty="0" smtClean="0"/>
              <a:t>2010, ***</a:t>
            </a:r>
            <a:r>
              <a:rPr lang="en-US" altLang="ja-JP" sz="1400" dirty="0" err="1" smtClean="0"/>
              <a:t>Kotera</a:t>
            </a:r>
            <a:r>
              <a:rPr lang="en-US" altLang="ja-JP" sz="1400" dirty="0" smtClean="0"/>
              <a:t> et al, ^R. </a:t>
            </a:r>
            <a:r>
              <a:rPr lang="en-US" altLang="ja-JP" sz="1400" dirty="0" err="1" smtClean="0"/>
              <a:t>Enberg</a:t>
            </a:r>
            <a:r>
              <a:rPr lang="en-US" altLang="ja-JP" sz="1400" dirty="0" smtClean="0"/>
              <a:t>, M.H. Reno, and I. </a:t>
            </a:r>
            <a:r>
              <a:rPr lang="en-US" altLang="ja-JP" sz="1400" dirty="0" err="1" smtClean="0"/>
              <a:t>Sarcevic</a:t>
            </a:r>
            <a:r>
              <a:rPr lang="en-US" altLang="ja-JP" sz="1400" dirty="0" smtClean="0"/>
              <a:t>, Phys. Rev. D 78, 043005 (2008), ^^ Talk G. Sullivan This  conference</a:t>
            </a:r>
            <a:endParaRPr lang="en-US" altLang="ja-JP" sz="1050" b="1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148794-105E-4EAF-90B0-048C3874949B}" type="slidenum">
              <a:rPr lang="en-US" altLang="ja-JP" smtClean="0"/>
              <a:pPr>
                <a:defRPr/>
              </a:pPr>
              <a:t>12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D:\Fig30\Exposure_IceCube_AugerNuTau.canvas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99" y="1567630"/>
            <a:ext cx="5592013" cy="521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8890" y="260648"/>
            <a:ext cx="89154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The Exposure and Effective </a:t>
            </a:r>
            <a:r>
              <a:rPr lang="en-US" dirty="0"/>
              <a:t>Area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AF3ECA-A69C-4010-9CD6-CF02566281EE}" type="slidenum">
              <a:rPr lang="en-US" altLang="ja-JP" smtClean="0"/>
              <a:pPr>
                <a:defRPr/>
              </a:pPr>
              <a:t>13</a:t>
            </a:fld>
            <a:endParaRPr lang="en-US" altLang="en-US">
              <a:ea typeface="ＭＳ Ｐ明朝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 rot="16200000">
            <a:off x="-1103677" y="3844245"/>
            <a:ext cx="298831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Exposure [m</a:t>
            </a:r>
            <a:r>
              <a:rPr lang="en-US" sz="2400" baseline="30000" dirty="0" smtClean="0">
                <a:latin typeface="+mn-lt"/>
              </a:rPr>
              <a:t>2</a:t>
            </a:r>
            <a:r>
              <a:rPr lang="en-US" sz="2400" dirty="0" smtClean="0">
                <a:latin typeface="+mn-lt"/>
              </a:rPr>
              <a:t> sec </a:t>
            </a:r>
            <a:r>
              <a:rPr lang="en-US" sz="2400" dirty="0" err="1" smtClean="0">
                <a:latin typeface="+mn-lt"/>
              </a:rPr>
              <a:t>sr</a:t>
            </a:r>
            <a:r>
              <a:rPr lang="en-US" sz="2400" dirty="0" smtClean="0">
                <a:latin typeface="+mn-lt"/>
              </a:rPr>
              <a:t>]</a:t>
            </a:r>
            <a:endParaRPr lang="en-US" sz="2400" dirty="0">
              <a:latin typeface="+mn-lt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621315" y="1167520"/>
            <a:ext cx="52677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latin typeface="+mj-lt"/>
              </a:rPr>
              <a:t>IceCube</a:t>
            </a:r>
            <a:r>
              <a:rPr lang="en-US" sz="2000" dirty="0" smtClean="0">
                <a:latin typeface="+mj-lt"/>
              </a:rPr>
              <a:t> UHE 2 Years Exposure (2010-2012) </a:t>
            </a:r>
            <a:endParaRPr lang="en-US" sz="2000" dirty="0">
              <a:latin typeface="+mj-lt"/>
            </a:endParaRPr>
          </a:p>
        </p:txBody>
      </p:sp>
      <p:sp>
        <p:nvSpPr>
          <p:cNvPr id="18" name="テキスト ボックス 6"/>
          <p:cNvSpPr txBox="1">
            <a:spLocks noChangeArrowheads="1"/>
          </p:cNvSpPr>
          <p:nvPr/>
        </p:nvSpPr>
        <p:spPr bwMode="auto">
          <a:xfrm>
            <a:off x="1129650" y="1859010"/>
            <a:ext cx="21018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Georgia" pitchFamily="18" charset="0"/>
                <a:ea typeface="ＭＳ Ｐ明朝" pitchFamily="18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Georgia" pitchFamily="18" charset="0"/>
                <a:ea typeface="ＭＳ Ｐ明朝" pitchFamily="18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Georgia" pitchFamily="18" charset="0"/>
                <a:ea typeface="ＭＳ Ｐ明朝" pitchFamily="18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Georgia" pitchFamily="18" charset="0"/>
                <a:ea typeface="ＭＳ Ｐ明朝" pitchFamily="18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Georgia" pitchFamily="18" charset="0"/>
                <a:ea typeface="ＭＳ Ｐ明朝" pitchFamily="18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eorgia" pitchFamily="18" charset="0"/>
                <a:ea typeface="ＭＳ Ｐ明朝" pitchFamily="18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eorgia" pitchFamily="18" charset="0"/>
                <a:ea typeface="ＭＳ Ｐ明朝" pitchFamily="18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eorgia" pitchFamily="18" charset="0"/>
                <a:ea typeface="ＭＳ Ｐ明朝" pitchFamily="18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eorgia" pitchFamily="18" charset="0"/>
                <a:ea typeface="ＭＳ Ｐ明朝" pitchFamily="18" charset="-128"/>
              </a:defRPr>
            </a:lvl9pPr>
          </a:lstStyle>
          <a:p>
            <a:r>
              <a:rPr lang="en-US" sz="2400" b="1" dirty="0" smtClean="0"/>
              <a:t>Preliminary</a:t>
            </a:r>
            <a:endParaRPr lang="en-US" sz="24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050" y="3573016"/>
            <a:ext cx="2941186" cy="30573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グループ化 24"/>
          <p:cNvGrpSpPr/>
          <p:nvPr/>
        </p:nvGrpSpPr>
        <p:grpSpPr>
          <a:xfrm>
            <a:off x="6238049" y="591693"/>
            <a:ext cx="2941186" cy="3671721"/>
            <a:chOff x="5828238" y="147600"/>
            <a:chExt cx="3248300" cy="4196112"/>
          </a:xfrm>
        </p:grpSpPr>
        <p:pic>
          <p:nvPicPr>
            <p:cNvPr id="7" name="Picture 7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04"/>
            <a:stretch/>
          </p:blipFill>
          <p:spPr bwMode="auto">
            <a:xfrm>
              <a:off x="5828238" y="147600"/>
              <a:ext cx="3248300" cy="32093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テキスト ボックス 6"/>
            <p:cNvSpPr txBox="1">
              <a:spLocks noChangeArrowheads="1"/>
            </p:cNvSpPr>
            <p:nvPr/>
          </p:nvSpPr>
          <p:spPr bwMode="auto">
            <a:xfrm>
              <a:off x="6333327" y="3675420"/>
              <a:ext cx="2238123" cy="668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Georgia" pitchFamily="18" charset="0"/>
                  <a:ea typeface="ＭＳ Ｐ明朝" pitchFamily="18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Georgia" pitchFamily="18" charset="0"/>
                  <a:ea typeface="ＭＳ Ｐ明朝" pitchFamily="18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Georgia" pitchFamily="18" charset="0"/>
                  <a:ea typeface="ＭＳ Ｐ明朝" pitchFamily="18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Georgia" pitchFamily="18" charset="0"/>
                  <a:ea typeface="ＭＳ Ｐ明朝" pitchFamily="18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Georgia" pitchFamily="18" charset="0"/>
                  <a:ea typeface="ＭＳ Ｐ明朝" pitchFamily="18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Georgia" pitchFamily="18" charset="0"/>
                  <a:ea typeface="ＭＳ Ｐ明朝" pitchFamily="18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Georgia" pitchFamily="18" charset="0"/>
                  <a:ea typeface="ＭＳ Ｐ明朝" pitchFamily="18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Georgia" pitchFamily="18" charset="0"/>
                  <a:ea typeface="ＭＳ Ｐ明朝" pitchFamily="18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Georgia" pitchFamily="18" charset="0"/>
                  <a:ea typeface="ＭＳ Ｐ明朝" pitchFamily="18" charset="-128"/>
                </a:defRPr>
              </a:lvl9pPr>
            </a:lstStyle>
            <a:p>
              <a:r>
                <a:rPr lang="en-US" sz="1600" b="1" dirty="0" smtClean="0"/>
                <a:t>IC86 Preliminary</a:t>
              </a:r>
            </a:p>
            <a:p>
              <a:r>
                <a:rPr lang="en-US" sz="1600" b="1" dirty="0" smtClean="0"/>
                <a:t>(2011-2012)</a:t>
              </a:r>
              <a:endParaRPr lang="en-US" sz="1600" b="1" dirty="0"/>
            </a:p>
          </p:txBody>
        </p:sp>
      </p:grpSp>
      <p:sp>
        <p:nvSpPr>
          <p:cNvPr id="31" name="正方形/長方形 30"/>
          <p:cNvSpPr/>
          <p:nvPr/>
        </p:nvSpPr>
        <p:spPr>
          <a:xfrm>
            <a:off x="6825227" y="224394"/>
            <a:ext cx="18774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+mj-lt"/>
              </a:rPr>
              <a:t>Effective Areas</a:t>
            </a:r>
            <a:endParaRPr lang="en-US" sz="2000" dirty="0">
              <a:latin typeface="+mj-lt"/>
            </a:endParaRPr>
          </a:p>
        </p:txBody>
      </p:sp>
      <p:sp>
        <p:nvSpPr>
          <p:cNvPr id="20" name="テキスト ボックス 6"/>
          <p:cNvSpPr txBox="1">
            <a:spLocks noChangeArrowheads="1"/>
          </p:cNvSpPr>
          <p:nvPr/>
        </p:nvSpPr>
        <p:spPr bwMode="auto">
          <a:xfrm>
            <a:off x="7178364" y="2564904"/>
            <a:ext cx="20008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Georgia" pitchFamily="18" charset="0"/>
                <a:ea typeface="ＭＳ Ｐ明朝" pitchFamily="18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Georgia" pitchFamily="18" charset="0"/>
                <a:ea typeface="ＭＳ Ｐ明朝" pitchFamily="18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Georgia" pitchFamily="18" charset="0"/>
                <a:ea typeface="ＭＳ Ｐ明朝" pitchFamily="18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Georgia" pitchFamily="18" charset="0"/>
                <a:ea typeface="ＭＳ Ｐ明朝" pitchFamily="18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Georgia" pitchFamily="18" charset="0"/>
                <a:ea typeface="ＭＳ Ｐ明朝" pitchFamily="18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eorgia" pitchFamily="18" charset="0"/>
                <a:ea typeface="ＭＳ Ｐ明朝" pitchFamily="18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eorgia" pitchFamily="18" charset="0"/>
                <a:ea typeface="ＭＳ Ｐ明朝" pitchFamily="18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eorgia" pitchFamily="18" charset="0"/>
                <a:ea typeface="ＭＳ Ｐ明朝" pitchFamily="18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eorgia" pitchFamily="18" charset="0"/>
                <a:ea typeface="ＭＳ Ｐ明朝" pitchFamily="18" charset="-128"/>
              </a:defRPr>
            </a:lvl9pPr>
          </a:lstStyle>
          <a:p>
            <a:r>
              <a:rPr lang="en-US" sz="1600" b="1" dirty="0" smtClean="0"/>
              <a:t>IC79 Preliminary</a:t>
            </a:r>
          </a:p>
          <a:p>
            <a:r>
              <a:rPr lang="en-US" sz="1600" b="1" dirty="0" smtClean="0"/>
              <a:t>(2010-2011)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2971984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スライド番号プレースホルダー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Georgia" pitchFamily="18" charset="0"/>
                <a:ea typeface="ＭＳ Ｐ明朝" pitchFamily="18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Georgia" pitchFamily="18" charset="0"/>
                <a:ea typeface="ＭＳ Ｐ明朝" pitchFamily="18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Georgia" pitchFamily="18" charset="0"/>
                <a:ea typeface="ＭＳ Ｐ明朝" pitchFamily="18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Georgia" pitchFamily="18" charset="0"/>
                <a:ea typeface="ＭＳ Ｐ明朝" pitchFamily="18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Georgia" pitchFamily="18" charset="0"/>
                <a:ea typeface="ＭＳ Ｐ明朝" pitchFamily="18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eorgia" pitchFamily="18" charset="0"/>
                <a:ea typeface="ＭＳ Ｐ明朝" pitchFamily="18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eorgia" pitchFamily="18" charset="0"/>
                <a:ea typeface="ＭＳ Ｐ明朝" pitchFamily="18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eorgia" pitchFamily="18" charset="0"/>
                <a:ea typeface="ＭＳ Ｐ明朝" pitchFamily="18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eorgia" pitchFamily="18" charset="0"/>
                <a:ea typeface="ＭＳ Ｐ明朝" pitchFamily="18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09ECACE-5C44-430C-B218-12DEE990DA69}" type="slidenum">
              <a:rPr kumimoji="0" lang="en-US" altLang="ja-JP" smtClean="0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kumimoji="0" lang="en-US" altLang="en-US" smtClean="0">
              <a:solidFill>
                <a:srgbClr val="898989"/>
              </a:solidFill>
            </a:endParaRPr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476284" y="199126"/>
            <a:ext cx="8915400" cy="709594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100" dirty="0" err="1" smtClean="0"/>
              <a:t>IceCube</a:t>
            </a:r>
            <a:r>
              <a:rPr lang="en-US" sz="3100" dirty="0" smtClean="0"/>
              <a:t> UHE </a:t>
            </a:r>
            <a:r>
              <a:rPr lang="en-US" sz="3100" dirty="0" smtClean="0">
                <a:solidFill>
                  <a:prstClr val="black"/>
                </a:solidFill>
              </a:rPr>
              <a:t>Sensitivity 2010-2012</a:t>
            </a:r>
            <a:endParaRPr lang="en-US" dirty="0"/>
          </a:p>
        </p:txBody>
      </p:sp>
      <p:sp>
        <p:nvSpPr>
          <p:cNvPr id="11" name="タイトル 1"/>
          <p:cNvSpPr txBox="1">
            <a:spLocks/>
          </p:cNvSpPr>
          <p:nvPr/>
        </p:nvSpPr>
        <p:spPr>
          <a:xfrm>
            <a:off x="204656" y="-5680"/>
            <a:ext cx="9562042" cy="9144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ja-JP" sz="2800" kern="1200">
                <a:solidFill>
                  <a:schemeClr val="tx1"/>
                </a:solidFill>
                <a:latin typeface="Georgia" pitchFamily="18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465168" y="1052735"/>
            <a:ext cx="3301530" cy="5073429"/>
          </a:xfrm>
        </p:spPr>
        <p:txBody>
          <a:bodyPr>
            <a:noAutofit/>
          </a:bodyPr>
          <a:lstStyle/>
          <a:p>
            <a:r>
              <a:rPr lang="en-US" dirty="0" smtClean="0"/>
              <a:t>Significantly improved from the previous </a:t>
            </a:r>
            <a:r>
              <a:rPr lang="en-US" dirty="0" err="1" smtClean="0"/>
              <a:t>IceCube</a:t>
            </a:r>
            <a:r>
              <a:rPr lang="en-US" dirty="0" smtClean="0"/>
              <a:t> results</a:t>
            </a:r>
          </a:p>
          <a:p>
            <a:endParaRPr lang="en-US" dirty="0"/>
          </a:p>
          <a:p>
            <a:r>
              <a:rPr lang="en-US" dirty="0" smtClean="0"/>
              <a:t>The world’s best sensitivity!</a:t>
            </a:r>
          </a:p>
          <a:p>
            <a:endParaRPr lang="en-US" dirty="0"/>
          </a:p>
          <a:p>
            <a:r>
              <a:rPr lang="en-US" dirty="0" smtClean="0"/>
              <a:t>Will constrain (or detect) the neutrino fluxes down to mid-strong cosmological evolution models</a:t>
            </a:r>
            <a:endParaRPr lang="en-US" dirty="0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96" y="692696"/>
            <a:ext cx="5996136" cy="6169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19248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548680"/>
            <a:ext cx="8915400" cy="9144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Summary</a:t>
            </a:r>
            <a:endParaRPr 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1284" y="1196752"/>
            <a:ext cx="9138220" cy="5400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Searched for neutrinos with </a:t>
            </a:r>
            <a:r>
              <a:rPr lang="en-US" dirty="0" err="1" smtClean="0"/>
              <a:t>PeV</a:t>
            </a:r>
            <a:r>
              <a:rPr lang="en-US" dirty="0" smtClean="0"/>
              <a:t> and greater energies in nearly full 2 years of the </a:t>
            </a:r>
            <a:r>
              <a:rPr lang="en-US" dirty="0" err="1" smtClean="0"/>
              <a:t>IceCube</a:t>
            </a:r>
            <a:r>
              <a:rPr lang="en-US" dirty="0" smtClean="0"/>
              <a:t> data</a:t>
            </a:r>
          </a:p>
          <a:p>
            <a:r>
              <a:rPr lang="en-US" dirty="0" smtClean="0"/>
              <a:t>Two candidate events observed</a:t>
            </a:r>
          </a:p>
          <a:p>
            <a:pPr lvl="1"/>
            <a:r>
              <a:rPr lang="en-US" dirty="0" err="1" smtClean="0"/>
              <a:t>PeV</a:t>
            </a:r>
            <a:r>
              <a:rPr lang="en-US" dirty="0" smtClean="0"/>
              <a:t> to 10PeV energy cascade-channel neutrino events (CC/NC interactions within the detector)</a:t>
            </a:r>
          </a:p>
          <a:p>
            <a:pPr lvl="1"/>
            <a:r>
              <a:rPr lang="en-US" dirty="0" smtClean="0"/>
              <a:t>The highest energy events observed ever!</a:t>
            </a:r>
          </a:p>
          <a:p>
            <a:r>
              <a:rPr lang="en-US" dirty="0"/>
              <a:t>L</a:t>
            </a:r>
            <a:r>
              <a:rPr lang="en-US" dirty="0" smtClean="0"/>
              <a:t>ikely to be beyond the conventional atmospheric neutrinos</a:t>
            </a:r>
          </a:p>
          <a:p>
            <a:r>
              <a:rPr lang="en-US" dirty="0"/>
              <a:t>Hints </a:t>
            </a:r>
            <a:r>
              <a:rPr lang="en-US" dirty="0" smtClean="0"/>
              <a:t>for the </a:t>
            </a:r>
            <a:r>
              <a:rPr lang="en-US" dirty="0" err="1" smtClean="0"/>
              <a:t>PeV</a:t>
            </a:r>
            <a:r>
              <a:rPr lang="en-US" dirty="0" smtClean="0"/>
              <a:t> events origin from </a:t>
            </a:r>
            <a:r>
              <a:rPr lang="en-US" dirty="0"/>
              <a:t>different energy-region / channels are </a:t>
            </a:r>
            <a:r>
              <a:rPr lang="en-US" dirty="0" smtClean="0"/>
              <a:t>also coming soon!</a:t>
            </a:r>
          </a:p>
          <a:p>
            <a:pPr lvl="1"/>
            <a:r>
              <a:rPr lang="en-US" dirty="0" smtClean="0"/>
              <a:t>More cascade event sensitive analysis</a:t>
            </a:r>
          </a:p>
          <a:p>
            <a:pPr lvl="1"/>
            <a:r>
              <a:rPr lang="en-US" dirty="0" smtClean="0"/>
              <a:t>Lower energy regions for the spectral transition</a:t>
            </a:r>
          </a:p>
          <a:p>
            <a:r>
              <a:rPr lang="en-US" dirty="0" smtClean="0"/>
              <a:t>Statistical confirmation foreseen with an independent sample </a:t>
            </a:r>
          </a:p>
          <a:p>
            <a:r>
              <a:rPr lang="en-US" b="1" dirty="0" smtClean="0"/>
              <a:t>We are into very interesting era of neutrino astrophysics!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AF3ECA-A69C-4010-9CD6-CF02566281EE}" type="slidenum">
              <a:rPr lang="en-US" altLang="ja-JP" smtClean="0"/>
              <a:pPr>
                <a:defRPr/>
              </a:pPr>
              <a:t>15</a:t>
            </a:fld>
            <a:endParaRPr lang="en-US" altLang="en-US">
              <a:ea typeface="ＭＳ Ｐ明朝"/>
            </a:endParaRPr>
          </a:p>
        </p:txBody>
      </p:sp>
    </p:spTree>
    <p:extLst>
      <p:ext uri="{BB962C8B-B14F-4D97-AF65-F5344CB8AC3E}">
        <p14:creationId xmlns:p14="http://schemas.microsoft.com/office/powerpoint/2010/main" val="296155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AF3ECA-A69C-4010-9CD6-CF02566281EE}" type="slidenum">
              <a:rPr lang="en-US" altLang="ja-JP" smtClean="0"/>
              <a:pPr>
                <a:defRPr/>
              </a:pPr>
              <a:t>16</a:t>
            </a:fld>
            <a:endParaRPr lang="en-US" altLang="en-US">
              <a:ea typeface="ＭＳ Ｐ明朝"/>
            </a:endParaRP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416496" y="1668433"/>
            <a:ext cx="8915400" cy="59208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NPE and </a:t>
            </a:r>
            <a:r>
              <a:rPr lang="en-US" dirty="0" err="1" smtClean="0"/>
              <a:t>cos</a:t>
            </a:r>
            <a:r>
              <a:rPr lang="en-US" dirty="0" smtClean="0"/>
              <a:t> </a:t>
            </a:r>
            <a:r>
              <a:rPr lang="en-US" dirty="0" err="1" smtClean="0"/>
              <a:t>zenigh</a:t>
            </a:r>
            <a:r>
              <a:rPr lang="en-US" dirty="0" smtClean="0"/>
              <a:t> angle distributions comparisons with burn sample</a:t>
            </a:r>
            <a:endParaRPr lang="en-US" dirty="0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65" y="2204864"/>
            <a:ext cx="4358816" cy="42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048" y="2260520"/>
            <a:ext cx="4301172" cy="4152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39172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Passing rates (stat. errors only)</a:t>
            </a:r>
            <a:endParaRPr lang="en-US" dirty="0"/>
          </a:p>
        </p:txBody>
      </p:sp>
      <p:graphicFrame>
        <p:nvGraphicFramePr>
          <p:cNvPr id="5" name="コンテンツ プレースホルダー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2923613"/>
              </p:ext>
            </p:extLst>
          </p:nvPr>
        </p:nvGraphicFramePr>
        <p:xfrm>
          <a:off x="200472" y="2132856"/>
          <a:ext cx="9577064" cy="4391710"/>
        </p:xfrm>
        <a:graphic>
          <a:graphicData uri="http://schemas.openxmlformats.org/drawingml/2006/table">
            <a:tbl>
              <a:tblPr/>
              <a:tblGrid>
                <a:gridCol w="1368152"/>
                <a:gridCol w="1368152"/>
                <a:gridCol w="1368152"/>
                <a:gridCol w="1368152"/>
                <a:gridCol w="1368152"/>
                <a:gridCol w="1368152"/>
                <a:gridCol w="1368152"/>
              </a:tblGrid>
              <a:tr h="452354"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 marL="45235" marR="45235" marT="22618" marB="226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/>
                        <a:t>Experimental </a:t>
                      </a:r>
                    </a:p>
                  </a:txBody>
                  <a:tcPr marL="45235" marR="45235" marT="22618" marB="226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/>
                        <a:t>Atm mu SIBYLL Fe </a:t>
                      </a:r>
                    </a:p>
                  </a:txBody>
                  <a:tcPr marL="45235" marR="45235" marT="22618" marB="226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/>
                        <a:t>Coincident muon</a:t>
                      </a:r>
                    </a:p>
                  </a:txBody>
                  <a:tcPr marL="45235" marR="45235" marT="22618" marB="226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/>
                        <a:t>atmospheric neutrinos </a:t>
                      </a:r>
                    </a:p>
                  </a:txBody>
                  <a:tcPr marL="45235" marR="45235" marT="22618" marB="226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/>
                        <a:t>Atm mu SIBYLL H </a:t>
                      </a:r>
                    </a:p>
                  </a:txBody>
                  <a:tcPr marL="45235" marR="45235" marT="22618" marB="226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/>
                        <a:t>Signal </a:t>
                      </a:r>
                    </a:p>
                  </a:txBody>
                  <a:tcPr marL="45235" marR="45235" marT="22618" marB="226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6648">
                <a:tc>
                  <a:txBody>
                    <a:bodyPr/>
                    <a:lstStyle/>
                    <a:p>
                      <a:r>
                        <a:rPr lang="en-US" sz="1200" b="1"/>
                        <a:t>Filter Online </a:t>
                      </a:r>
                    </a:p>
                  </a:txBody>
                  <a:tcPr marL="45235" marR="45235" marT="22618" marB="226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/>
                        <a:t>3539908 (1.973Hz) </a:t>
                      </a:r>
                    </a:p>
                  </a:txBody>
                  <a:tcPr marL="45235" marR="45235" marT="22618" marB="226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1"/>
                    </a:p>
                  </a:txBody>
                  <a:tcPr marL="45235" marR="45235" marT="22618" marB="226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1"/>
                    </a:p>
                  </a:txBody>
                  <a:tcPr marL="45235" marR="45235" marT="22618" marB="226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1"/>
                    </a:p>
                  </a:txBody>
                  <a:tcPr marL="45235" marR="45235" marT="22618" marB="226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1"/>
                    </a:p>
                  </a:txBody>
                  <a:tcPr marL="45235" marR="45235" marT="22618" marB="226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1"/>
                    </a:p>
                  </a:txBody>
                  <a:tcPr marL="45235" marR="45235" marT="22618" marB="226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23766">
                <a:tc>
                  <a:txBody>
                    <a:bodyPr/>
                    <a:lstStyle/>
                    <a:p>
                      <a:r>
                        <a:rPr lang="nb-NO" sz="1200" b="1"/>
                        <a:t>Filter Offline (NPE &gt; 1000, Nch &gt; 50) </a:t>
                      </a:r>
                    </a:p>
                  </a:txBody>
                  <a:tcPr marL="45235" marR="45235" marT="22618" marB="226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/>
                        <a:t>1.615 x10</a:t>
                      </a:r>
                      <a:r>
                        <a:rPr lang="en-US" sz="1200" b="1" baseline="30000"/>
                        <a:t>6</a:t>
                      </a:r>
                      <a:r>
                        <a:rPr lang="en-US" sz="1200" b="1"/>
                        <a:t> </a:t>
                      </a:r>
                    </a:p>
                  </a:txBody>
                  <a:tcPr marL="45235" marR="45235" marT="22618" marB="226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/>
                        <a:t>2.34+/-0.08 x10</a:t>
                      </a:r>
                      <a:r>
                        <a:rPr lang="en-US" sz="1200" b="1" baseline="30000"/>
                        <a:t>6</a:t>
                      </a:r>
                      <a:r>
                        <a:rPr lang="en-US" sz="1200" b="1"/>
                        <a:t> </a:t>
                      </a:r>
                    </a:p>
                  </a:txBody>
                  <a:tcPr marL="45235" marR="45235" marT="22618" marB="226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/>
                        <a:t>2.881+/-0.005 x10</a:t>
                      </a:r>
                      <a:r>
                        <a:rPr lang="en-US" sz="1200" b="1" baseline="30000"/>
                        <a:t>5</a:t>
                      </a:r>
                      <a:endParaRPr lang="en-US" sz="1200" b="1"/>
                    </a:p>
                  </a:txBody>
                  <a:tcPr marL="45235" marR="45235" marT="22618" marB="226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/>
                        <a:t>163.2+/-3.0 </a:t>
                      </a:r>
                    </a:p>
                  </a:txBody>
                  <a:tcPr marL="45235" marR="45235" marT="22618" marB="226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/>
                        <a:t>9.85+/-1.3 x10</a:t>
                      </a:r>
                      <a:r>
                        <a:rPr lang="en-US" sz="1200" b="1" baseline="30000"/>
                        <a:t>5</a:t>
                      </a:r>
                      <a:endParaRPr lang="en-US" sz="1200" b="1"/>
                    </a:p>
                  </a:txBody>
                  <a:tcPr marL="45235" marR="45235" marT="22618" marB="226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/>
                        <a:t>0.1528+/-0.0006 </a:t>
                      </a:r>
                    </a:p>
                  </a:txBody>
                  <a:tcPr marL="45235" marR="45235" marT="22618" marB="226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354">
                <a:tc>
                  <a:txBody>
                    <a:bodyPr/>
                    <a:lstStyle/>
                    <a:p>
                      <a:r>
                        <a:rPr lang="en-US" sz="1200" b="1"/>
                        <a:t>(NPE &gt; 1000, Nch &gt; 300) </a:t>
                      </a:r>
                    </a:p>
                  </a:txBody>
                  <a:tcPr marL="45235" marR="45235" marT="22618" marB="226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/>
                        <a:t>44458 </a:t>
                      </a:r>
                    </a:p>
                  </a:txBody>
                  <a:tcPr marL="45235" marR="45235" marT="22618" marB="226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/>
                        <a:t>8.37+/-0.49 x10</a:t>
                      </a:r>
                      <a:r>
                        <a:rPr lang="en-US" sz="1200" b="1" baseline="30000"/>
                        <a:t>4</a:t>
                      </a:r>
                      <a:r>
                        <a:rPr lang="en-US" sz="1200" b="1"/>
                        <a:t> </a:t>
                      </a:r>
                    </a:p>
                  </a:txBody>
                  <a:tcPr marL="45235" marR="45235" marT="22618" marB="226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/>
                        <a:t>9.48+/-0.03 x10</a:t>
                      </a:r>
                      <a:r>
                        <a:rPr lang="en-US" sz="1200" b="1" baseline="30000"/>
                        <a:t>3</a:t>
                      </a:r>
                      <a:r>
                        <a:rPr lang="en-US" sz="1200" b="1"/>
                        <a:t> </a:t>
                      </a:r>
                    </a:p>
                  </a:txBody>
                  <a:tcPr marL="45235" marR="45235" marT="22618" marB="226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/>
                        <a:t>0.648 +/- 0.032</a:t>
                      </a:r>
                    </a:p>
                  </a:txBody>
                  <a:tcPr marL="45235" marR="45235" marT="22618" marB="226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/>
                        <a:t>2.16+/-0.34 x10</a:t>
                      </a:r>
                      <a:r>
                        <a:rPr lang="en-US" sz="1200" b="1" baseline="30000"/>
                        <a:t>4</a:t>
                      </a:r>
                      <a:endParaRPr lang="en-US" sz="1200" b="1"/>
                    </a:p>
                  </a:txBody>
                  <a:tcPr marL="45235" marR="45235" marT="22618" marB="226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/>
                        <a:t>0.1136+/-0.0004 </a:t>
                      </a:r>
                    </a:p>
                  </a:txBody>
                  <a:tcPr marL="45235" marR="45235" marT="22618" marB="226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8060">
                <a:tc>
                  <a:txBody>
                    <a:bodyPr/>
                    <a:lstStyle/>
                    <a:p>
                      <a:r>
                        <a:rPr lang="en-US" sz="1200" b="1"/>
                        <a:t>(NPE &gt; 10^3.5, Nch &gt; 300) </a:t>
                      </a:r>
                    </a:p>
                  </a:txBody>
                  <a:tcPr marL="45235" marR="45235" marT="22618" marB="226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/>
                        <a:t>34411 </a:t>
                      </a:r>
                    </a:p>
                  </a:txBody>
                  <a:tcPr marL="45235" marR="45235" marT="22618" marB="226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/>
                        <a:t>6.85+/-0.40 x10</a:t>
                      </a:r>
                      <a:r>
                        <a:rPr lang="en-US" sz="1200" b="1" baseline="30000"/>
                        <a:t>4</a:t>
                      </a:r>
                      <a:r>
                        <a:rPr lang="en-US" sz="1200" b="1"/>
                        <a:t> </a:t>
                      </a:r>
                    </a:p>
                  </a:txBody>
                  <a:tcPr marL="45235" marR="45235" marT="22618" marB="226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/>
                        <a:t>7655.0+/-23.0</a:t>
                      </a:r>
                    </a:p>
                  </a:txBody>
                  <a:tcPr marL="45235" marR="45235" marT="22618" marB="226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/>
                        <a:t>0.625+/-0.031</a:t>
                      </a:r>
                    </a:p>
                  </a:txBody>
                  <a:tcPr marL="45235" marR="45235" marT="22618" marB="226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/>
                        <a:t>1.75+/-0.32 x10</a:t>
                      </a:r>
                      <a:r>
                        <a:rPr lang="en-US" sz="1200" b="1" baseline="30000"/>
                        <a:t>4</a:t>
                      </a:r>
                      <a:endParaRPr lang="en-US" sz="1200" b="1"/>
                    </a:p>
                  </a:txBody>
                  <a:tcPr marL="45235" marR="45235" marT="22618" marB="226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0.1133+/-0.0004 </a:t>
                      </a:r>
                    </a:p>
                  </a:txBody>
                  <a:tcPr marL="45235" marR="45235" marT="22618" marB="226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8060">
                <a:tc>
                  <a:txBody>
                    <a:bodyPr/>
                    <a:lstStyle/>
                    <a:p>
                      <a:r>
                        <a:rPr lang="en-US" sz="1200" b="1"/>
                        <a:t>(NPE &gt; 10^4.0, Nch &gt; 300) </a:t>
                      </a:r>
                    </a:p>
                  </a:txBody>
                  <a:tcPr marL="45235" marR="45235" marT="22618" marB="226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/>
                        <a:t>3019 </a:t>
                      </a:r>
                    </a:p>
                  </a:txBody>
                  <a:tcPr marL="45235" marR="45235" marT="22618" marB="226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5.65 +/- 0.271 x10</a:t>
                      </a:r>
                      <a:r>
                        <a:rPr lang="en-US" sz="1200" b="1" baseline="30000" dirty="0"/>
                        <a:t>3</a:t>
                      </a:r>
                      <a:r>
                        <a:rPr lang="en-US" sz="1200" b="1" dirty="0"/>
                        <a:t> </a:t>
                      </a:r>
                    </a:p>
                  </a:txBody>
                  <a:tcPr marL="45235" marR="45235" marT="22618" marB="226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558.7+/-3.4</a:t>
                      </a:r>
                      <a:endParaRPr lang="en-US" sz="1200" b="1" dirty="0"/>
                    </a:p>
                  </a:txBody>
                  <a:tcPr marL="45235" marR="45235" marT="22618" marB="226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0.185+/-0.011</a:t>
                      </a:r>
                      <a:endParaRPr lang="en-US" sz="1200" b="1" dirty="0"/>
                    </a:p>
                  </a:txBody>
                  <a:tcPr marL="45235" marR="45235" marT="22618" marB="226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/>
                        <a:t>631.72+/-59.61 </a:t>
                      </a:r>
                    </a:p>
                  </a:txBody>
                  <a:tcPr marL="45235" marR="45235" marT="22618" marB="226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0.1102+/-0.0004 </a:t>
                      </a:r>
                    </a:p>
                  </a:txBody>
                  <a:tcPr marL="45235" marR="45235" marT="22618" marB="226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8060">
                <a:tc>
                  <a:txBody>
                    <a:bodyPr/>
                    <a:lstStyle/>
                    <a:p>
                      <a:r>
                        <a:rPr lang="en-US" sz="1200" b="1"/>
                        <a:t>(NPE &gt; 10^4.5, Nch &gt; 300) </a:t>
                      </a:r>
                    </a:p>
                  </a:txBody>
                  <a:tcPr marL="45235" marR="45235" marT="22618" marB="226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/>
                        <a:t>134 </a:t>
                      </a:r>
                    </a:p>
                  </a:txBody>
                  <a:tcPr marL="45235" marR="45235" marT="22618" marB="226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253.4 </a:t>
                      </a:r>
                      <a:r>
                        <a:rPr lang="en-US" sz="1200" b="1" dirty="0"/>
                        <a:t>+/- </a:t>
                      </a:r>
                      <a:r>
                        <a:rPr lang="en-US" sz="1200" b="1" dirty="0" smtClean="0"/>
                        <a:t>13.9</a:t>
                      </a:r>
                      <a:endParaRPr lang="en-US" sz="1200" b="1" dirty="0"/>
                    </a:p>
                  </a:txBody>
                  <a:tcPr marL="45235" marR="45235" marT="22618" marB="226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9.53 </a:t>
                      </a:r>
                      <a:r>
                        <a:rPr lang="en-US" sz="1200" b="1" dirty="0"/>
                        <a:t>+/- </a:t>
                      </a:r>
                      <a:r>
                        <a:rPr lang="en-US" sz="1200" b="1" dirty="0" smtClean="0"/>
                        <a:t>0.20</a:t>
                      </a:r>
                      <a:endParaRPr lang="en-US" sz="1200" b="1" dirty="0"/>
                    </a:p>
                  </a:txBody>
                  <a:tcPr marL="45235" marR="45235" marT="22618" marB="226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0.0232 </a:t>
                      </a:r>
                      <a:r>
                        <a:rPr lang="en-US" sz="1200" b="1" dirty="0"/>
                        <a:t>+/- </a:t>
                      </a:r>
                      <a:r>
                        <a:rPr lang="en-US" sz="1200" b="1" dirty="0" smtClean="0"/>
                        <a:t>0.0013 </a:t>
                      </a:r>
                      <a:endParaRPr lang="en-US" sz="1200" b="1" dirty="0"/>
                    </a:p>
                  </a:txBody>
                  <a:tcPr marL="45235" marR="45235" marT="22618" marB="226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27.7 </a:t>
                      </a:r>
                      <a:r>
                        <a:rPr lang="en-US" sz="1200" b="1" dirty="0"/>
                        <a:t>+/- </a:t>
                      </a:r>
                      <a:r>
                        <a:rPr lang="en-US" sz="1200" b="1" dirty="0" smtClean="0"/>
                        <a:t>2.2</a:t>
                      </a:r>
                      <a:endParaRPr lang="en-US" sz="1200" b="1" dirty="0"/>
                    </a:p>
                  </a:txBody>
                  <a:tcPr marL="45235" marR="45235" marT="22618" marB="226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0.1019+/-0.0004 </a:t>
                      </a:r>
                    </a:p>
                  </a:txBody>
                  <a:tcPr marL="45235" marR="45235" marT="22618" marB="226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8060">
                <a:tc>
                  <a:txBody>
                    <a:bodyPr/>
                    <a:lstStyle/>
                    <a:p>
                      <a:r>
                        <a:rPr lang="en-US" sz="1200" b="1"/>
                        <a:t>Final criteria </a:t>
                      </a:r>
                    </a:p>
                  </a:txBody>
                  <a:tcPr marL="45235" marR="45235" marT="22618" marB="226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/>
                        <a:t>0.0 </a:t>
                      </a:r>
                    </a:p>
                  </a:txBody>
                  <a:tcPr marL="45235" marR="45235" marT="22618" marB="226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0.00059 </a:t>
                      </a:r>
                      <a:r>
                        <a:rPr lang="en-US" sz="1200" b="1" dirty="0"/>
                        <a:t>+/- </a:t>
                      </a:r>
                      <a:r>
                        <a:rPr lang="en-US" sz="1200" b="1" dirty="0" smtClean="0"/>
                        <a:t>0.00024</a:t>
                      </a:r>
                      <a:endParaRPr lang="en-US" sz="1200" b="1" dirty="0"/>
                    </a:p>
                  </a:txBody>
                  <a:tcPr marL="45235" marR="45235" marT="22618" marB="226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6.37e-07 </a:t>
                      </a:r>
                      <a:r>
                        <a:rPr lang="en-US" sz="1200" b="1" dirty="0"/>
                        <a:t>+/- </a:t>
                      </a:r>
                      <a:r>
                        <a:rPr lang="en-US" sz="1200" b="1" dirty="0" smtClean="0"/>
                        <a:t>4.50e-07</a:t>
                      </a:r>
                      <a:endParaRPr lang="en-US" sz="1200" b="1" dirty="0"/>
                    </a:p>
                  </a:txBody>
                  <a:tcPr marL="45235" marR="45235" marT="22618" marB="226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0.0028 </a:t>
                      </a:r>
                      <a:r>
                        <a:rPr lang="en-US" sz="1200" b="1" dirty="0"/>
                        <a:t>+/- </a:t>
                      </a:r>
                      <a:r>
                        <a:rPr lang="en-US" sz="1200" b="1" dirty="0" smtClean="0"/>
                        <a:t>0.0002 </a:t>
                      </a:r>
                      <a:endParaRPr lang="en-US" sz="1200" b="1" dirty="0"/>
                    </a:p>
                  </a:txBody>
                  <a:tcPr marL="45235" marR="45235" marT="22618" marB="226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8.2e-05 </a:t>
                      </a:r>
                    </a:p>
                    <a:p>
                      <a:r>
                        <a:rPr lang="en-US" sz="1200" b="1" dirty="0" smtClean="0"/>
                        <a:t>+/- 5.7e-05 </a:t>
                      </a:r>
                      <a:endParaRPr lang="en-US" sz="1200" b="1" dirty="0"/>
                    </a:p>
                  </a:txBody>
                  <a:tcPr marL="45235" marR="45235" marT="22618" marB="226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0.0645 </a:t>
                      </a:r>
                      <a:r>
                        <a:rPr lang="en-US" sz="1200" b="1" dirty="0"/>
                        <a:t>+/- </a:t>
                      </a:r>
                      <a:r>
                        <a:rPr lang="en-US" sz="1200" b="1" dirty="0" smtClean="0"/>
                        <a:t>0.0003 </a:t>
                      </a:r>
                      <a:endParaRPr lang="en-US" sz="1200" b="1" dirty="0"/>
                    </a:p>
                  </a:txBody>
                  <a:tcPr marL="45235" marR="45235" marT="22618" marB="226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AF3ECA-A69C-4010-9CD6-CF02566281EE}" type="slidenum">
              <a:rPr lang="en-US" altLang="ja-JP" smtClean="0"/>
              <a:pPr>
                <a:defRPr/>
              </a:pPr>
              <a:t>17</a:t>
            </a:fld>
            <a:endParaRPr lang="en-US" altLang="en-US">
              <a:ea typeface="ＭＳ Ｐ明朝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747963" y="1808163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Passing rates (per burn sample live time of 498.350 hours ) table </a:t>
            </a:r>
          </a:p>
        </p:txBody>
      </p:sp>
    </p:spTree>
    <p:extLst>
      <p:ext uri="{BB962C8B-B14F-4D97-AF65-F5344CB8AC3E}">
        <p14:creationId xmlns:p14="http://schemas.microsoft.com/office/powerpoint/2010/main" val="4261021484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404664"/>
            <a:ext cx="8915400" cy="9144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Near future improvement</a:t>
            </a:r>
            <a:br>
              <a:rPr lang="en-US" sz="3600" dirty="0" smtClean="0"/>
            </a:br>
            <a:r>
              <a:rPr lang="en-US" sz="3600" dirty="0" smtClean="0"/>
              <a:t>Background Veto with </a:t>
            </a:r>
            <a:r>
              <a:rPr lang="en-US" sz="3600" dirty="0" err="1" smtClean="0"/>
              <a:t>IceTop</a:t>
            </a:r>
            <a:r>
              <a:rPr lang="en-US" sz="3600" dirty="0" smtClean="0"/>
              <a:t>  </a:t>
            </a:r>
            <a:endParaRPr 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95300" y="1535678"/>
            <a:ext cx="8915400" cy="42973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Downward-going region is </a:t>
            </a:r>
            <a:r>
              <a:rPr lang="en-US" dirty="0" err="1" smtClean="0"/>
              <a:t>airshower</a:t>
            </a:r>
            <a:r>
              <a:rPr lang="en-US" dirty="0" smtClean="0"/>
              <a:t> induced </a:t>
            </a:r>
            <a:r>
              <a:rPr lang="en-US" dirty="0" err="1" smtClean="0"/>
              <a:t>muon</a:t>
            </a:r>
            <a:r>
              <a:rPr lang="en-US" dirty="0" smtClean="0"/>
              <a:t> background dominated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AF3ECA-A69C-4010-9CD6-CF02566281EE}" type="slidenum">
              <a:rPr lang="en-US" altLang="ja-JP" smtClean="0"/>
              <a:pPr>
                <a:defRPr/>
              </a:pPr>
              <a:t>18</a:t>
            </a:fld>
            <a:endParaRPr lang="en-US" altLang="en-US">
              <a:ea typeface="ＭＳ Ｐ明朝"/>
            </a:endParaRPr>
          </a:p>
        </p:txBody>
      </p:sp>
      <p:sp>
        <p:nvSpPr>
          <p:cNvPr id="5" name="スライド番号プレースホルダー 3"/>
          <p:cNvSpPr txBox="1">
            <a:spLocks/>
          </p:cNvSpPr>
          <p:nvPr/>
        </p:nvSpPr>
        <p:spPr>
          <a:xfrm>
            <a:off x="939696" y="639882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lang="ja-JP" sz="1200" kern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9pPr>
          </a:lstStyle>
          <a:p>
            <a:pPr>
              <a:defRPr/>
            </a:pPr>
            <a:fld id="{99AF3ECA-A69C-4010-9CD6-CF02566281EE}" type="slidenum">
              <a:rPr lang="en-US" altLang="ja-JP" smtClean="0"/>
              <a:pPr>
                <a:defRPr/>
              </a:pPr>
              <a:t>18</a:t>
            </a:fld>
            <a:endParaRPr lang="en-US" altLang="en-US">
              <a:ea typeface="ＭＳ Ｐ明朝"/>
            </a:endParaRPr>
          </a:p>
        </p:txBody>
      </p:sp>
      <p:pic>
        <p:nvPicPr>
          <p:cNvPr id="6" name="Picture 2" descr="http://wiki.icecube.wisc.edu/images/a/a1/FinalLevel_BGsum_CosTheta_NP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80" y="2079437"/>
            <a:ext cx="3433012" cy="232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http://wiki.icecube.wisc.edu/images/4/4c/FinalLevel_Signal_CosTheta_NPE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43"/>
          <a:stretch/>
        </p:blipFill>
        <p:spPr bwMode="auto">
          <a:xfrm>
            <a:off x="416496" y="4527709"/>
            <a:ext cx="3129428" cy="232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直線コネクタ 8"/>
          <p:cNvCxnSpPr/>
          <p:nvPr/>
        </p:nvCxnSpPr>
        <p:spPr>
          <a:xfrm>
            <a:off x="1413073" y="3159552"/>
            <a:ext cx="0" cy="9967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正方形/長方形 9"/>
          <p:cNvSpPr/>
          <p:nvPr/>
        </p:nvSpPr>
        <p:spPr>
          <a:xfrm>
            <a:off x="570224" y="1988840"/>
            <a:ext cx="183896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dirty="0" smtClean="0"/>
              <a:t>Background MC</a:t>
            </a:r>
            <a:endParaRPr lang="en-US" sz="1800" dirty="0"/>
          </a:p>
        </p:txBody>
      </p:sp>
      <p:pic>
        <p:nvPicPr>
          <p:cNvPr id="11" name="コンテンツ プレースホルダー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55" t="51888"/>
          <a:stretch/>
        </p:blipFill>
        <p:spPr bwMode="auto">
          <a:xfrm>
            <a:off x="1413073" y="2295456"/>
            <a:ext cx="1008111" cy="87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直線コネクタ 13"/>
          <p:cNvCxnSpPr/>
          <p:nvPr/>
        </p:nvCxnSpPr>
        <p:spPr>
          <a:xfrm>
            <a:off x="1508452" y="4701841"/>
            <a:ext cx="0" cy="9967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コンテンツ プレースホルダー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55" t="51888"/>
          <a:stretch/>
        </p:blipFill>
        <p:spPr bwMode="auto">
          <a:xfrm>
            <a:off x="1508452" y="4743728"/>
            <a:ext cx="1008111" cy="87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正方形/長方形 16"/>
          <p:cNvSpPr/>
          <p:nvPr/>
        </p:nvSpPr>
        <p:spPr>
          <a:xfrm>
            <a:off x="720576" y="4437112"/>
            <a:ext cx="131318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dirty="0" smtClean="0"/>
              <a:t>Signal MC </a:t>
            </a:r>
            <a:endParaRPr lang="en-US" sz="18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650344" y="3501589"/>
            <a:ext cx="13949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Background</a:t>
            </a:r>
          </a:p>
          <a:p>
            <a:r>
              <a:rPr lang="en-US" sz="1600" dirty="0" smtClean="0">
                <a:latin typeface="+mn-lt"/>
              </a:rPr>
              <a:t>0.15/</a:t>
            </a:r>
            <a:r>
              <a:rPr lang="en-US" sz="1600" dirty="0" err="1" smtClean="0">
                <a:latin typeface="+mn-lt"/>
              </a:rPr>
              <a:t>livetime</a:t>
            </a:r>
            <a:endParaRPr lang="en-US" sz="1600" dirty="0">
              <a:latin typeface="+mn-lt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 rot="5400000">
            <a:off x="2230914" y="5433597"/>
            <a:ext cx="17572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\</a:t>
            </a:r>
          </a:p>
          <a:p>
            <a:r>
              <a:rPr lang="en-US" sz="1600" dirty="0" smtClean="0">
                <a:latin typeface="+mn-lt"/>
              </a:rPr>
              <a:t>1.0 ~ 30/</a:t>
            </a:r>
            <a:r>
              <a:rPr lang="en-US" sz="1600" dirty="0" err="1" smtClean="0">
                <a:latin typeface="+mn-lt"/>
              </a:rPr>
              <a:t>livetime</a:t>
            </a:r>
            <a:endParaRPr lang="en-US" sz="1600" dirty="0">
              <a:latin typeface="+mn-lt"/>
            </a:endParaRPr>
          </a:p>
        </p:txBody>
      </p:sp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272" y="2257601"/>
            <a:ext cx="5733256" cy="4299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9323802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Neutrino energy estimation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AF3ECA-A69C-4010-9CD6-CF02566281EE}" type="slidenum">
              <a:rPr lang="en-US" altLang="ja-JP" smtClean="0"/>
              <a:pPr>
                <a:defRPr/>
              </a:pPr>
              <a:t>19</a:t>
            </a:fld>
            <a:endParaRPr lang="en-US" altLang="en-US">
              <a:ea typeface="ＭＳ Ｐ明朝"/>
            </a:endParaRPr>
          </a:p>
        </p:txBody>
      </p:sp>
      <p:pic>
        <p:nvPicPr>
          <p:cNvPr id="78850" name="Picture 2" descr="C:\Users\aya\AppData\Roaming\Sylpheed\mimetmp\0000000a.InIceEnergyIC86Run00119316combin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3" y="1793776"/>
            <a:ext cx="4799361" cy="352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1" name="Picture 3" descr="C:\Users\aya\AppData\Roaming\Sylpheed\mimetmp\00000001.InIceEnergyIC86Run00118545combin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183" y="1772816"/>
            <a:ext cx="4799361" cy="352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7247330" y="3717032"/>
            <a:ext cx="192462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preliminary</a:t>
            </a:r>
          </a:p>
          <a:p>
            <a:r>
              <a:rPr lang="en-US" dirty="0" smtClean="0"/>
              <a:t>reconstructed </a:t>
            </a:r>
          </a:p>
          <a:p>
            <a:r>
              <a:rPr lang="en-US" dirty="0" smtClean="0"/>
              <a:t>energy </a:t>
            </a:r>
            <a:r>
              <a:rPr lang="en-US" dirty="0"/>
              <a:t>: </a:t>
            </a:r>
            <a:r>
              <a:rPr lang="en-US" dirty="0" smtClean="0"/>
              <a:t>975 </a:t>
            </a:r>
            <a:r>
              <a:rPr lang="en-US" dirty="0" err="1" smtClean="0"/>
              <a:t>TeV</a:t>
            </a:r>
            <a:endParaRPr 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2216696" y="3705548"/>
            <a:ext cx="196720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preliminary</a:t>
            </a:r>
          </a:p>
          <a:p>
            <a:r>
              <a:rPr lang="en-US" dirty="0" smtClean="0"/>
              <a:t>reconstructed </a:t>
            </a:r>
          </a:p>
          <a:p>
            <a:r>
              <a:rPr lang="en-US" dirty="0"/>
              <a:t>e</a:t>
            </a:r>
            <a:r>
              <a:rPr lang="en-US" dirty="0" smtClean="0"/>
              <a:t>nergy: 1.09 </a:t>
            </a:r>
            <a:r>
              <a:rPr lang="en-US" dirty="0" err="1" smtClean="0"/>
              <a:t>PeV</a:t>
            </a:r>
            <a:endParaRPr 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-11686" y="5589240"/>
            <a:ext cx="86370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 method of the cascade energy reconstruction</a:t>
            </a:r>
          </a:p>
          <a:p>
            <a:r>
              <a:rPr lang="en-US" dirty="0" smtClean="0"/>
              <a:t>- </a:t>
            </a:r>
            <a:r>
              <a:rPr lang="en-US" dirty="0"/>
              <a:t>Poisson likelihood for all pulses</a:t>
            </a:r>
          </a:p>
          <a:p>
            <a:r>
              <a:rPr lang="en-US" dirty="0"/>
              <a:t>- Analytic likelihood maximization for energy</a:t>
            </a:r>
          </a:p>
          <a:p>
            <a:r>
              <a:rPr lang="en-US" dirty="0"/>
              <a:t>- Numerical minimization (Gulliver) in x, y, z, time, </a:t>
            </a:r>
            <a:r>
              <a:rPr lang="en-US" dirty="0" smtClean="0"/>
              <a:t>zenith, azimuth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840794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404664"/>
            <a:ext cx="8915400" cy="914400"/>
          </a:xfrm>
        </p:spPr>
        <p:txBody>
          <a:bodyPr>
            <a:normAutofit/>
          </a:bodyPr>
          <a:lstStyle/>
          <a:p>
            <a:r>
              <a:rPr lang="en-US" sz="3200" b="1" dirty="0"/>
              <a:t>U</a:t>
            </a:r>
            <a:r>
              <a:rPr lang="en-US" sz="3200" dirty="0"/>
              <a:t>ltra-</a:t>
            </a:r>
            <a:r>
              <a:rPr lang="en-US" sz="3200" b="1" dirty="0"/>
              <a:t>h</a:t>
            </a:r>
            <a:r>
              <a:rPr lang="en-US" sz="3200" dirty="0"/>
              <a:t>igh </a:t>
            </a:r>
            <a:r>
              <a:rPr lang="en-US" sz="3200" b="1" dirty="0" smtClean="0"/>
              <a:t>E</a:t>
            </a:r>
            <a:r>
              <a:rPr lang="en-US" sz="3200" dirty="0" smtClean="0"/>
              <a:t>nergy Neutrinos: </a:t>
            </a:r>
            <a:r>
              <a:rPr lang="en-US" sz="3200" b="1" i="1" dirty="0" err="1" smtClean="0"/>
              <a:t>PeV</a:t>
            </a:r>
            <a:r>
              <a:rPr lang="en-US" sz="3200" b="1" i="1" dirty="0" smtClean="0"/>
              <a:t> and above</a:t>
            </a:r>
            <a:endParaRPr lang="en-US" sz="3200" b="1" i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49144" y="1340767"/>
            <a:ext cx="3528392" cy="478539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Energies above dominant atmospheric neutrinos</a:t>
            </a:r>
          </a:p>
          <a:p>
            <a:endParaRPr lang="en-US" dirty="0" smtClean="0"/>
          </a:p>
          <a:p>
            <a:r>
              <a:rPr lang="en-US" dirty="0" smtClean="0"/>
              <a:t>Cosmic frontier - </a:t>
            </a:r>
            <a:r>
              <a:rPr lang="en-US" dirty="0" err="1" smtClean="0"/>
              <a:t>PeV</a:t>
            </a:r>
            <a:r>
              <a:rPr lang="en-US" dirty="0" smtClean="0"/>
              <a:t> gamma-ray horizon limited to a few tens of </a:t>
            </a:r>
            <a:r>
              <a:rPr lang="en-US" dirty="0" err="1" smtClean="0"/>
              <a:t>kpc</a:t>
            </a:r>
            <a:r>
              <a:rPr lang="en-US" dirty="0" smtClean="0"/>
              <a:t> (our galaxy radius)</a:t>
            </a:r>
          </a:p>
          <a:p>
            <a:endParaRPr lang="en-US" dirty="0"/>
          </a:p>
          <a:p>
            <a:r>
              <a:rPr lang="en-US" dirty="0" err="1" smtClean="0"/>
              <a:t>Cosmogneic</a:t>
            </a:r>
            <a:r>
              <a:rPr lang="en-US" dirty="0" smtClean="0"/>
              <a:t> neutrino production is a ‘guaranteed’ </a:t>
            </a:r>
            <a:r>
              <a:rPr lang="en-US" dirty="0" smtClean="0">
                <a:latin typeface="Symbol" pitchFamily="18" charset="2"/>
              </a:rPr>
              <a:t>n</a:t>
            </a:r>
            <a:r>
              <a:rPr lang="en-US" dirty="0" smtClean="0"/>
              <a:t> source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AF3ECA-A69C-4010-9CD6-CF02566281EE}" type="slidenum">
              <a:rPr lang="en-US" altLang="ja-JP" smtClean="0"/>
              <a:pPr>
                <a:defRPr/>
              </a:pPr>
              <a:t>2</a:t>
            </a:fld>
            <a:endParaRPr lang="en-US" altLang="en-US">
              <a:ea typeface="ＭＳ Ｐ明朝"/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344488" y="1340768"/>
            <a:ext cx="5760640" cy="4941168"/>
            <a:chOff x="250825" y="1185690"/>
            <a:chExt cx="6718399" cy="5672310"/>
          </a:xfrm>
        </p:grpSpPr>
        <p:pic>
          <p:nvPicPr>
            <p:cNvPr id="5" name="Picture 3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0825" y="1185690"/>
              <a:ext cx="6718399" cy="567231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6" name="正方形/長方形 5"/>
            <p:cNvSpPr/>
            <p:nvPr/>
          </p:nvSpPr>
          <p:spPr>
            <a:xfrm>
              <a:off x="5313040" y="4509120"/>
              <a:ext cx="1296144" cy="1584176"/>
            </a:xfrm>
            <a:prstGeom prst="rect">
              <a:avLst/>
            </a:prstGeom>
            <a:noFill/>
            <a:ln w="57150" cmpd="dbl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251870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9812" y="116632"/>
            <a:ext cx="8915400" cy="914400"/>
          </a:xfrm>
        </p:spPr>
        <p:txBody>
          <a:bodyPr/>
          <a:lstStyle/>
          <a:p>
            <a:r>
              <a:rPr lang="en-US" dirty="0" smtClean="0"/>
              <a:t>Surface Energy Distribution of Flavor Dependence</a:t>
            </a:r>
            <a:endParaRPr lang="en-US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341" y="1788345"/>
            <a:ext cx="5112568" cy="3785563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AF3ECA-A69C-4010-9CD6-CF02566281EE}" type="slidenum">
              <a:rPr lang="en-US" altLang="ja-JP" smtClean="0"/>
              <a:pPr>
                <a:defRPr/>
              </a:pPr>
              <a:t>20</a:t>
            </a:fld>
            <a:endParaRPr lang="en-US" altLang="en-US">
              <a:ea typeface="ＭＳ Ｐ明朝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4824"/>
            <a:ext cx="4997512" cy="3700371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28464" y="777478"/>
            <a:ext cx="9361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the downward-going geometry difference due to different parent neutrino flavors on surface is small. For the upward-going geometry it is more relevant, still uncertainty extend not more than 1 energy decades.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2553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9" name="Picture 7" descr="SC_pic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605" y="2782543"/>
            <a:ext cx="3195373" cy="4005263"/>
          </a:xfrm>
          <a:prstGeom prst="rect">
            <a:avLst/>
          </a:prstGeom>
          <a:noFill/>
          <a:ln w="9525">
            <a:solidFill>
              <a:srgbClr val="345E8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39762" y="115891"/>
            <a:ext cx="8915400" cy="1139825"/>
          </a:xfrm>
        </p:spPr>
        <p:txBody>
          <a:bodyPr/>
          <a:lstStyle/>
          <a:p>
            <a:r>
              <a:rPr lang="en-US" altLang="ja-JP" sz="5400" dirty="0">
                <a:latin typeface="Times New Roman" pitchFamily="18" charset="0"/>
                <a:ea typeface="ＭＳ Ｐ明朝" pitchFamily="18" charset="-128"/>
              </a:rPr>
              <a:t>In-</a:t>
            </a:r>
            <a:r>
              <a:rPr lang="en-US" altLang="ja-JP" sz="5400" i="1" dirty="0">
                <a:solidFill>
                  <a:srgbClr val="0000CC"/>
                </a:solidFill>
                <a:latin typeface="Times New Roman" pitchFamily="18" charset="0"/>
                <a:ea typeface="ＭＳ Ｐ明朝" pitchFamily="18" charset="-128"/>
              </a:rPr>
              <a:t>situ</a:t>
            </a:r>
            <a:r>
              <a:rPr lang="en-US" altLang="ja-JP" sz="5400" dirty="0">
                <a:latin typeface="Times New Roman" pitchFamily="18" charset="0"/>
                <a:ea typeface="ＭＳ Ｐ明朝" pitchFamily="18" charset="-128"/>
              </a:rPr>
              <a:t> </a:t>
            </a:r>
            <a:r>
              <a:rPr lang="en-US" altLang="ja-JP" sz="5400" dirty="0" smtClean="0">
                <a:latin typeface="Times New Roman" pitchFamily="18" charset="0"/>
                <a:ea typeface="ＭＳ Ｐ明朝" pitchFamily="18" charset="-128"/>
              </a:rPr>
              <a:t>energy scale </a:t>
            </a:r>
            <a:r>
              <a:rPr lang="en-US" altLang="ja-JP" sz="5400" dirty="0">
                <a:latin typeface="Times New Roman" pitchFamily="18" charset="0"/>
                <a:ea typeface="ＭＳ Ｐ明朝" pitchFamily="18" charset="-128"/>
              </a:rPr>
              <a:t>c</a:t>
            </a:r>
            <a:r>
              <a:rPr lang="en-US" altLang="ja-JP" sz="5400" dirty="0" smtClean="0">
                <a:latin typeface="Times New Roman" pitchFamily="18" charset="0"/>
                <a:ea typeface="ＭＳ Ｐ明朝" pitchFamily="18" charset="-128"/>
              </a:rPr>
              <a:t>alibration</a:t>
            </a:r>
            <a:endParaRPr lang="en-US" altLang="ja-JP" sz="5400" dirty="0">
              <a:latin typeface="Times New Roman" pitchFamily="18" charset="0"/>
              <a:ea typeface="ＭＳ Ｐ明朝" pitchFamily="18" charset="-128"/>
            </a:endParaRPr>
          </a:p>
        </p:txBody>
      </p:sp>
      <p:pic>
        <p:nvPicPr>
          <p:cNvPr id="161796" name="Picture 4" descr="StandardCandleMarkI_Opti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3024191"/>
            <a:ext cx="3470540" cy="141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797" name="Picture 5" descr="SC_gut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803" y="4437066"/>
            <a:ext cx="2612363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8" name="Picture 6" descr="bea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4425606"/>
            <a:ext cx="2574528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1800" name="Rectangle 8"/>
          <p:cNvSpPr>
            <a:spLocks noChangeArrowheads="1"/>
          </p:cNvSpPr>
          <p:nvPr/>
        </p:nvSpPr>
        <p:spPr bwMode="auto">
          <a:xfrm>
            <a:off x="194337" y="1095377"/>
            <a:ext cx="6445995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2900" dirty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Calibrated light source: Standard </a:t>
            </a:r>
            <a:r>
              <a:rPr kumimoji="0" lang="en-US" altLang="ja-JP" sz="29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Candle</a:t>
            </a:r>
            <a:endParaRPr kumimoji="0" lang="en-US" altLang="ja-JP" sz="2900" dirty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161801" name="Rectangle 9"/>
          <p:cNvSpPr>
            <a:spLocks noChangeArrowheads="1"/>
          </p:cNvSpPr>
          <p:nvPr/>
        </p:nvSpPr>
        <p:spPr bwMode="auto">
          <a:xfrm>
            <a:off x="350839" y="1557338"/>
            <a:ext cx="6978425" cy="121571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kumimoji="0" lang="en-US" altLang="ja-JP" b="1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in-situ calibrated N</a:t>
            </a:r>
            <a:r>
              <a:rPr kumimoji="0" lang="en-US" altLang="ja-JP" b="1" baseline="-2500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2</a:t>
            </a:r>
            <a:r>
              <a:rPr kumimoji="0" lang="en-US" altLang="ja-JP" b="1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pulsed laser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kumimoji="0" lang="en-US" altLang="ja-JP" b="1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light wavelength 337 nm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kumimoji="0" lang="en-US" altLang="ja-JP" b="1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at 100% intensity generates 4x10</a:t>
            </a:r>
            <a:r>
              <a:rPr kumimoji="0" lang="en-US" altLang="ja-JP" b="1" baseline="3000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12 </a:t>
            </a:r>
            <a:r>
              <a:rPr kumimoji="0" lang="en-US" altLang="ja-JP" b="1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photons per pulse emitted at 41</a:t>
            </a:r>
            <a:r>
              <a:rPr kumimoji="0" lang="en-US" altLang="ja-JP" b="1" baseline="3000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o</a:t>
            </a:r>
            <a:endParaRPr kumimoji="0" lang="en-US" altLang="ja-JP" b="1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kumimoji="0" lang="en-US" altLang="ja-JP" b="1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output adjustable between 0.5% ~ 100%</a:t>
            </a:r>
            <a:endParaRPr kumimoji="0" lang="en-US" altLang="ja-JP" sz="1900" b="1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5E400E-5BA2-49BC-9CED-EF00C008EBDA}" type="slidenum">
              <a:rPr lang="en-US" altLang="ja-JP" smtClean="0">
                <a:solidFill>
                  <a:srgbClr val="FFFFFF"/>
                </a:solidFill>
              </a:rPr>
              <a:pPr>
                <a:defRPr/>
              </a:pPr>
              <a:t>21</a:t>
            </a:fld>
            <a:endParaRPr lang="en-US" altLang="ja-JP">
              <a:solidFill>
                <a:srgbClr val="FFFFFF"/>
              </a:solidFill>
            </a:endParaRPr>
          </a:p>
        </p:txBody>
      </p:sp>
      <p:pic>
        <p:nvPicPr>
          <p:cNvPr id="79874" name="Picture 2" descr="http://wiki.icecube.wisc.edu/images/4/42/SCNPEComp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3"/>
          <a:stretch/>
        </p:blipFill>
        <p:spPr bwMode="auto">
          <a:xfrm>
            <a:off x="6456417" y="2636912"/>
            <a:ext cx="3367303" cy="33931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1832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63500" y="130969"/>
            <a:ext cx="7913688" cy="99377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ja-JP" sz="3600" dirty="0" smtClean="0">
                <a:latin typeface="+mj-lt"/>
                <a:ea typeface="+mn-ea"/>
                <a:cs typeface="Arial" pitchFamily="34" charset="0"/>
              </a:rPr>
              <a:t>The highest energy neutrinos</a:t>
            </a:r>
            <a:endParaRPr lang="en-US" altLang="ja-JP" dirty="0" smtClean="0">
              <a:latin typeface="+mj-lt"/>
              <a:ea typeface="+mn-ea"/>
              <a:cs typeface="Arial" pitchFamily="34" charset="0"/>
            </a:endParaRPr>
          </a:p>
        </p:txBody>
      </p:sp>
      <p:sp>
        <p:nvSpPr>
          <p:cNvPr id="12297" name="Rectangle 76"/>
          <p:cNvSpPr>
            <a:spLocks noChangeArrowheads="1"/>
          </p:cNvSpPr>
          <p:nvPr/>
        </p:nvSpPr>
        <p:spPr bwMode="auto">
          <a:xfrm>
            <a:off x="4714297" y="1484591"/>
            <a:ext cx="4408579" cy="289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E3F4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1" eaLnBrk="0" hangingPunct="0">
              <a:lnSpc>
                <a:spcPct val="80000"/>
              </a:lnSpc>
            </a:pPr>
            <a:r>
              <a:rPr lang="en-US" altLang="ja-JP" sz="1600" dirty="0">
                <a:solidFill>
                  <a:srgbClr val="000000"/>
                </a:solidFill>
                <a:latin typeface="Georgia"/>
                <a:ea typeface="Batang" pitchFamily="18" charset="-127"/>
                <a:cs typeface="Arial" pitchFamily="34" charset="0"/>
              </a:rPr>
              <a:t>The main energy range:  </a:t>
            </a:r>
            <a:r>
              <a:rPr lang="en-US" altLang="ja-JP" sz="1600" b="1" dirty="0">
                <a:solidFill>
                  <a:srgbClr val="000000"/>
                </a:solidFill>
                <a:latin typeface="Georgia"/>
                <a:ea typeface="Batang" pitchFamily="18" charset="-127"/>
                <a:cs typeface="Arial" pitchFamily="34" charset="0"/>
              </a:rPr>
              <a:t>E</a:t>
            </a:r>
            <a:r>
              <a:rPr lang="en-US" altLang="ja-JP" sz="1600" b="1" baseline="-25000" dirty="0">
                <a:solidFill>
                  <a:srgbClr val="000000"/>
                </a:solidFill>
                <a:latin typeface="Symbol" pitchFamily="18" charset="2"/>
                <a:ea typeface="Batang" pitchFamily="18" charset="-127"/>
                <a:cs typeface="Arial" pitchFamily="34" charset="0"/>
              </a:rPr>
              <a:t>n</a:t>
            </a:r>
            <a:r>
              <a:rPr lang="en-US" altLang="ja-JP" sz="1600" b="1" dirty="0">
                <a:solidFill>
                  <a:srgbClr val="000000"/>
                </a:solidFill>
                <a:latin typeface="Georgia"/>
                <a:ea typeface="Batang" pitchFamily="18" charset="-127"/>
                <a:cs typeface="Arial" pitchFamily="34" charset="0"/>
              </a:rPr>
              <a:t> ~ </a:t>
            </a:r>
            <a:r>
              <a:rPr lang="en-US" altLang="ja-JP" sz="1600" b="1" dirty="0" smtClean="0">
                <a:solidFill>
                  <a:srgbClr val="000000"/>
                </a:solidFill>
                <a:latin typeface="Georgia"/>
                <a:ea typeface="Batang" pitchFamily="18" charset="-127"/>
                <a:cs typeface="Arial" pitchFamily="34" charset="0"/>
              </a:rPr>
              <a:t>10</a:t>
            </a:r>
            <a:r>
              <a:rPr lang="en-US" altLang="ja-JP" sz="1600" b="1" baseline="30000" dirty="0" smtClean="0">
                <a:solidFill>
                  <a:srgbClr val="000000"/>
                </a:solidFill>
                <a:latin typeface="Georgia"/>
                <a:ea typeface="Batang" pitchFamily="18" charset="-127"/>
                <a:cs typeface="Arial" pitchFamily="34" charset="0"/>
              </a:rPr>
              <a:t>8-10</a:t>
            </a:r>
            <a:r>
              <a:rPr lang="en-US" altLang="ja-JP" sz="1600" b="1" dirty="0" smtClean="0">
                <a:solidFill>
                  <a:srgbClr val="000000"/>
                </a:solidFill>
                <a:latin typeface="Georgia"/>
                <a:ea typeface="Batang" pitchFamily="18" charset="-127"/>
                <a:cs typeface="Arial" pitchFamily="34" charset="0"/>
              </a:rPr>
              <a:t> </a:t>
            </a:r>
            <a:r>
              <a:rPr lang="en-US" altLang="ja-JP" sz="1600" b="1" dirty="0" err="1">
                <a:solidFill>
                  <a:srgbClr val="000000"/>
                </a:solidFill>
                <a:latin typeface="Georgia"/>
                <a:ea typeface="Batang" pitchFamily="18" charset="-127"/>
                <a:cs typeface="Arial" pitchFamily="34" charset="0"/>
              </a:rPr>
              <a:t>GeV</a:t>
            </a:r>
            <a:endParaRPr lang="en-US" altLang="ja-JP" sz="1600" b="1" dirty="0">
              <a:solidFill>
                <a:srgbClr val="000000"/>
              </a:solidFill>
              <a:latin typeface="Georgia"/>
              <a:ea typeface="Batang" pitchFamily="18" charset="-127"/>
              <a:cs typeface="Arial" pitchFamily="34" charset="0"/>
            </a:endParaRPr>
          </a:p>
        </p:txBody>
      </p:sp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134998" y="692696"/>
            <a:ext cx="957053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ja-JP" sz="2000" i="1" dirty="0" err="1">
                <a:solidFill>
                  <a:srgbClr val="FF0000"/>
                </a:solidFill>
                <a:latin typeface="Georgia"/>
                <a:ea typeface="ＭＳ Ｐ明朝"/>
              </a:rPr>
              <a:t>cosmogenic</a:t>
            </a:r>
            <a:r>
              <a:rPr lang="en-US" altLang="ja-JP" sz="2000" i="1" dirty="0">
                <a:solidFill>
                  <a:srgbClr val="FF0000"/>
                </a:solidFill>
                <a:latin typeface="Georgia"/>
                <a:ea typeface="ＭＳ Ｐ明朝"/>
              </a:rPr>
              <a:t> </a:t>
            </a:r>
            <a:r>
              <a:rPr lang="en-US" altLang="ja-JP" sz="2000" i="1" dirty="0" smtClean="0">
                <a:solidFill>
                  <a:srgbClr val="FF0000"/>
                </a:solidFill>
                <a:latin typeface="Georgia"/>
                <a:ea typeface="ＭＳ Ｐ明朝"/>
              </a:rPr>
              <a:t>neutrinos</a:t>
            </a:r>
            <a:r>
              <a:rPr lang="en-US" altLang="ja-JP" sz="2000" dirty="0" smtClean="0">
                <a:solidFill>
                  <a:srgbClr val="FF0000"/>
                </a:solidFill>
                <a:latin typeface="Georgia"/>
                <a:ea typeface="ＭＳ Ｐ明朝"/>
              </a:rPr>
              <a:t> </a:t>
            </a:r>
            <a:r>
              <a:rPr lang="en-US" altLang="ja-JP" sz="2000" dirty="0" smtClean="0">
                <a:solidFill>
                  <a:srgbClr val="000000"/>
                </a:solidFill>
                <a:latin typeface="Georgia"/>
                <a:ea typeface="ＭＳ Ｐ明朝"/>
              </a:rPr>
              <a:t>induced by the interactions of </a:t>
            </a:r>
            <a:r>
              <a:rPr lang="en-US" altLang="ja-JP" sz="2000" dirty="0">
                <a:solidFill>
                  <a:srgbClr val="000000"/>
                </a:solidFill>
                <a:latin typeface="Georgia"/>
                <a:ea typeface="ＭＳ Ｐ明朝"/>
              </a:rPr>
              <a:t>cosmic-ray and </a:t>
            </a:r>
            <a:r>
              <a:rPr lang="en-US" altLang="ja-JP" sz="2000" dirty="0" smtClean="0">
                <a:solidFill>
                  <a:srgbClr val="000000"/>
                </a:solidFill>
                <a:latin typeface="Georgia"/>
                <a:ea typeface="ＭＳ Ｐ明朝"/>
              </a:rPr>
              <a:t>CMB photons</a:t>
            </a:r>
            <a:endParaRPr lang="en-US" altLang="ja-JP" sz="2000" dirty="0">
              <a:solidFill>
                <a:srgbClr val="000000"/>
              </a:solidFill>
              <a:latin typeface="Georgia"/>
              <a:ea typeface="ＭＳ Ｐ明朝"/>
            </a:endParaRPr>
          </a:p>
        </p:txBody>
      </p:sp>
      <p:grpSp>
        <p:nvGrpSpPr>
          <p:cNvPr id="34" name="Group 49"/>
          <p:cNvGrpSpPr>
            <a:grpSpLocks/>
          </p:cNvGrpSpPr>
          <p:nvPr/>
        </p:nvGrpSpPr>
        <p:grpSpPr bwMode="auto">
          <a:xfrm>
            <a:off x="575737" y="1484784"/>
            <a:ext cx="3760787" cy="1150937"/>
            <a:chOff x="0" y="1293"/>
            <a:chExt cx="2187" cy="725"/>
          </a:xfrm>
        </p:grpSpPr>
        <p:sp>
          <p:nvSpPr>
            <p:cNvPr id="35" name="AutoShape 50"/>
            <p:cNvSpPr>
              <a:spLocks noChangeArrowheads="1"/>
            </p:cNvSpPr>
            <p:nvPr/>
          </p:nvSpPr>
          <p:spPr bwMode="auto">
            <a:xfrm>
              <a:off x="851" y="1392"/>
              <a:ext cx="216" cy="247"/>
            </a:xfrm>
            <a:prstGeom prst="roundRect">
              <a:avLst>
                <a:gd name="adj" fmla="val 403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72000" tIns="72000" rIns="72000" bIns="72000">
              <a:spAutoFit/>
            </a:bodyPr>
            <a:lstStyle/>
            <a:p>
              <a:pPr marL="274638" indent="-274638">
                <a:lnSpc>
                  <a:spcPct val="89000"/>
                </a:lnSpc>
                <a:spcBef>
                  <a:spcPts val="450"/>
                </a:spcBef>
                <a:buClr>
                  <a:srgbClr val="7972A4"/>
                </a:buClr>
                <a:buSzPct val="100000"/>
                <a:buFont typeface="Arial" pitchFamily="34" charset="0"/>
                <a:buNone/>
                <a:tabLst>
                  <a:tab pos="274638" algn="l"/>
                  <a:tab pos="1189038" algn="l"/>
                  <a:tab pos="2103438" algn="l"/>
                  <a:tab pos="3017838" algn="l"/>
                  <a:tab pos="3932238" algn="l"/>
                  <a:tab pos="4846638" algn="l"/>
                  <a:tab pos="5761038" algn="l"/>
                  <a:tab pos="6675438" algn="l"/>
                  <a:tab pos="7589838" algn="l"/>
                  <a:tab pos="8504238" algn="l"/>
                  <a:tab pos="9418638" algn="l"/>
                  <a:tab pos="10333038" algn="l"/>
                </a:tabLst>
              </a:pPr>
              <a:r>
                <a:rPr lang="en-GB">
                  <a:solidFill>
                    <a:srgbClr val="000032"/>
                  </a:solidFill>
                  <a:latin typeface="Symbol" pitchFamily="18" charset="2"/>
                  <a:ea typeface="+mn-ea"/>
                </a:rPr>
                <a:t></a:t>
              </a:r>
              <a:r>
                <a:rPr lang="en-GB" altLang="ja-JP" baseline="30000">
                  <a:solidFill>
                    <a:srgbClr val="000032"/>
                  </a:solidFill>
                  <a:latin typeface="Georgia"/>
                  <a:ea typeface="ＭＳ Ｐ明朝"/>
                  <a:cs typeface="Arial" pitchFamily="34" charset="0"/>
                </a:rPr>
                <a:t>+</a:t>
              </a:r>
              <a:endParaRPr lang="en-GB">
                <a:solidFill>
                  <a:srgbClr val="000032"/>
                </a:solidFill>
                <a:latin typeface="Georgia"/>
                <a:ea typeface="+mn-ea"/>
              </a:endParaRPr>
            </a:p>
          </p:txBody>
        </p:sp>
        <p:sp>
          <p:nvSpPr>
            <p:cNvPr id="36" name="Line 51"/>
            <p:cNvSpPr>
              <a:spLocks noChangeShapeType="1"/>
            </p:cNvSpPr>
            <p:nvPr/>
          </p:nvSpPr>
          <p:spPr bwMode="auto">
            <a:xfrm>
              <a:off x="723" y="1579"/>
              <a:ext cx="422" cy="71"/>
            </a:xfrm>
            <a:prstGeom prst="line">
              <a:avLst/>
            </a:prstGeom>
            <a:noFill/>
            <a:ln w="12573">
              <a:solidFill>
                <a:srgbClr val="00003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Georgia"/>
                <a:ea typeface="+mn-ea"/>
              </a:endParaRPr>
            </a:p>
          </p:txBody>
        </p:sp>
        <p:sp>
          <p:nvSpPr>
            <p:cNvPr id="37" name="Line 52"/>
            <p:cNvSpPr>
              <a:spLocks noChangeShapeType="1"/>
            </p:cNvSpPr>
            <p:nvPr/>
          </p:nvSpPr>
          <p:spPr bwMode="auto">
            <a:xfrm>
              <a:off x="1596" y="1677"/>
              <a:ext cx="318" cy="182"/>
            </a:xfrm>
            <a:prstGeom prst="line">
              <a:avLst/>
            </a:prstGeom>
            <a:noFill/>
            <a:ln w="12573">
              <a:solidFill>
                <a:srgbClr val="000032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Georgia"/>
                <a:ea typeface="+mn-ea"/>
              </a:endParaRPr>
            </a:p>
          </p:txBody>
        </p:sp>
        <p:sp>
          <p:nvSpPr>
            <p:cNvPr id="38" name="Line 53"/>
            <p:cNvSpPr>
              <a:spLocks noChangeShapeType="1"/>
            </p:cNvSpPr>
            <p:nvPr/>
          </p:nvSpPr>
          <p:spPr bwMode="auto">
            <a:xfrm flipV="1">
              <a:off x="1296" y="1477"/>
              <a:ext cx="182" cy="138"/>
            </a:xfrm>
            <a:prstGeom prst="line">
              <a:avLst/>
            </a:prstGeom>
            <a:noFill/>
            <a:ln w="38100">
              <a:solidFill>
                <a:srgbClr val="00003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Georgia"/>
                <a:ea typeface="+mn-ea"/>
              </a:endParaRPr>
            </a:p>
          </p:txBody>
        </p:sp>
        <p:sp>
          <p:nvSpPr>
            <p:cNvPr id="39" name="Line 54"/>
            <p:cNvSpPr>
              <a:spLocks noChangeShapeType="1"/>
            </p:cNvSpPr>
            <p:nvPr/>
          </p:nvSpPr>
          <p:spPr bwMode="auto">
            <a:xfrm>
              <a:off x="1296" y="1659"/>
              <a:ext cx="318" cy="1"/>
            </a:xfrm>
            <a:prstGeom prst="line">
              <a:avLst/>
            </a:prstGeom>
            <a:noFill/>
            <a:ln w="2556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Georgia"/>
                <a:ea typeface="+mn-ea"/>
              </a:endParaRPr>
            </a:p>
          </p:txBody>
        </p:sp>
        <p:sp>
          <p:nvSpPr>
            <p:cNvPr id="40" name="Oval 55"/>
            <p:cNvSpPr>
              <a:spLocks noChangeArrowheads="1"/>
            </p:cNvSpPr>
            <p:nvPr/>
          </p:nvSpPr>
          <p:spPr bwMode="auto">
            <a:xfrm>
              <a:off x="1205" y="1650"/>
              <a:ext cx="46" cy="45"/>
            </a:xfrm>
            <a:prstGeom prst="ellipse">
              <a:avLst/>
            </a:prstGeom>
            <a:solidFill>
              <a:srgbClr val="FFFFFF">
                <a:alpha val="79999"/>
              </a:srgbClr>
            </a:solidFill>
            <a:ln w="1260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Georgia"/>
                <a:ea typeface="+mn-ea"/>
              </a:endParaRPr>
            </a:p>
          </p:txBody>
        </p:sp>
        <p:sp>
          <p:nvSpPr>
            <p:cNvPr id="41" name="AutoShape 56"/>
            <p:cNvSpPr>
              <a:spLocks noChangeArrowheads="1"/>
            </p:cNvSpPr>
            <p:nvPr/>
          </p:nvSpPr>
          <p:spPr bwMode="auto">
            <a:xfrm>
              <a:off x="1007" y="1676"/>
              <a:ext cx="142" cy="195"/>
            </a:xfrm>
            <a:prstGeom prst="roundRect">
              <a:avLst>
                <a:gd name="adj" fmla="val 403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72000" tIns="72000" rIns="72000" bIns="72000">
              <a:spAutoFit/>
            </a:bodyPr>
            <a:lstStyle/>
            <a:p>
              <a:pPr marL="374650" indent="-276225">
                <a:lnSpc>
                  <a:spcPct val="89000"/>
                </a:lnSpc>
                <a:spcBef>
                  <a:spcPts val="450"/>
                </a:spcBef>
                <a:buClr>
                  <a:srgbClr val="7972A4"/>
                </a:buClr>
                <a:buSzPct val="100000"/>
                <a:buFont typeface="Arial" pitchFamily="34" charset="0"/>
                <a:buNone/>
                <a:tabLst>
                  <a:tab pos="374650" algn="l"/>
                  <a:tab pos="1289050" algn="l"/>
                  <a:tab pos="2203450" algn="l"/>
                  <a:tab pos="3117850" algn="l"/>
                  <a:tab pos="4032250" algn="l"/>
                  <a:tab pos="4946650" algn="l"/>
                  <a:tab pos="5861050" algn="l"/>
                  <a:tab pos="6775450" algn="l"/>
                  <a:tab pos="7689850" algn="l"/>
                  <a:tab pos="8604250" algn="l"/>
                  <a:tab pos="9518650" algn="l"/>
                  <a:tab pos="10433050" algn="l"/>
                </a:tabLst>
              </a:pPr>
              <a:endParaRPr lang="en-GB" baseline="30000">
                <a:solidFill>
                  <a:srgbClr val="000000"/>
                </a:solidFill>
                <a:latin typeface="Georgia"/>
                <a:ea typeface="+mn-ea"/>
                <a:cs typeface="Arial" pitchFamily="34" charset="0"/>
              </a:endParaRPr>
            </a:p>
          </p:txBody>
        </p:sp>
        <p:sp>
          <p:nvSpPr>
            <p:cNvPr id="42" name="Rectangle 57"/>
            <p:cNvSpPr>
              <a:spLocks noChangeArrowheads="1"/>
            </p:cNvSpPr>
            <p:nvPr/>
          </p:nvSpPr>
          <p:spPr bwMode="auto">
            <a:xfrm>
              <a:off x="1330" y="1638"/>
              <a:ext cx="24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EC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32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GB" altLang="ja-JP">
                  <a:solidFill>
                    <a:srgbClr val="000032"/>
                  </a:solidFill>
                  <a:latin typeface="Symbol" pitchFamily="18" charset="2"/>
                  <a:ea typeface="ＭＳ Ｐ明朝"/>
                </a:rPr>
                <a:t>m</a:t>
              </a:r>
              <a:r>
                <a:rPr lang="en-GB" altLang="ja-JP" baseline="30000">
                  <a:solidFill>
                    <a:srgbClr val="000032"/>
                  </a:solidFill>
                  <a:latin typeface="Georgia"/>
                  <a:ea typeface="ＭＳ Ｐ明朝"/>
                  <a:cs typeface="Arial" pitchFamily="34" charset="0"/>
                </a:rPr>
                <a:t>+</a:t>
              </a:r>
              <a:endParaRPr lang="en-US" altLang="ja-JP" baseline="30000">
                <a:solidFill>
                  <a:srgbClr val="000032"/>
                </a:solidFill>
                <a:latin typeface="Georgia"/>
                <a:ea typeface="ＭＳ Ｐ明朝"/>
                <a:cs typeface="Arial" pitchFamily="34" charset="0"/>
              </a:endParaRPr>
            </a:p>
          </p:txBody>
        </p:sp>
        <p:sp>
          <p:nvSpPr>
            <p:cNvPr id="43" name="Rectangle 58"/>
            <p:cNvSpPr>
              <a:spLocks noChangeArrowheads="1"/>
            </p:cNvSpPr>
            <p:nvPr/>
          </p:nvSpPr>
          <p:spPr bwMode="auto">
            <a:xfrm>
              <a:off x="1208" y="1293"/>
              <a:ext cx="22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EC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32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GB" altLang="ja-JP">
                  <a:solidFill>
                    <a:srgbClr val="000032"/>
                  </a:solidFill>
                  <a:latin typeface="Symbol" pitchFamily="18" charset="2"/>
                  <a:ea typeface="ＭＳ Ｐ明朝"/>
                </a:rPr>
                <a:t>n</a:t>
              </a:r>
              <a:r>
                <a:rPr lang="en-GB" altLang="ja-JP" baseline="-25000">
                  <a:solidFill>
                    <a:srgbClr val="000032"/>
                  </a:solidFill>
                  <a:latin typeface="Symbol" pitchFamily="18" charset="2"/>
                  <a:ea typeface="ＭＳ Ｐ明朝"/>
                </a:rPr>
                <a:t>m</a:t>
              </a:r>
              <a:endParaRPr lang="en-US" altLang="ja-JP" baseline="-25000">
                <a:solidFill>
                  <a:srgbClr val="000032"/>
                </a:solidFill>
                <a:latin typeface="Symbol" pitchFamily="18" charset="2"/>
                <a:ea typeface="ＭＳ Ｐ明朝"/>
                <a:cs typeface="Arial" pitchFamily="34" charset="0"/>
              </a:endParaRPr>
            </a:p>
          </p:txBody>
        </p:sp>
        <p:sp>
          <p:nvSpPr>
            <p:cNvPr id="44" name="Line 59"/>
            <p:cNvSpPr>
              <a:spLocks noChangeShapeType="1"/>
            </p:cNvSpPr>
            <p:nvPr/>
          </p:nvSpPr>
          <p:spPr bwMode="auto">
            <a:xfrm flipV="1">
              <a:off x="1636" y="1491"/>
              <a:ext cx="182" cy="138"/>
            </a:xfrm>
            <a:prstGeom prst="line">
              <a:avLst/>
            </a:prstGeom>
            <a:noFill/>
            <a:ln w="38100">
              <a:solidFill>
                <a:srgbClr val="00003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Georgia"/>
                <a:ea typeface="+mn-ea"/>
              </a:endParaRPr>
            </a:p>
          </p:txBody>
        </p:sp>
        <p:sp>
          <p:nvSpPr>
            <p:cNvPr id="45" name="Line 60"/>
            <p:cNvSpPr>
              <a:spLocks noChangeShapeType="1"/>
            </p:cNvSpPr>
            <p:nvPr/>
          </p:nvSpPr>
          <p:spPr bwMode="auto">
            <a:xfrm flipV="1">
              <a:off x="1674" y="1629"/>
              <a:ext cx="288" cy="48"/>
            </a:xfrm>
            <a:prstGeom prst="line">
              <a:avLst/>
            </a:prstGeom>
            <a:noFill/>
            <a:ln w="38100">
              <a:solidFill>
                <a:srgbClr val="00003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Georgia"/>
                <a:ea typeface="+mn-ea"/>
              </a:endParaRPr>
            </a:p>
          </p:txBody>
        </p:sp>
        <p:sp>
          <p:nvSpPr>
            <p:cNvPr id="46" name="Rectangle 61"/>
            <p:cNvSpPr>
              <a:spLocks noChangeArrowheads="1"/>
            </p:cNvSpPr>
            <p:nvPr/>
          </p:nvSpPr>
          <p:spPr bwMode="auto">
            <a:xfrm>
              <a:off x="1884" y="1785"/>
              <a:ext cx="225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EC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32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GB" altLang="ja-JP">
                  <a:solidFill>
                    <a:srgbClr val="000032"/>
                  </a:solidFill>
                  <a:latin typeface="Times New Roman" pitchFamily="18" charset="0"/>
                  <a:ea typeface="ＭＳ Ｐ明朝"/>
                </a:rPr>
                <a:t>e</a:t>
              </a:r>
              <a:r>
                <a:rPr lang="en-GB" altLang="ja-JP" baseline="30000">
                  <a:solidFill>
                    <a:srgbClr val="000032"/>
                  </a:solidFill>
                  <a:latin typeface="Georgia"/>
                  <a:ea typeface="ＭＳ Ｐ明朝"/>
                  <a:cs typeface="Arial" pitchFamily="34" charset="0"/>
                </a:rPr>
                <a:t>+</a:t>
              </a:r>
              <a:endParaRPr lang="en-US" altLang="ja-JP" baseline="30000">
                <a:solidFill>
                  <a:srgbClr val="000032"/>
                </a:solidFill>
                <a:latin typeface="Georgia"/>
                <a:ea typeface="ＭＳ Ｐ明朝"/>
                <a:cs typeface="Arial" pitchFamily="34" charset="0"/>
              </a:endParaRPr>
            </a:p>
          </p:txBody>
        </p:sp>
        <p:sp>
          <p:nvSpPr>
            <p:cNvPr id="47" name="Rectangle 62"/>
            <p:cNvSpPr>
              <a:spLocks noChangeArrowheads="1"/>
            </p:cNvSpPr>
            <p:nvPr/>
          </p:nvSpPr>
          <p:spPr bwMode="auto">
            <a:xfrm>
              <a:off x="1784" y="1302"/>
              <a:ext cx="22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EC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32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GB" altLang="ja-JP">
                  <a:solidFill>
                    <a:srgbClr val="000032"/>
                  </a:solidFill>
                  <a:latin typeface="Symbol" pitchFamily="18" charset="2"/>
                  <a:ea typeface="ＭＳ Ｐ明朝"/>
                </a:rPr>
                <a:t>n</a:t>
              </a:r>
              <a:r>
                <a:rPr lang="en-GB" altLang="ja-JP" baseline="-25000">
                  <a:solidFill>
                    <a:srgbClr val="000032"/>
                  </a:solidFill>
                  <a:latin typeface="Symbol" pitchFamily="18" charset="2"/>
                  <a:ea typeface="ＭＳ Ｐ明朝"/>
                </a:rPr>
                <a:t>m</a:t>
              </a:r>
              <a:endParaRPr lang="en-US" altLang="ja-JP" baseline="-25000">
                <a:solidFill>
                  <a:srgbClr val="000032"/>
                </a:solidFill>
                <a:latin typeface="Symbol" pitchFamily="18" charset="2"/>
                <a:ea typeface="ＭＳ Ｐ明朝"/>
                <a:cs typeface="Arial" pitchFamily="34" charset="0"/>
              </a:endParaRPr>
            </a:p>
          </p:txBody>
        </p:sp>
        <p:sp>
          <p:nvSpPr>
            <p:cNvPr id="48" name="Rectangle 63"/>
            <p:cNvSpPr>
              <a:spLocks noChangeArrowheads="1"/>
            </p:cNvSpPr>
            <p:nvPr/>
          </p:nvSpPr>
          <p:spPr bwMode="auto">
            <a:xfrm>
              <a:off x="1970" y="1485"/>
              <a:ext cx="21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EC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32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GB" altLang="ja-JP">
                  <a:solidFill>
                    <a:srgbClr val="000032"/>
                  </a:solidFill>
                  <a:latin typeface="Symbol" pitchFamily="18" charset="2"/>
                  <a:ea typeface="ＭＳ Ｐ明朝"/>
                </a:rPr>
                <a:t>n</a:t>
              </a:r>
              <a:r>
                <a:rPr lang="en-GB" altLang="ja-JP" baseline="-25000">
                  <a:solidFill>
                    <a:srgbClr val="000032"/>
                  </a:solidFill>
                  <a:latin typeface="Times New Roman" pitchFamily="18" charset="0"/>
                  <a:ea typeface="ＭＳ Ｐ明朝"/>
                </a:rPr>
                <a:t>e</a:t>
              </a:r>
              <a:endParaRPr lang="en-US" altLang="ja-JP" baseline="-25000">
                <a:solidFill>
                  <a:srgbClr val="000032"/>
                </a:solidFill>
                <a:latin typeface="Times New Roman" pitchFamily="18" charset="0"/>
                <a:ea typeface="ＭＳ Ｐ明朝"/>
                <a:cs typeface="Arial" pitchFamily="34" charset="0"/>
              </a:endParaRPr>
            </a:p>
          </p:txBody>
        </p:sp>
        <p:sp>
          <p:nvSpPr>
            <p:cNvPr id="49" name="Line 64"/>
            <p:cNvSpPr>
              <a:spLocks noChangeShapeType="1"/>
            </p:cNvSpPr>
            <p:nvPr/>
          </p:nvSpPr>
          <p:spPr bwMode="auto">
            <a:xfrm>
              <a:off x="1818" y="1389"/>
              <a:ext cx="96" cy="0"/>
            </a:xfrm>
            <a:prstGeom prst="line">
              <a:avLst/>
            </a:prstGeom>
            <a:noFill/>
            <a:ln w="9525">
              <a:solidFill>
                <a:srgbClr val="000032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Georgia"/>
                <a:ea typeface="+mn-ea"/>
              </a:endParaRPr>
            </a:p>
          </p:txBody>
        </p:sp>
        <p:sp>
          <p:nvSpPr>
            <p:cNvPr id="50" name="AutoShape 65"/>
            <p:cNvSpPr>
              <a:spLocks noChangeArrowheads="1"/>
            </p:cNvSpPr>
            <p:nvPr/>
          </p:nvSpPr>
          <p:spPr bwMode="auto">
            <a:xfrm>
              <a:off x="0" y="1294"/>
              <a:ext cx="745" cy="247"/>
            </a:xfrm>
            <a:prstGeom prst="roundRect">
              <a:avLst>
                <a:gd name="adj" fmla="val 403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72000" tIns="72000" rIns="72000" bIns="72000">
              <a:spAutoFit/>
            </a:bodyPr>
            <a:lstStyle/>
            <a:p>
              <a:pPr marL="274638" indent="-274638">
                <a:lnSpc>
                  <a:spcPct val="89000"/>
                </a:lnSpc>
                <a:spcBef>
                  <a:spcPts val="450"/>
                </a:spcBef>
                <a:buClr>
                  <a:srgbClr val="7972A4"/>
                </a:buClr>
                <a:buSzPct val="100000"/>
                <a:buFont typeface="Arial" pitchFamily="34" charset="0"/>
                <a:buNone/>
                <a:tabLst>
                  <a:tab pos="274638" algn="l"/>
                  <a:tab pos="1189038" algn="l"/>
                  <a:tab pos="2103438" algn="l"/>
                  <a:tab pos="3017838" algn="l"/>
                  <a:tab pos="3932238" algn="l"/>
                  <a:tab pos="4846638" algn="l"/>
                  <a:tab pos="5761038" algn="l"/>
                  <a:tab pos="6675438" algn="l"/>
                  <a:tab pos="7589838" algn="l"/>
                  <a:tab pos="8504238" algn="l"/>
                  <a:tab pos="9418638" algn="l"/>
                  <a:tab pos="10333038" algn="l"/>
                </a:tabLst>
              </a:pPr>
              <a:r>
                <a:rPr lang="en-GB">
                  <a:solidFill>
                    <a:srgbClr val="000032"/>
                  </a:solidFill>
                  <a:latin typeface="Georgia"/>
                  <a:ea typeface="+mn-ea"/>
                </a:rPr>
                <a:t>p &gt;</a:t>
              </a:r>
              <a:r>
                <a:rPr lang="en-GB" altLang="ja-JP">
                  <a:solidFill>
                    <a:srgbClr val="000032"/>
                  </a:solidFill>
                  <a:latin typeface="Georgia"/>
                  <a:ea typeface="ＭＳ Ｐ明朝"/>
                </a:rPr>
                <a:t>100E</a:t>
              </a:r>
              <a:r>
                <a:rPr lang="en-GB">
                  <a:solidFill>
                    <a:srgbClr val="000032"/>
                  </a:solidFill>
                  <a:latin typeface="Georgia"/>
                  <a:ea typeface="+mn-ea"/>
                </a:rPr>
                <a:t>eV</a:t>
              </a:r>
            </a:p>
          </p:txBody>
        </p:sp>
        <p:sp>
          <p:nvSpPr>
            <p:cNvPr id="51" name="Line 66"/>
            <p:cNvSpPr>
              <a:spLocks noChangeShapeType="1"/>
            </p:cNvSpPr>
            <p:nvPr/>
          </p:nvSpPr>
          <p:spPr bwMode="auto">
            <a:xfrm>
              <a:off x="153" y="1486"/>
              <a:ext cx="422" cy="71"/>
            </a:xfrm>
            <a:prstGeom prst="line">
              <a:avLst/>
            </a:prstGeom>
            <a:noFill/>
            <a:ln w="12573">
              <a:solidFill>
                <a:srgbClr val="00003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Georgia"/>
                <a:ea typeface="+mn-ea"/>
              </a:endParaRPr>
            </a:p>
          </p:txBody>
        </p:sp>
        <p:sp>
          <p:nvSpPr>
            <p:cNvPr id="52" name="Line 67"/>
            <p:cNvSpPr>
              <a:spLocks noChangeShapeType="1"/>
            </p:cNvSpPr>
            <p:nvPr/>
          </p:nvSpPr>
          <p:spPr bwMode="auto">
            <a:xfrm>
              <a:off x="726" y="1612"/>
              <a:ext cx="153" cy="181"/>
            </a:xfrm>
            <a:prstGeom prst="line">
              <a:avLst/>
            </a:prstGeom>
            <a:noFill/>
            <a:ln w="12600">
              <a:solidFill>
                <a:srgbClr val="000032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Georgia"/>
                <a:ea typeface="+mn-ea"/>
              </a:endParaRPr>
            </a:p>
          </p:txBody>
        </p:sp>
        <p:sp>
          <p:nvSpPr>
            <p:cNvPr id="53" name="AutoShape 68"/>
            <p:cNvSpPr>
              <a:spLocks noChangeArrowheads="1"/>
            </p:cNvSpPr>
            <p:nvPr/>
          </p:nvSpPr>
          <p:spPr bwMode="auto">
            <a:xfrm>
              <a:off x="912" y="1674"/>
              <a:ext cx="203" cy="249"/>
            </a:xfrm>
            <a:prstGeom prst="roundRect">
              <a:avLst>
                <a:gd name="adj" fmla="val 593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72000" tIns="72000" rIns="72000" bIns="72000">
              <a:spAutoFit/>
            </a:bodyPr>
            <a:lstStyle/>
            <a:p>
              <a:pPr marL="274638" indent="-274638" algn="r">
                <a:lnSpc>
                  <a:spcPct val="90000"/>
                </a:lnSpc>
                <a:spcBef>
                  <a:spcPts val="450"/>
                </a:spcBef>
                <a:buClr>
                  <a:srgbClr val="7972A4"/>
                </a:buClr>
                <a:buSzPct val="100000"/>
                <a:buFont typeface="Symbol" pitchFamily="18" charset="2"/>
                <a:buNone/>
                <a:tabLst>
                  <a:tab pos="274638" algn="l"/>
                  <a:tab pos="1189038" algn="l"/>
                  <a:tab pos="2103438" algn="l"/>
                  <a:tab pos="3017838" algn="l"/>
                  <a:tab pos="3932238" algn="l"/>
                  <a:tab pos="4846638" algn="l"/>
                  <a:tab pos="5761038" algn="l"/>
                  <a:tab pos="6675438" algn="l"/>
                  <a:tab pos="7589838" algn="l"/>
                  <a:tab pos="8504238" algn="l"/>
                  <a:tab pos="9418638" algn="l"/>
                  <a:tab pos="10333038" algn="l"/>
                </a:tabLst>
              </a:pPr>
              <a:r>
                <a:rPr lang="en-GB">
                  <a:solidFill>
                    <a:srgbClr val="000032"/>
                  </a:solidFill>
                  <a:latin typeface="Symbol" pitchFamily="18" charset="2"/>
                  <a:ea typeface="+mn-ea"/>
                </a:rPr>
                <a:t></a:t>
              </a:r>
              <a:r>
                <a:rPr lang="en-GB" altLang="ja-JP" baseline="30000">
                  <a:solidFill>
                    <a:srgbClr val="000032"/>
                  </a:solidFill>
                  <a:latin typeface="Symbol" pitchFamily="18" charset="2"/>
                  <a:ea typeface="ＭＳ Ｐ明朝"/>
                </a:rPr>
                <a:t>0</a:t>
              </a:r>
              <a:endParaRPr lang="en-GB" baseline="30000">
                <a:solidFill>
                  <a:srgbClr val="000032"/>
                </a:solidFill>
                <a:latin typeface="Symbol" pitchFamily="18" charset="2"/>
                <a:ea typeface="+mn-ea"/>
              </a:endParaRPr>
            </a:p>
          </p:txBody>
        </p:sp>
        <p:sp>
          <p:nvSpPr>
            <p:cNvPr id="54" name="Line 69"/>
            <p:cNvSpPr>
              <a:spLocks noChangeShapeType="1"/>
            </p:cNvSpPr>
            <p:nvPr/>
          </p:nvSpPr>
          <p:spPr bwMode="auto">
            <a:xfrm flipV="1">
              <a:off x="726" y="1384"/>
              <a:ext cx="182" cy="138"/>
            </a:xfrm>
            <a:prstGeom prst="line">
              <a:avLst/>
            </a:prstGeom>
            <a:noFill/>
            <a:ln w="12600">
              <a:solidFill>
                <a:srgbClr val="000032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Georgia"/>
                <a:ea typeface="+mn-ea"/>
              </a:endParaRPr>
            </a:p>
          </p:txBody>
        </p:sp>
        <p:sp>
          <p:nvSpPr>
            <p:cNvPr id="55" name="Oval 70"/>
            <p:cNvSpPr>
              <a:spLocks noChangeArrowheads="1"/>
            </p:cNvSpPr>
            <p:nvPr/>
          </p:nvSpPr>
          <p:spPr bwMode="auto">
            <a:xfrm>
              <a:off x="635" y="1557"/>
              <a:ext cx="46" cy="45"/>
            </a:xfrm>
            <a:prstGeom prst="ellipse">
              <a:avLst/>
            </a:prstGeom>
            <a:solidFill>
              <a:srgbClr val="FFFFFF">
                <a:alpha val="79999"/>
              </a:srgbClr>
            </a:solidFill>
            <a:ln w="1260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Georgia"/>
                <a:ea typeface="+mn-ea"/>
              </a:endParaRPr>
            </a:p>
          </p:txBody>
        </p:sp>
      </p:grpSp>
      <p:graphicFrame>
        <p:nvGraphicFramePr>
          <p:cNvPr id="56" name="Object 7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3926179"/>
              </p:ext>
            </p:extLst>
          </p:nvPr>
        </p:nvGraphicFramePr>
        <p:xfrm>
          <a:off x="4667383" y="1767359"/>
          <a:ext cx="4241006" cy="45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32" name="数式" r:id="rId3" imgW="2387520" imgH="241200" progId="Equation.3">
                  <p:embed/>
                </p:oleObj>
              </mc:Choice>
              <mc:Fallback>
                <p:oleObj name="数式" r:id="rId3" imgW="238752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7383" y="1767359"/>
                        <a:ext cx="4241006" cy="452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正方形/長方形 2"/>
          <p:cNvSpPr/>
          <p:nvPr/>
        </p:nvSpPr>
        <p:spPr>
          <a:xfrm>
            <a:off x="920552" y="1043444"/>
            <a:ext cx="80297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>
                <a:solidFill>
                  <a:prstClr val="black"/>
                </a:solidFill>
                <a:latin typeface="Georgia"/>
                <a:ea typeface="ＭＳ Ｐ明朝"/>
              </a:rPr>
              <a:t>Off-Source (&lt;50Mpc) </a:t>
            </a:r>
            <a:r>
              <a:rPr lang="en-US" altLang="ja-JP" dirty="0" smtClean="0">
                <a:solidFill>
                  <a:prstClr val="black"/>
                </a:solidFill>
                <a:latin typeface="Georgia"/>
                <a:ea typeface="ＭＳ Ｐ明朝"/>
              </a:rPr>
              <a:t>astrophysical neutrino production via GZK mechanism</a:t>
            </a:r>
            <a:endParaRPr lang="en-US" dirty="0">
              <a:solidFill>
                <a:prstClr val="black"/>
              </a:solidFill>
              <a:latin typeface="Georgia"/>
              <a:ea typeface="+mn-ea"/>
            </a:endParaRPr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1" name="AutoShape 7"/>
          <p:cNvSpPr>
            <a:spLocks/>
          </p:cNvSpPr>
          <p:nvPr/>
        </p:nvSpPr>
        <p:spPr bwMode="auto">
          <a:xfrm>
            <a:off x="4487012" y="4146345"/>
            <a:ext cx="148350" cy="1232994"/>
          </a:xfrm>
          <a:prstGeom prst="rightBrace">
            <a:avLst>
              <a:gd name="adj1" fmla="val 158333"/>
              <a:gd name="adj2" fmla="val 50000"/>
            </a:avLst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3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ea typeface="+mn-ea"/>
            </a:endParaRPr>
          </a:p>
        </p:txBody>
      </p:sp>
      <p:sp>
        <p:nvSpPr>
          <p:cNvPr id="62" name="Text Box 8"/>
          <p:cNvSpPr txBox="1">
            <a:spLocks noChangeArrowheads="1"/>
          </p:cNvSpPr>
          <p:nvPr/>
        </p:nvSpPr>
        <p:spPr bwMode="auto">
          <a:xfrm>
            <a:off x="4635362" y="3839512"/>
            <a:ext cx="118173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3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b="1" dirty="0">
                <a:solidFill>
                  <a:prstClr val="black"/>
                </a:solidFill>
                <a:latin typeface="Georgia"/>
              </a:rPr>
              <a:t>Various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b="1" dirty="0" smtClean="0">
                <a:solidFill>
                  <a:prstClr val="black"/>
                </a:solidFill>
                <a:latin typeface="Georgia"/>
              </a:rPr>
              <a:t>GZK </a:t>
            </a:r>
            <a:r>
              <a:rPr lang="en-US" altLang="ja-JP" b="1" dirty="0" smtClean="0">
                <a:solidFill>
                  <a:prstClr val="black"/>
                </a:solidFill>
                <a:latin typeface="Symbol" pitchFamily="18" charset="2"/>
              </a:rPr>
              <a:t>n</a:t>
            </a:r>
            <a:r>
              <a:rPr lang="en-US" altLang="ja-JP" b="1" dirty="0" smtClean="0">
                <a:solidFill>
                  <a:prstClr val="black"/>
                </a:solidFill>
                <a:latin typeface="Georgia"/>
              </a:rPr>
              <a:t> </a:t>
            </a:r>
            <a:endParaRPr lang="en-US" altLang="ja-JP" b="1" dirty="0">
              <a:solidFill>
                <a:prstClr val="black"/>
              </a:solidFill>
              <a:latin typeface="Georgi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b="1" dirty="0">
                <a:solidFill>
                  <a:prstClr val="black"/>
                </a:solidFill>
                <a:latin typeface="Georgia"/>
              </a:rPr>
              <a:t>models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5817096" y="3118316"/>
            <a:ext cx="3816424" cy="2862322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ja-JP" dirty="0" smtClean="0">
                <a:solidFill>
                  <a:prstClr val="black"/>
                </a:solidFill>
                <a:latin typeface="Georgia" pitchFamily="18" charset="0"/>
                <a:ea typeface="ＭＳ Ｐ明朝"/>
              </a:rPr>
              <a:t>Location of the cosmic-ray sources</a:t>
            </a:r>
            <a:endParaRPr lang="en-US" altLang="ja-JP" dirty="0">
              <a:solidFill>
                <a:prstClr val="black"/>
              </a:solidFill>
              <a:latin typeface="Georgia" pitchFamily="18" charset="0"/>
              <a:ea typeface="ＭＳ Ｐ明朝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ja-JP" dirty="0" smtClean="0">
                <a:solidFill>
                  <a:prstClr val="black"/>
                </a:solidFill>
                <a:latin typeface="Georgia" pitchFamily="18" charset="0"/>
                <a:ea typeface="ＭＳ Ｐ明朝"/>
              </a:rPr>
              <a:t>Cosmological evolution of the cosmic-ray sources</a:t>
            </a:r>
            <a:endParaRPr lang="en-US" altLang="ja-JP" dirty="0">
              <a:solidFill>
                <a:prstClr val="black"/>
              </a:solidFill>
              <a:latin typeface="Georgia" pitchFamily="18" charset="0"/>
              <a:ea typeface="ＭＳ Ｐ明朝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ja-JP" dirty="0">
                <a:solidFill>
                  <a:prstClr val="black"/>
                </a:solidFill>
                <a:latin typeface="Georgia" pitchFamily="18" charset="0"/>
                <a:ea typeface="ＭＳ Ｐ明朝"/>
              </a:rPr>
              <a:t>C</a:t>
            </a:r>
            <a:r>
              <a:rPr lang="en-US" altLang="ja-JP" dirty="0" smtClean="0">
                <a:solidFill>
                  <a:prstClr val="black"/>
                </a:solidFill>
                <a:latin typeface="Georgia" pitchFamily="18" charset="0"/>
                <a:ea typeface="ＭＳ Ｐ明朝"/>
              </a:rPr>
              <a:t>osmic-ray spectra at sources</a:t>
            </a:r>
            <a:endParaRPr lang="en-US" altLang="ja-JP" dirty="0">
              <a:solidFill>
                <a:prstClr val="black"/>
              </a:solidFill>
              <a:latin typeface="Georgia" pitchFamily="18" charset="0"/>
              <a:ea typeface="ＭＳ Ｐ明朝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ja-JP" dirty="0" smtClean="0">
                <a:solidFill>
                  <a:prstClr val="black"/>
                </a:solidFill>
                <a:latin typeface="Georgia" pitchFamily="18" charset="0"/>
                <a:ea typeface="ＭＳ Ｐ明朝"/>
              </a:rPr>
              <a:t>The highest energy of the </a:t>
            </a:r>
            <a:r>
              <a:rPr lang="en-US" altLang="ja-JP" dirty="0" err="1" smtClean="0">
                <a:solidFill>
                  <a:prstClr val="black"/>
                </a:solidFill>
                <a:latin typeface="Georgia" pitchFamily="18" charset="0"/>
                <a:ea typeface="ＭＳ Ｐ明朝"/>
              </a:rPr>
              <a:t>cosmc</a:t>
            </a:r>
            <a:r>
              <a:rPr lang="en-US" altLang="ja-JP" dirty="0" smtClean="0">
                <a:solidFill>
                  <a:prstClr val="black"/>
                </a:solidFill>
                <a:latin typeface="Georgia" pitchFamily="18" charset="0"/>
                <a:ea typeface="ＭＳ Ｐ明朝"/>
              </a:rPr>
              <a:t>-rays</a:t>
            </a:r>
            <a:endParaRPr lang="en-US" altLang="ja-JP" dirty="0">
              <a:solidFill>
                <a:prstClr val="black"/>
              </a:solidFill>
              <a:latin typeface="Georgia" pitchFamily="18" charset="0"/>
              <a:ea typeface="ＭＳ Ｐ明朝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ja-JP" dirty="0">
                <a:solidFill>
                  <a:prstClr val="black"/>
                </a:solidFill>
                <a:latin typeface="Georgia" pitchFamily="18" charset="0"/>
                <a:ea typeface="ＭＳ Ｐ明朝"/>
              </a:rPr>
              <a:t>C</a:t>
            </a:r>
            <a:r>
              <a:rPr lang="en-US" altLang="ja-JP" dirty="0" smtClean="0">
                <a:solidFill>
                  <a:prstClr val="black"/>
                </a:solidFill>
                <a:latin typeface="Georgia" pitchFamily="18" charset="0"/>
                <a:ea typeface="ＭＳ Ｐ明朝"/>
              </a:rPr>
              <a:t>omposition of the cosmic-rays</a:t>
            </a:r>
            <a:endParaRPr lang="en-US" altLang="ja-JP" dirty="0">
              <a:solidFill>
                <a:prstClr val="black"/>
              </a:solidFill>
              <a:latin typeface="Georgia" pitchFamily="18" charset="0"/>
              <a:ea typeface="ＭＳ Ｐ明朝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Georgia" pitchFamily="18" charset="0"/>
                <a:ea typeface="ＭＳ Ｐ明朝"/>
              </a:rPr>
              <a:t>Particle physics beyond the energies accelerators can reach</a:t>
            </a:r>
            <a:endParaRPr lang="en-US" dirty="0">
              <a:solidFill>
                <a:prstClr val="black"/>
              </a:solidFill>
              <a:latin typeface="Georgia" pitchFamily="18" charset="0"/>
              <a:ea typeface="+mn-ea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5529064" y="2748984"/>
            <a:ext cx="39343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Georgia"/>
                <a:ea typeface="+mn-ea"/>
              </a:rPr>
              <a:t>Carries important physics</a:t>
            </a:r>
            <a:endParaRPr lang="en-US" b="1" dirty="0">
              <a:solidFill>
                <a:prstClr val="black"/>
              </a:solidFill>
              <a:latin typeface="Georgia"/>
              <a:ea typeface="+mn-ea"/>
            </a:endParaRPr>
          </a:p>
        </p:txBody>
      </p:sp>
      <p:pic>
        <p:nvPicPr>
          <p:cNvPr id="77885" name="Picture 61" descr="F:\Fig32\ModelsWithKotera18.canvas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" b="2629"/>
          <a:stretch/>
        </p:blipFill>
        <p:spPr bwMode="auto">
          <a:xfrm>
            <a:off x="73091" y="2635720"/>
            <a:ext cx="4369155" cy="4222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8014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58860"/>
            <a:ext cx="8915400" cy="9144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Atmospheric neutrinos in </a:t>
            </a:r>
            <a:r>
              <a:rPr lang="en-US" sz="3200" dirty="0" err="1" smtClean="0"/>
              <a:t>PeV</a:t>
            </a:r>
            <a:endParaRPr 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00099" y="908720"/>
            <a:ext cx="5841123" cy="187220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dirty="0" smtClean="0"/>
              <a:t>Conventional atmospheric neutrinos from decays of pion and </a:t>
            </a:r>
            <a:r>
              <a:rPr lang="en-US" sz="1600" dirty="0" err="1" smtClean="0"/>
              <a:t>kaons</a:t>
            </a:r>
            <a:endParaRPr lang="en-US" sz="1600" dirty="0" smtClean="0"/>
          </a:p>
          <a:p>
            <a:pPr>
              <a:lnSpc>
                <a:spcPct val="100000"/>
              </a:lnSpc>
            </a:pPr>
            <a:r>
              <a:rPr lang="en-US" sz="1600" dirty="0" smtClean="0"/>
              <a:t>Prompt atmospheric neutrinos form decays of heavy  flavor short lived mesons (charm, bottom)  </a:t>
            </a:r>
          </a:p>
          <a:p>
            <a:pPr>
              <a:lnSpc>
                <a:spcPct val="100000"/>
              </a:lnSpc>
            </a:pPr>
            <a:r>
              <a:rPr lang="en-US" sz="1600" dirty="0" smtClean="0"/>
              <a:t>Prompt harder than conventional still steeper than astronomical spectra</a:t>
            </a:r>
          </a:p>
          <a:p>
            <a:pPr>
              <a:lnSpc>
                <a:spcPct val="100000"/>
              </a:lnSpc>
            </a:pPr>
            <a:r>
              <a:rPr lang="en-US" sz="1600" dirty="0" smtClean="0"/>
              <a:t>Transition around 3 x 10</a:t>
            </a:r>
            <a:r>
              <a:rPr lang="en-US" sz="1600" baseline="30000" dirty="0" smtClean="0"/>
              <a:t>5 </a:t>
            </a:r>
            <a:r>
              <a:rPr lang="en-US" sz="1600" dirty="0" err="1" smtClean="0"/>
              <a:t>GeV</a:t>
            </a:r>
            <a:r>
              <a:rPr lang="en-US" sz="1600" dirty="0" smtClean="0"/>
              <a:t> depending on the models</a:t>
            </a:r>
            <a:endParaRPr lang="en-US" sz="1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99300" y="6415863"/>
            <a:ext cx="2311400" cy="365125"/>
          </a:xfrm>
        </p:spPr>
        <p:txBody>
          <a:bodyPr/>
          <a:lstStyle/>
          <a:p>
            <a:pPr>
              <a:defRPr/>
            </a:pPr>
            <a:fld id="{99AF3ECA-A69C-4010-9CD6-CF02566281EE}" type="slidenum">
              <a:rPr lang="en-US" altLang="ja-JP" smtClean="0"/>
              <a:pPr>
                <a:defRPr/>
              </a:pPr>
              <a:t>4</a:t>
            </a:fld>
            <a:endParaRPr lang="en-US" altLang="en-US">
              <a:ea typeface="ＭＳ Ｐ明朝"/>
            </a:endParaRPr>
          </a:p>
        </p:txBody>
      </p:sp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02" y="2649425"/>
            <a:ext cx="4519040" cy="354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02" y="2696421"/>
            <a:ext cx="4664222" cy="3981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4995404" y="5225715"/>
            <a:ext cx="4953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Prompt Slope = 2.7</a:t>
            </a:r>
            <a:endParaRPr 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1136576" y="2840436"/>
            <a:ext cx="360040" cy="3312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正方形/長方形 6"/>
          <p:cNvSpPr/>
          <p:nvPr/>
        </p:nvSpPr>
        <p:spPr>
          <a:xfrm>
            <a:off x="1136576" y="2840436"/>
            <a:ext cx="3384376" cy="34563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直線コネクタ 8"/>
          <p:cNvCxnSpPr/>
          <p:nvPr/>
        </p:nvCxnSpPr>
        <p:spPr>
          <a:xfrm>
            <a:off x="3224808" y="4568628"/>
            <a:ext cx="1080120" cy="17281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3152800" y="4687079"/>
            <a:ext cx="1368152" cy="1465725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正方形/長方形 19"/>
          <p:cNvSpPr/>
          <p:nvPr/>
        </p:nvSpPr>
        <p:spPr>
          <a:xfrm>
            <a:off x="1091305" y="5604322"/>
            <a:ext cx="4953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Conventional Slope = 3.7</a:t>
            </a:r>
            <a:endParaRPr lang="en-US" dirty="0"/>
          </a:p>
        </p:txBody>
      </p:sp>
      <p:cxnSp>
        <p:nvCxnSpPr>
          <p:cNvPr id="16" name="直線矢印コネクタ 15"/>
          <p:cNvCxnSpPr>
            <a:stCxn id="5" idx="1"/>
          </p:cNvCxnSpPr>
          <p:nvPr/>
        </p:nvCxnSpPr>
        <p:spPr>
          <a:xfrm flipH="1">
            <a:off x="4097288" y="5410381"/>
            <a:ext cx="898116" cy="19394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>
            <a:off x="2144688" y="5973654"/>
            <a:ext cx="19526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8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104" y="859829"/>
            <a:ext cx="3611563" cy="4297363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7" name="直線コネクタ 26"/>
          <p:cNvCxnSpPr/>
          <p:nvPr/>
        </p:nvCxnSpPr>
        <p:spPr>
          <a:xfrm flipV="1">
            <a:off x="3944888" y="2840436"/>
            <a:ext cx="0" cy="3456385"/>
          </a:xfrm>
          <a:prstGeom prst="line">
            <a:avLst/>
          </a:prstGeom>
          <a:ln>
            <a:solidFill>
              <a:srgbClr val="CC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正方形/長方形 7"/>
          <p:cNvSpPr/>
          <p:nvPr/>
        </p:nvSpPr>
        <p:spPr>
          <a:xfrm>
            <a:off x="3944888" y="2840436"/>
            <a:ext cx="576064" cy="3456385"/>
          </a:xfrm>
          <a:prstGeom prst="rect">
            <a:avLst/>
          </a:prstGeom>
          <a:solidFill>
            <a:srgbClr val="FFC000">
              <a:alpha val="1019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007129" y="5973654"/>
            <a:ext cx="449353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Physics of heavy flavor particle production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2788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ChangeArrowheads="1"/>
          </p:cNvSpPr>
          <p:nvPr/>
        </p:nvSpPr>
        <p:spPr bwMode="auto">
          <a:xfrm>
            <a:off x="311283" y="6308732"/>
            <a:ext cx="2027634" cy="549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kumimoji="0" lang="en-US" b="1">
              <a:solidFill>
                <a:srgbClr val="000032"/>
              </a:solidFill>
              <a:latin typeface="Curlz MT" pitchFamily="82" charset="0"/>
              <a:ea typeface="BatangChe" pitchFamily="49" charset="-127"/>
            </a:endParaRPr>
          </a:p>
        </p:txBody>
      </p:sp>
      <p:sp>
        <p:nvSpPr>
          <p:cNvPr id="2017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ja-JP" sz="4000" dirty="0" smtClean="0">
                <a:solidFill>
                  <a:srgbClr val="ACFEDF"/>
                </a:solidFill>
                <a:effectLst/>
                <a:latin typeface="Georgia" pitchFamily="18" charset="0"/>
              </a:rPr>
              <a:t>UHE Neutrinos </a:t>
            </a:r>
            <a:r>
              <a:rPr lang="en-US" altLang="ja-JP" sz="4000" dirty="0">
                <a:solidFill>
                  <a:srgbClr val="ACFEDF"/>
                </a:solidFill>
                <a:effectLst/>
                <a:latin typeface="Georgia" pitchFamily="18" charset="0"/>
              </a:rPr>
              <a:t>In the Earth…</a:t>
            </a:r>
          </a:p>
        </p:txBody>
      </p:sp>
      <p:sp>
        <p:nvSpPr>
          <p:cNvPr id="20173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913445" y="1557345"/>
            <a:ext cx="4910005" cy="4357687"/>
          </a:xfrm>
        </p:spPr>
        <p:txBody>
          <a:bodyPr/>
          <a:lstStyle/>
          <a:p>
            <a:r>
              <a:rPr lang="en-US" altLang="ja-JP" sz="2400" dirty="0">
                <a:solidFill>
                  <a:srgbClr val="FFFF99"/>
                </a:solidFill>
                <a:effectLst/>
                <a:latin typeface="Georgia" pitchFamily="18" charset="0"/>
                <a:ea typeface="Batang" pitchFamily="18" charset="-127"/>
              </a:rPr>
              <a:t>General</a:t>
            </a:r>
            <a:r>
              <a:rPr lang="en-US" altLang="ja-JP" sz="2400" dirty="0">
                <a:solidFill>
                  <a:srgbClr val="FFFF99"/>
                </a:solidFill>
                <a:effectLst/>
                <a:latin typeface="Georgia" pitchFamily="18" charset="0"/>
              </a:rPr>
              <a:t>ly</a:t>
            </a:r>
            <a:r>
              <a:rPr lang="en-US" altLang="ja-JP" sz="2400" dirty="0">
                <a:effectLst/>
                <a:latin typeface="Georgia" pitchFamily="18" charset="0"/>
              </a:rPr>
              <a:t> </a:t>
            </a:r>
            <a:r>
              <a:rPr lang="en-US" altLang="ja-JP" sz="2400" dirty="0">
                <a:effectLst/>
                <a:latin typeface="Georgia" pitchFamily="18" charset="0"/>
                <a:ea typeface="Batang" pitchFamily="18" charset="-127"/>
              </a:rPr>
              <a:t>neutrino</a:t>
            </a:r>
            <a:r>
              <a:rPr lang="en-US" altLang="ja-JP" sz="2400" dirty="0">
                <a:effectLst/>
                <a:latin typeface="Georgia" pitchFamily="18" charset="0"/>
              </a:rPr>
              <a:t>s</a:t>
            </a:r>
            <a:r>
              <a:rPr lang="en-US" altLang="ja-JP" sz="2400" dirty="0">
                <a:effectLst/>
                <a:latin typeface="Georgia" pitchFamily="18" charset="0"/>
                <a:ea typeface="Batang" pitchFamily="18" charset="-127"/>
              </a:rPr>
              <a:t> </a:t>
            </a:r>
            <a:r>
              <a:rPr lang="en-US" altLang="ja-JP" sz="2400" dirty="0">
                <a:effectLst/>
                <a:latin typeface="Georgia" pitchFamily="18" charset="0"/>
              </a:rPr>
              <a:t>identified as</a:t>
            </a:r>
            <a:r>
              <a:rPr lang="en-US" altLang="ja-JP" sz="2400" dirty="0">
                <a:effectLst/>
                <a:latin typeface="Georgia" pitchFamily="18" charset="0"/>
                <a:ea typeface="Batang" pitchFamily="18" charset="-127"/>
              </a:rPr>
              <a:t> “through the Earth” </a:t>
            </a:r>
            <a:r>
              <a:rPr lang="en-US" altLang="ja-JP" sz="2400" dirty="0">
                <a:solidFill>
                  <a:srgbClr val="FFFF99"/>
                </a:solidFill>
                <a:effectLst/>
                <a:latin typeface="Georgia" pitchFamily="18" charset="0"/>
                <a:ea typeface="Batang" pitchFamily="18" charset="-127"/>
              </a:rPr>
              <a:t>up-going events</a:t>
            </a:r>
            <a:r>
              <a:rPr lang="en-US" altLang="ja-JP" sz="2400" dirty="0">
                <a:effectLst/>
                <a:latin typeface="Georgia" pitchFamily="18" charset="0"/>
                <a:ea typeface="Batang" pitchFamily="18" charset="-127"/>
              </a:rPr>
              <a:t> </a:t>
            </a:r>
          </a:p>
          <a:p>
            <a:r>
              <a:rPr lang="en-US" altLang="ja-JP" sz="2400" dirty="0">
                <a:effectLst/>
                <a:latin typeface="Georgia" pitchFamily="18" charset="0"/>
                <a:ea typeface="Batang" pitchFamily="18" charset="-127"/>
              </a:rPr>
              <a:t>Earth is opaque for </a:t>
            </a:r>
            <a:r>
              <a:rPr lang="en-US" altLang="ja-JP" sz="2400" dirty="0" smtClean="0">
                <a:effectLst/>
                <a:latin typeface="Georgia" pitchFamily="18" charset="0"/>
                <a:ea typeface="Batang" pitchFamily="18" charset="-127"/>
              </a:rPr>
              <a:t>UHE </a:t>
            </a:r>
            <a:r>
              <a:rPr lang="en-US" altLang="ja-JP" sz="2400" dirty="0">
                <a:effectLst/>
                <a:latin typeface="Georgia" pitchFamily="18" charset="0"/>
                <a:ea typeface="Batang" pitchFamily="18" charset="-127"/>
              </a:rPr>
              <a:t>neutrino</a:t>
            </a:r>
            <a:r>
              <a:rPr lang="en-US" altLang="ja-JP" sz="2400" dirty="0">
                <a:effectLst/>
                <a:latin typeface="Georgia" pitchFamily="18" charset="0"/>
              </a:rPr>
              <a:t>s</a:t>
            </a:r>
          </a:p>
          <a:p>
            <a:r>
              <a:rPr lang="en-US" altLang="ja-JP" sz="2400" dirty="0">
                <a:solidFill>
                  <a:srgbClr val="FF99FF"/>
                </a:solidFill>
                <a:effectLst/>
                <a:latin typeface="Georgia" pitchFamily="18" charset="0"/>
                <a:ea typeface="Batang" pitchFamily="18" charset="-127"/>
              </a:rPr>
              <a:t>U</a:t>
            </a:r>
            <a:r>
              <a:rPr lang="en-US" altLang="ja-JP" sz="2400" dirty="0" smtClean="0">
                <a:solidFill>
                  <a:srgbClr val="FF99FF"/>
                </a:solidFill>
                <a:effectLst/>
                <a:latin typeface="Georgia" pitchFamily="18" charset="0"/>
                <a:ea typeface="Batang" pitchFamily="18" charset="-127"/>
              </a:rPr>
              <a:t>HE </a:t>
            </a:r>
            <a:r>
              <a:rPr lang="en-US" altLang="ja-JP" sz="2400" dirty="0">
                <a:solidFill>
                  <a:srgbClr val="FF99FF"/>
                </a:solidFill>
                <a:effectLst/>
                <a:latin typeface="Georgia" pitchFamily="18" charset="0"/>
                <a:ea typeface="Batang" pitchFamily="18" charset="-127"/>
              </a:rPr>
              <a:t>neutrino</a:t>
            </a:r>
            <a:r>
              <a:rPr lang="en-US" altLang="ja-JP" sz="2400" dirty="0">
                <a:solidFill>
                  <a:srgbClr val="FF99FF"/>
                </a:solidFill>
                <a:effectLst/>
                <a:latin typeface="Georgia" pitchFamily="18" charset="0"/>
              </a:rPr>
              <a:t>-</a:t>
            </a:r>
            <a:r>
              <a:rPr lang="en-US" altLang="ja-JP" sz="2400" dirty="0">
                <a:solidFill>
                  <a:srgbClr val="FF99FF"/>
                </a:solidFill>
                <a:effectLst/>
                <a:latin typeface="Georgia" pitchFamily="18" charset="0"/>
                <a:ea typeface="Batang" pitchFamily="18" charset="-127"/>
              </a:rPr>
              <a:t>induced events are coming from above and </a:t>
            </a:r>
            <a:r>
              <a:rPr lang="en-US" altLang="ja-JP" sz="2400" dirty="0">
                <a:solidFill>
                  <a:srgbClr val="FF99FF"/>
                </a:solidFill>
                <a:effectLst/>
                <a:latin typeface="Georgia" pitchFamily="18" charset="0"/>
              </a:rPr>
              <a:t>near horizontal direction</a:t>
            </a:r>
          </a:p>
        </p:txBody>
      </p:sp>
      <p:pic>
        <p:nvPicPr>
          <p:cNvPr id="20173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60125">
            <a:off x="858180" y="2347913"/>
            <a:ext cx="4020873" cy="357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1734" name="AutoShape 6"/>
          <p:cNvSpPr>
            <a:spLocks noChangeArrowheads="1"/>
          </p:cNvSpPr>
          <p:nvPr/>
        </p:nvSpPr>
        <p:spPr bwMode="auto">
          <a:xfrm rot="5400000">
            <a:off x="-187390" y="3769851"/>
            <a:ext cx="1116012" cy="507339"/>
          </a:xfrm>
          <a:prstGeom prst="chevron">
            <a:avLst>
              <a:gd name="adj" fmla="val 59664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kumimoji="0" lang="en-US" altLang="ja-JP" b="1">
                <a:solidFill>
                  <a:srgbClr val="E3F4FF"/>
                </a:solidFill>
              </a:rPr>
              <a:t>     </a:t>
            </a:r>
            <a:r>
              <a:rPr kumimoji="0" lang="en-US" altLang="ja-JP">
                <a:solidFill>
                  <a:srgbClr val="E3F4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arlow Solid Italic" pitchFamily="82" charset="0"/>
                <a:ea typeface="BatangChe" pitchFamily="49" charset="-127"/>
              </a:rPr>
              <a:t>North</a:t>
            </a:r>
          </a:p>
        </p:txBody>
      </p:sp>
      <p:grpSp>
        <p:nvGrpSpPr>
          <p:cNvPr id="201735" name="Group 7"/>
          <p:cNvGrpSpPr>
            <a:grpSpLocks/>
          </p:cNvGrpSpPr>
          <p:nvPr/>
        </p:nvGrpSpPr>
        <p:grpSpPr bwMode="auto">
          <a:xfrm>
            <a:off x="2572808" y="2528895"/>
            <a:ext cx="675879" cy="720725"/>
            <a:chOff x="3440" y="1162"/>
            <a:chExt cx="393" cy="454"/>
          </a:xfrm>
        </p:grpSpPr>
        <p:sp>
          <p:nvSpPr>
            <p:cNvPr id="201736" name="AutoShape 8"/>
            <p:cNvSpPr>
              <a:spLocks noChangeArrowheads="1"/>
            </p:cNvSpPr>
            <p:nvPr/>
          </p:nvSpPr>
          <p:spPr bwMode="auto">
            <a:xfrm>
              <a:off x="3447" y="1162"/>
              <a:ext cx="386" cy="159"/>
            </a:xfrm>
            <a:prstGeom prst="octagon">
              <a:avLst>
                <a:gd name="adj" fmla="val 50000"/>
              </a:avLst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>
                <a:solidFill>
                  <a:srgbClr val="E3F4FF"/>
                </a:solidFill>
                <a:latin typeface="ＭＳ Ｐゴシック" pitchFamily="50" charset="-128"/>
              </a:endParaRPr>
            </a:p>
          </p:txBody>
        </p:sp>
        <p:sp>
          <p:nvSpPr>
            <p:cNvPr id="201737" name="Rectangle 9"/>
            <p:cNvSpPr>
              <a:spLocks noChangeArrowheads="1"/>
            </p:cNvSpPr>
            <p:nvPr/>
          </p:nvSpPr>
          <p:spPr bwMode="auto">
            <a:xfrm>
              <a:off x="3538" y="1321"/>
              <a:ext cx="204" cy="295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>
                <a:solidFill>
                  <a:srgbClr val="E3F4FF"/>
                </a:solidFill>
                <a:latin typeface="ＭＳ Ｐゴシック" pitchFamily="50" charset="-128"/>
              </a:endParaRPr>
            </a:p>
          </p:txBody>
        </p:sp>
        <p:sp>
          <p:nvSpPr>
            <p:cNvPr id="201738" name="Line 10"/>
            <p:cNvSpPr>
              <a:spLocks noChangeShapeType="1"/>
            </p:cNvSpPr>
            <p:nvPr/>
          </p:nvSpPr>
          <p:spPr bwMode="auto">
            <a:xfrm>
              <a:off x="3538" y="1321"/>
              <a:ext cx="0" cy="295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400">
                <a:solidFill>
                  <a:srgbClr val="E3F4FF"/>
                </a:solidFill>
                <a:latin typeface="ＭＳ Ｐゴシック" pitchFamily="50" charset="-128"/>
              </a:endParaRPr>
            </a:p>
          </p:txBody>
        </p:sp>
        <p:sp>
          <p:nvSpPr>
            <p:cNvPr id="201739" name="Line 11"/>
            <p:cNvSpPr>
              <a:spLocks noChangeShapeType="1"/>
            </p:cNvSpPr>
            <p:nvPr/>
          </p:nvSpPr>
          <p:spPr bwMode="auto">
            <a:xfrm>
              <a:off x="3447" y="1253"/>
              <a:ext cx="0" cy="295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400">
                <a:solidFill>
                  <a:srgbClr val="E3F4FF"/>
                </a:solidFill>
                <a:latin typeface="ＭＳ Ｐゴシック" pitchFamily="50" charset="-128"/>
              </a:endParaRPr>
            </a:p>
          </p:txBody>
        </p:sp>
        <p:sp>
          <p:nvSpPr>
            <p:cNvPr id="201740" name="Line 12"/>
            <p:cNvSpPr>
              <a:spLocks noChangeShapeType="1"/>
            </p:cNvSpPr>
            <p:nvPr/>
          </p:nvSpPr>
          <p:spPr bwMode="auto">
            <a:xfrm>
              <a:off x="3833" y="1253"/>
              <a:ext cx="0" cy="295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400">
                <a:solidFill>
                  <a:srgbClr val="E3F4FF"/>
                </a:solidFill>
                <a:latin typeface="ＭＳ Ｐゴシック" pitchFamily="50" charset="-128"/>
              </a:endParaRPr>
            </a:p>
          </p:txBody>
        </p:sp>
        <p:sp>
          <p:nvSpPr>
            <p:cNvPr id="201741" name="Line 13"/>
            <p:cNvSpPr>
              <a:spLocks noChangeShapeType="1"/>
            </p:cNvSpPr>
            <p:nvPr/>
          </p:nvSpPr>
          <p:spPr bwMode="auto">
            <a:xfrm>
              <a:off x="3440" y="1548"/>
              <a:ext cx="98" cy="68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400">
                <a:solidFill>
                  <a:srgbClr val="E3F4FF"/>
                </a:solidFill>
                <a:latin typeface="ＭＳ Ｐゴシック" pitchFamily="50" charset="-128"/>
              </a:endParaRPr>
            </a:p>
          </p:txBody>
        </p:sp>
        <p:sp>
          <p:nvSpPr>
            <p:cNvPr id="201742" name="Line 14"/>
            <p:cNvSpPr>
              <a:spLocks noChangeShapeType="1"/>
            </p:cNvSpPr>
            <p:nvPr/>
          </p:nvSpPr>
          <p:spPr bwMode="auto">
            <a:xfrm flipV="1">
              <a:off x="3742" y="1548"/>
              <a:ext cx="91" cy="68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400">
                <a:solidFill>
                  <a:srgbClr val="E3F4FF"/>
                </a:solidFill>
                <a:latin typeface="ＭＳ Ｐゴシック" pitchFamily="50" charset="-128"/>
              </a:endParaRPr>
            </a:p>
          </p:txBody>
        </p:sp>
      </p:grpSp>
      <p:sp>
        <p:nvSpPr>
          <p:cNvPr id="201743" name="Line 15"/>
          <p:cNvSpPr>
            <a:spLocks noChangeShapeType="1"/>
          </p:cNvSpPr>
          <p:nvPr/>
        </p:nvSpPr>
        <p:spPr bwMode="auto">
          <a:xfrm flipH="1">
            <a:off x="3511818" y="1989138"/>
            <a:ext cx="818621" cy="75565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>
              <a:solidFill>
                <a:srgbClr val="E3F4FF"/>
              </a:solidFill>
              <a:latin typeface="ＭＳ Ｐゴシック" pitchFamily="50" charset="-128"/>
            </a:endParaRPr>
          </a:p>
        </p:txBody>
      </p:sp>
      <p:grpSp>
        <p:nvGrpSpPr>
          <p:cNvPr id="201744" name="Group 16"/>
          <p:cNvGrpSpPr>
            <a:grpSpLocks/>
          </p:cNvGrpSpPr>
          <p:nvPr/>
        </p:nvGrpSpPr>
        <p:grpSpPr bwMode="auto">
          <a:xfrm>
            <a:off x="858176" y="1881195"/>
            <a:ext cx="1442905" cy="720725"/>
            <a:chOff x="499" y="1139"/>
            <a:chExt cx="839" cy="454"/>
          </a:xfrm>
        </p:grpSpPr>
        <p:sp>
          <p:nvSpPr>
            <p:cNvPr id="201745" name="Line 17"/>
            <p:cNvSpPr>
              <a:spLocks noChangeShapeType="1"/>
            </p:cNvSpPr>
            <p:nvPr/>
          </p:nvSpPr>
          <p:spPr bwMode="auto">
            <a:xfrm>
              <a:off x="499" y="1139"/>
              <a:ext cx="839" cy="454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400">
                <a:solidFill>
                  <a:srgbClr val="E3F4FF"/>
                </a:solidFill>
                <a:latin typeface="ＭＳ Ｐゴシック" pitchFamily="50" charset="-128"/>
              </a:endParaRPr>
            </a:p>
          </p:txBody>
        </p:sp>
        <p:sp>
          <p:nvSpPr>
            <p:cNvPr id="201746" name="Line 18"/>
            <p:cNvSpPr>
              <a:spLocks noChangeShapeType="1"/>
            </p:cNvSpPr>
            <p:nvPr/>
          </p:nvSpPr>
          <p:spPr bwMode="auto">
            <a:xfrm>
              <a:off x="998" y="1412"/>
              <a:ext cx="295" cy="68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400">
                <a:solidFill>
                  <a:srgbClr val="E3F4FF"/>
                </a:solidFill>
                <a:latin typeface="ＭＳ Ｐゴシック" pitchFamily="50" charset="-128"/>
              </a:endParaRPr>
            </a:p>
          </p:txBody>
        </p:sp>
        <p:sp>
          <p:nvSpPr>
            <p:cNvPr id="201747" name="Line 19"/>
            <p:cNvSpPr>
              <a:spLocks noChangeShapeType="1"/>
            </p:cNvSpPr>
            <p:nvPr/>
          </p:nvSpPr>
          <p:spPr bwMode="auto">
            <a:xfrm>
              <a:off x="748" y="1275"/>
              <a:ext cx="340" cy="114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400">
                <a:solidFill>
                  <a:srgbClr val="E3F4FF"/>
                </a:solidFill>
                <a:latin typeface="ＭＳ Ｐゴシック" pitchFamily="50" charset="-128"/>
              </a:endParaRPr>
            </a:p>
          </p:txBody>
        </p:sp>
        <p:sp>
          <p:nvSpPr>
            <p:cNvPr id="201748" name="Line 20"/>
            <p:cNvSpPr>
              <a:spLocks noChangeShapeType="1"/>
            </p:cNvSpPr>
            <p:nvPr/>
          </p:nvSpPr>
          <p:spPr bwMode="auto">
            <a:xfrm>
              <a:off x="748" y="1275"/>
              <a:ext cx="182" cy="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400">
                <a:solidFill>
                  <a:srgbClr val="E3F4FF"/>
                </a:solidFill>
                <a:latin typeface="ＭＳ Ｐゴシック" pitchFamily="50" charset="-128"/>
              </a:endParaRPr>
            </a:p>
          </p:txBody>
        </p:sp>
        <p:sp>
          <p:nvSpPr>
            <p:cNvPr id="201749" name="Line 21"/>
            <p:cNvSpPr>
              <a:spLocks noChangeShapeType="1"/>
            </p:cNvSpPr>
            <p:nvPr/>
          </p:nvSpPr>
          <p:spPr bwMode="auto">
            <a:xfrm>
              <a:off x="952" y="1389"/>
              <a:ext cx="182" cy="182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400">
                <a:solidFill>
                  <a:srgbClr val="E3F4FF"/>
                </a:solidFill>
                <a:latin typeface="ＭＳ Ｐゴシック" pitchFamily="50" charset="-128"/>
              </a:endParaRPr>
            </a:p>
          </p:txBody>
        </p:sp>
      </p:grpSp>
      <p:sp>
        <p:nvSpPr>
          <p:cNvPr id="201750" name="Line 22"/>
          <p:cNvSpPr>
            <a:spLocks noChangeShapeType="1"/>
          </p:cNvSpPr>
          <p:nvPr/>
        </p:nvSpPr>
        <p:spPr bwMode="auto">
          <a:xfrm flipH="1">
            <a:off x="2731029" y="2744795"/>
            <a:ext cx="779066" cy="720725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>
              <a:solidFill>
                <a:srgbClr val="E3F4FF"/>
              </a:solidFill>
              <a:latin typeface="ＭＳ Ｐゴシック" pitchFamily="50" charset="-128"/>
            </a:endParaRPr>
          </a:p>
        </p:txBody>
      </p:sp>
      <p:grpSp>
        <p:nvGrpSpPr>
          <p:cNvPr id="201751" name="Group 23"/>
          <p:cNvGrpSpPr>
            <a:grpSpLocks/>
          </p:cNvGrpSpPr>
          <p:nvPr/>
        </p:nvGrpSpPr>
        <p:grpSpPr bwMode="auto">
          <a:xfrm rot="9747723">
            <a:off x="1429151" y="4970463"/>
            <a:ext cx="1145381" cy="977900"/>
            <a:chOff x="1723" y="1162"/>
            <a:chExt cx="930" cy="930"/>
          </a:xfrm>
        </p:grpSpPr>
        <p:sp>
          <p:nvSpPr>
            <p:cNvPr id="201752" name="Line 24"/>
            <p:cNvSpPr>
              <a:spLocks noChangeShapeType="1"/>
            </p:cNvSpPr>
            <p:nvPr/>
          </p:nvSpPr>
          <p:spPr bwMode="auto">
            <a:xfrm flipH="1">
              <a:off x="2177" y="1162"/>
              <a:ext cx="476" cy="476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400">
                <a:solidFill>
                  <a:srgbClr val="E3F4FF"/>
                </a:solidFill>
                <a:latin typeface="ＭＳ Ｐゴシック" pitchFamily="50" charset="-128"/>
              </a:endParaRPr>
            </a:p>
          </p:txBody>
        </p:sp>
        <p:sp>
          <p:nvSpPr>
            <p:cNvPr id="201753" name="Line 25"/>
            <p:cNvSpPr>
              <a:spLocks noChangeShapeType="1"/>
            </p:cNvSpPr>
            <p:nvPr/>
          </p:nvSpPr>
          <p:spPr bwMode="auto">
            <a:xfrm flipH="1">
              <a:off x="1723" y="1638"/>
              <a:ext cx="453" cy="454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400">
                <a:solidFill>
                  <a:srgbClr val="E3F4FF"/>
                </a:solidFill>
                <a:latin typeface="ＭＳ Ｐゴシック" pitchFamily="50" charset="-128"/>
              </a:endParaRPr>
            </a:p>
          </p:txBody>
        </p:sp>
      </p:grpSp>
      <p:sp>
        <p:nvSpPr>
          <p:cNvPr id="201754" name="Line 26"/>
          <p:cNvSpPr>
            <a:spLocks noChangeShapeType="1"/>
          </p:cNvSpPr>
          <p:nvPr/>
        </p:nvSpPr>
        <p:spPr bwMode="auto">
          <a:xfrm rot="6676899" flipH="1">
            <a:off x="2507193" y="3699275"/>
            <a:ext cx="2119312" cy="2280444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>
              <a:solidFill>
                <a:srgbClr val="E3F4FF"/>
              </a:solidFill>
              <a:latin typeface="ＭＳ Ｐゴシック" pitchFamily="50" charset="-128"/>
            </a:endParaRPr>
          </a:p>
        </p:txBody>
      </p:sp>
      <p:sp>
        <p:nvSpPr>
          <p:cNvPr id="201755" name="Line 27"/>
          <p:cNvSpPr>
            <a:spLocks noChangeShapeType="1"/>
          </p:cNvSpPr>
          <p:nvPr/>
        </p:nvSpPr>
        <p:spPr bwMode="auto">
          <a:xfrm rot="6676899" flipH="1">
            <a:off x="2549263" y="2917300"/>
            <a:ext cx="487363" cy="488421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>
              <a:solidFill>
                <a:srgbClr val="E3F4FF"/>
              </a:solidFill>
              <a:latin typeface="ＭＳ Ｐゴシック" pitchFamily="50" charset="-128"/>
            </a:endParaRPr>
          </a:p>
        </p:txBody>
      </p:sp>
      <p:sp>
        <p:nvSpPr>
          <p:cNvPr id="201756" name="Rectangle 28"/>
          <p:cNvSpPr>
            <a:spLocks noChangeArrowheads="1"/>
          </p:cNvSpPr>
          <p:nvPr/>
        </p:nvSpPr>
        <p:spPr bwMode="auto">
          <a:xfrm>
            <a:off x="2144688" y="1340768"/>
            <a:ext cx="173957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 eaLnBrk="0" hangingPunct="0"/>
            <a:r>
              <a:rPr kumimoji="0" lang="en-US" altLang="ja-JP" sz="2000" b="1" dirty="0" smtClean="0">
                <a:solidFill>
                  <a:srgbClr val="FF0000"/>
                </a:solidFill>
                <a:latin typeface="Georgia" pitchFamily="18" charset="0"/>
                <a:ea typeface="Batang" pitchFamily="18" charset="-127"/>
              </a:rPr>
              <a:t>down-going</a:t>
            </a:r>
          </a:p>
          <a:p>
            <a:pPr lvl="0" eaLnBrk="0" hangingPunct="0"/>
            <a:r>
              <a:rPr kumimoji="0" lang="en-US" altLang="ja-JP" sz="2000" b="1" dirty="0" err="1" smtClean="0">
                <a:solidFill>
                  <a:srgbClr val="FF0000"/>
                </a:solidFill>
                <a:latin typeface="Georgia" pitchFamily="18" charset="0"/>
                <a:ea typeface="Batang" pitchFamily="18" charset="-127"/>
              </a:rPr>
              <a:t>cos</a:t>
            </a:r>
            <a:r>
              <a:rPr kumimoji="0" lang="en-US" altLang="ja-JP" sz="2000" b="1" dirty="0" err="1" smtClean="0">
                <a:solidFill>
                  <a:srgbClr val="FF0000"/>
                </a:solidFill>
                <a:latin typeface="Symbol" pitchFamily="18" charset="2"/>
                <a:ea typeface="Batang" pitchFamily="18" charset="-127"/>
              </a:rPr>
              <a:t>q</a:t>
            </a:r>
            <a:r>
              <a:rPr kumimoji="0" lang="en-US" altLang="ja-JP" sz="2000" b="1" dirty="0" smtClean="0">
                <a:solidFill>
                  <a:srgbClr val="FF0000"/>
                </a:solidFill>
                <a:latin typeface="Georgia" pitchFamily="18" charset="0"/>
                <a:ea typeface="Batang" pitchFamily="18" charset="-127"/>
              </a:rPr>
              <a:t> </a:t>
            </a:r>
            <a:r>
              <a:rPr kumimoji="0" lang="en-US" altLang="ja-JP" sz="2000" b="1" baseline="-25000" dirty="0" smtClean="0">
                <a:solidFill>
                  <a:srgbClr val="FF0000"/>
                </a:solidFill>
                <a:latin typeface="Georgia" pitchFamily="18" charset="0"/>
                <a:ea typeface="Batang" pitchFamily="18" charset="-127"/>
              </a:rPr>
              <a:t>ZA</a:t>
            </a:r>
            <a:r>
              <a:rPr kumimoji="0" lang="en-US" altLang="ja-JP" sz="2000" b="1" dirty="0" smtClean="0">
                <a:solidFill>
                  <a:srgbClr val="FF0000"/>
                </a:solidFill>
                <a:latin typeface="Georgia" pitchFamily="18" charset="0"/>
                <a:ea typeface="Batang" pitchFamily="18" charset="-127"/>
              </a:rPr>
              <a:t>~ </a:t>
            </a:r>
            <a:r>
              <a:rPr kumimoji="0" lang="en-US" altLang="ja-JP" sz="2000" b="1" dirty="0">
                <a:solidFill>
                  <a:srgbClr val="FF0000"/>
                </a:solidFill>
                <a:latin typeface="Georgia" pitchFamily="18" charset="0"/>
                <a:ea typeface="Batang" pitchFamily="18" charset="-127"/>
              </a:rPr>
              <a:t>1</a:t>
            </a:r>
          </a:p>
          <a:p>
            <a:pPr eaLnBrk="0" hangingPunct="0"/>
            <a:endParaRPr kumimoji="0" lang="en-US" altLang="ja-JP" sz="2000" b="1" dirty="0" smtClean="0">
              <a:solidFill>
                <a:srgbClr val="FF0000"/>
              </a:solidFill>
              <a:latin typeface="Georgia" pitchFamily="18" charset="0"/>
              <a:ea typeface="Batang" pitchFamily="18" charset="-127"/>
            </a:endParaRPr>
          </a:p>
        </p:txBody>
      </p:sp>
      <p:sp>
        <p:nvSpPr>
          <p:cNvPr id="201757" name="Rectangle 29"/>
          <p:cNvSpPr>
            <a:spLocks noChangeArrowheads="1"/>
          </p:cNvSpPr>
          <p:nvPr/>
        </p:nvSpPr>
        <p:spPr bwMode="auto">
          <a:xfrm>
            <a:off x="2146304" y="6066001"/>
            <a:ext cx="158256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kumimoji="0" lang="en-US" altLang="ja-JP" sz="2000" b="1" dirty="0" smtClean="0">
                <a:solidFill>
                  <a:srgbClr val="ADAD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ea typeface="Batang" pitchFamily="18" charset="-127"/>
              </a:rPr>
              <a:t>up-going</a:t>
            </a:r>
          </a:p>
          <a:p>
            <a:pPr lvl="0" eaLnBrk="0" hangingPunct="0"/>
            <a:r>
              <a:rPr kumimoji="0" lang="en-US" altLang="ja-JP" sz="2000" b="1" dirty="0" err="1" smtClean="0">
                <a:latin typeface="Georgia" pitchFamily="18" charset="0"/>
                <a:ea typeface="Batang" pitchFamily="18" charset="-127"/>
              </a:rPr>
              <a:t>cos</a:t>
            </a:r>
            <a:r>
              <a:rPr kumimoji="0" lang="en-US" altLang="ja-JP" sz="2000" b="1" dirty="0" err="1" smtClean="0">
                <a:latin typeface="Symbol" pitchFamily="18" charset="2"/>
                <a:ea typeface="Batang" pitchFamily="18" charset="-127"/>
              </a:rPr>
              <a:t>q</a:t>
            </a:r>
            <a:r>
              <a:rPr kumimoji="0" lang="en-US" altLang="ja-JP" sz="2000" b="1" dirty="0" smtClean="0">
                <a:latin typeface="Georgia" pitchFamily="18" charset="0"/>
                <a:ea typeface="Batang" pitchFamily="18" charset="-127"/>
              </a:rPr>
              <a:t> </a:t>
            </a:r>
            <a:r>
              <a:rPr kumimoji="0" lang="en-US" altLang="ja-JP" sz="2000" b="1" baseline="-25000" dirty="0" smtClean="0">
                <a:latin typeface="Georgia" pitchFamily="18" charset="0"/>
                <a:ea typeface="Batang" pitchFamily="18" charset="-127"/>
              </a:rPr>
              <a:t>ZA</a:t>
            </a:r>
            <a:r>
              <a:rPr kumimoji="0" lang="en-US" altLang="ja-JP" sz="2000" b="1" dirty="0" smtClean="0">
                <a:latin typeface="Georgia" pitchFamily="18" charset="0"/>
                <a:ea typeface="Batang" pitchFamily="18" charset="-127"/>
              </a:rPr>
              <a:t>~ -1</a:t>
            </a:r>
            <a:endParaRPr kumimoji="0" lang="en-US" altLang="ja-JP" sz="2000" b="1" dirty="0">
              <a:latin typeface="Georgia" pitchFamily="18" charset="0"/>
              <a:ea typeface="Batang" pitchFamily="18" charset="-127"/>
            </a:endParaRPr>
          </a:p>
          <a:p>
            <a:pPr eaLnBrk="0" hangingPunct="0"/>
            <a:endParaRPr kumimoji="0" lang="en-US" altLang="ja-JP" sz="2000" b="1" dirty="0" smtClean="0">
              <a:latin typeface="Georgia" pitchFamily="18" charset="0"/>
              <a:ea typeface="Batang" pitchFamily="18" charset="-127"/>
            </a:endParaRPr>
          </a:p>
          <a:p>
            <a:pPr eaLnBrk="0" hangingPunct="0"/>
            <a:endParaRPr kumimoji="0" lang="en-US" altLang="ja-JP" sz="2000" b="1" dirty="0"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  <a:ea typeface="Batang" pitchFamily="18" charset="-127"/>
            </a:endParaRPr>
          </a:p>
        </p:txBody>
      </p:sp>
      <p:sp>
        <p:nvSpPr>
          <p:cNvPr id="201758" name="Rectangle 30"/>
          <p:cNvSpPr>
            <a:spLocks noChangeArrowheads="1"/>
          </p:cNvSpPr>
          <p:nvPr/>
        </p:nvSpPr>
        <p:spPr bwMode="auto">
          <a:xfrm>
            <a:off x="3940047" y="6164264"/>
            <a:ext cx="144623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kumimoji="0" lang="en-US" altLang="ja-JP" sz="2000" b="1" dirty="0" err="1" smtClean="0">
                <a:solidFill>
                  <a:srgbClr val="E3F4FF"/>
                </a:solidFill>
                <a:latin typeface="Symbol" pitchFamily="18" charset="2"/>
              </a:rPr>
              <a:t>n</a:t>
            </a:r>
            <a:r>
              <a:rPr kumimoji="0" lang="en-US" altLang="ja-JP" sz="2000" b="1" baseline="-25000" dirty="0" err="1">
                <a:solidFill>
                  <a:srgbClr val="E3F4FF"/>
                </a:solidFill>
                <a:latin typeface="Georgia" pitchFamily="18" charset="0"/>
              </a:rPr>
              <a:t>e,</a:t>
            </a:r>
            <a:r>
              <a:rPr kumimoji="0" lang="en-US" altLang="ja-JP" sz="2000" b="1" baseline="-25000" dirty="0" err="1" smtClean="0">
                <a:solidFill>
                  <a:srgbClr val="E3F4FF"/>
                </a:solidFill>
                <a:latin typeface="Symbol" pitchFamily="18" charset="2"/>
              </a:rPr>
              <a:t>m</a:t>
            </a:r>
            <a:r>
              <a:rPr kumimoji="0" lang="en-US" altLang="ja-JP" b="1" dirty="0" smtClean="0">
                <a:solidFill>
                  <a:srgbClr val="E3F4FF"/>
                </a:solidFill>
                <a:latin typeface="Batang" pitchFamily="18" charset="-127"/>
                <a:ea typeface="Batang" pitchFamily="18" charset="-127"/>
              </a:rPr>
              <a:t> </a:t>
            </a:r>
            <a:r>
              <a:rPr kumimoji="0" lang="en-US" altLang="ja-JP" b="1" dirty="0">
                <a:solidFill>
                  <a:srgbClr val="E3F4FF"/>
                </a:solidFill>
                <a:latin typeface="Batang" pitchFamily="18" charset="-127"/>
                <a:ea typeface="Batang" pitchFamily="18" charset="-127"/>
              </a:rPr>
              <a:t>&lt; 1PeV</a:t>
            </a:r>
          </a:p>
        </p:txBody>
      </p:sp>
      <p:sp>
        <p:nvSpPr>
          <p:cNvPr id="201759" name="Rectangle 31"/>
          <p:cNvSpPr>
            <a:spLocks noChangeArrowheads="1"/>
          </p:cNvSpPr>
          <p:nvPr/>
        </p:nvSpPr>
        <p:spPr bwMode="auto">
          <a:xfrm>
            <a:off x="1092072" y="6186488"/>
            <a:ext cx="1013065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kumimoji="0" lang="en-US" altLang="ja-JP" b="1" dirty="0">
                <a:solidFill>
                  <a:srgbClr val="E3F4FF"/>
                </a:solidFill>
                <a:latin typeface="Batang" pitchFamily="18" charset="-127"/>
                <a:ea typeface="Batang" pitchFamily="18" charset="-127"/>
              </a:rPr>
              <a:t> &gt; </a:t>
            </a:r>
            <a:r>
              <a:rPr kumimoji="0" lang="en-US" altLang="ja-JP" b="1" dirty="0" err="1">
                <a:solidFill>
                  <a:srgbClr val="E3F4FF"/>
                </a:solidFill>
                <a:latin typeface="Batang" pitchFamily="18" charset="-127"/>
                <a:ea typeface="Batang" pitchFamily="18" charset="-127"/>
              </a:rPr>
              <a:t>PeV</a:t>
            </a:r>
            <a:r>
              <a:rPr kumimoji="0" lang="en-US" altLang="ja-JP" b="1" dirty="0">
                <a:solidFill>
                  <a:srgbClr val="E3F4FF"/>
                </a:solidFill>
                <a:latin typeface="Batang" pitchFamily="18" charset="-127"/>
                <a:ea typeface="Batang" pitchFamily="18" charset="-127"/>
              </a:rPr>
              <a:t>                         </a:t>
            </a:r>
          </a:p>
        </p:txBody>
      </p:sp>
      <p:sp>
        <p:nvSpPr>
          <p:cNvPr id="201760" name="Rectangle 32"/>
          <p:cNvSpPr>
            <a:spLocks noChangeArrowheads="1"/>
          </p:cNvSpPr>
          <p:nvPr/>
        </p:nvSpPr>
        <p:spPr bwMode="auto">
          <a:xfrm>
            <a:off x="792824" y="6096001"/>
            <a:ext cx="59343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kumimoji="0" lang="en-US" altLang="ja-JP" sz="2000" b="1" dirty="0" err="1" smtClean="0">
                <a:solidFill>
                  <a:srgbClr val="E3F4FF"/>
                </a:solidFill>
                <a:latin typeface="Symbol" pitchFamily="18" charset="2"/>
              </a:rPr>
              <a:t>n</a:t>
            </a:r>
            <a:r>
              <a:rPr kumimoji="0" lang="en-US" altLang="ja-JP" sz="2000" b="1" baseline="-25000" dirty="0" err="1" smtClean="0">
                <a:solidFill>
                  <a:srgbClr val="E3F4FF"/>
                </a:solidFill>
                <a:latin typeface="Georgia" pitchFamily="18" charset="0"/>
              </a:rPr>
              <a:t>e,</a:t>
            </a:r>
            <a:r>
              <a:rPr kumimoji="0" lang="en-US" altLang="ja-JP" sz="2000" b="1" baseline="-25000" dirty="0" err="1" smtClean="0">
                <a:solidFill>
                  <a:srgbClr val="E3F4FF"/>
                </a:solidFill>
                <a:latin typeface="Symbol" pitchFamily="18" charset="2"/>
              </a:rPr>
              <a:t>m</a:t>
            </a:r>
            <a:endParaRPr kumimoji="0" lang="en-US" altLang="ja-JP" sz="2000" b="1" baseline="-25000" dirty="0">
              <a:solidFill>
                <a:srgbClr val="E3F4FF"/>
              </a:solidFill>
              <a:latin typeface="Symbol" pitchFamily="18" charset="2"/>
            </a:endParaRPr>
          </a:p>
        </p:txBody>
      </p:sp>
      <p:sp>
        <p:nvSpPr>
          <p:cNvPr id="201761" name="Rectangle 33"/>
          <p:cNvSpPr>
            <a:spLocks noChangeArrowheads="1"/>
          </p:cNvSpPr>
          <p:nvPr/>
        </p:nvSpPr>
        <p:spPr bwMode="auto">
          <a:xfrm>
            <a:off x="1786864" y="4868864"/>
            <a:ext cx="33214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kumimoji="0" lang="en-US" altLang="ja-JP" sz="2000" b="1" dirty="0" smtClean="0">
                <a:solidFill>
                  <a:srgbClr val="E3F4FF"/>
                </a:solidFill>
                <a:latin typeface="Symbol" pitchFamily="18" charset="2"/>
              </a:rPr>
              <a:t>m</a:t>
            </a:r>
            <a:endParaRPr kumimoji="0" lang="en-US" altLang="ja-JP" sz="2000" b="1" baseline="-25000" dirty="0">
              <a:solidFill>
                <a:srgbClr val="E3F4FF"/>
              </a:solidFill>
              <a:latin typeface="Symbol" pitchFamily="18" charset="2"/>
            </a:endParaRPr>
          </a:p>
        </p:txBody>
      </p:sp>
      <p:sp>
        <p:nvSpPr>
          <p:cNvPr id="201762" name="Rectangle 34"/>
          <p:cNvSpPr>
            <a:spLocks noChangeArrowheads="1"/>
          </p:cNvSpPr>
          <p:nvPr/>
        </p:nvSpPr>
        <p:spPr bwMode="auto">
          <a:xfrm>
            <a:off x="3004473" y="3248026"/>
            <a:ext cx="5629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kumimoji="0" lang="en-US" altLang="ja-JP" sz="2000" b="1" dirty="0" err="1">
                <a:solidFill>
                  <a:srgbClr val="E3F4FF"/>
                </a:solidFill>
                <a:latin typeface="Georgia" pitchFamily="18" charset="0"/>
              </a:rPr>
              <a:t>e,</a:t>
            </a:r>
            <a:r>
              <a:rPr kumimoji="0" lang="en-US" altLang="ja-JP" sz="2000" b="1" dirty="0" err="1" smtClean="0">
                <a:solidFill>
                  <a:srgbClr val="E3F4FF"/>
                </a:solidFill>
                <a:latin typeface="Symbol" pitchFamily="18" charset="2"/>
              </a:rPr>
              <a:t>m</a:t>
            </a:r>
            <a:endParaRPr kumimoji="0" lang="en-US" altLang="ja-JP" sz="2000" b="1" baseline="-25000" dirty="0">
              <a:solidFill>
                <a:srgbClr val="E3F4FF"/>
              </a:solidFill>
              <a:latin typeface="Symbol" pitchFamily="18" charset="2"/>
            </a:endParaRPr>
          </a:p>
        </p:txBody>
      </p:sp>
      <p:sp>
        <p:nvSpPr>
          <p:cNvPr id="201763" name="Rectangle 35"/>
          <p:cNvSpPr>
            <a:spLocks noChangeArrowheads="1"/>
          </p:cNvSpPr>
          <p:nvPr/>
        </p:nvSpPr>
        <p:spPr bwMode="auto">
          <a:xfrm>
            <a:off x="3511820" y="2125663"/>
            <a:ext cx="957313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kumimoji="0" lang="en-US" altLang="ja-JP" b="1" dirty="0">
                <a:solidFill>
                  <a:srgbClr val="E3F4FF"/>
                </a:solidFill>
                <a:latin typeface="Batang" pitchFamily="18" charset="-127"/>
                <a:ea typeface="Batang" pitchFamily="18" charset="-127"/>
              </a:rPr>
              <a:t> </a:t>
            </a:r>
            <a:r>
              <a:rPr kumimoji="0" lang="en-US" altLang="ja-JP" b="1" dirty="0" smtClean="0">
                <a:solidFill>
                  <a:srgbClr val="E3F4FF"/>
                </a:solidFill>
                <a:latin typeface="Batang" pitchFamily="18" charset="-127"/>
                <a:ea typeface="Batang" pitchFamily="18" charset="-127"/>
              </a:rPr>
              <a:t>UHE </a:t>
            </a:r>
            <a:r>
              <a:rPr kumimoji="0" lang="en-US" altLang="ja-JP" b="1" dirty="0">
                <a:solidFill>
                  <a:srgbClr val="E3F4FF"/>
                </a:solidFill>
                <a:latin typeface="Symbol" pitchFamily="18" charset="2"/>
                <a:ea typeface="Batang" pitchFamily="18" charset="-127"/>
              </a:rPr>
              <a:t>n</a:t>
            </a:r>
          </a:p>
        </p:txBody>
      </p:sp>
      <p:sp>
        <p:nvSpPr>
          <p:cNvPr id="201764" name="Rectangle 36"/>
          <p:cNvSpPr>
            <a:spLocks noChangeArrowheads="1"/>
          </p:cNvSpPr>
          <p:nvPr/>
        </p:nvSpPr>
        <p:spPr bwMode="auto">
          <a:xfrm>
            <a:off x="586448" y="1557338"/>
            <a:ext cx="49725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kumimoji="0" lang="en-US" altLang="ja-JP" b="1">
                <a:solidFill>
                  <a:srgbClr val="E3F4FF"/>
                </a:solidFill>
                <a:latin typeface="Batang" pitchFamily="18" charset="-127"/>
                <a:ea typeface="Batang" pitchFamily="18" charset="-127"/>
              </a:rPr>
              <a:t>CR</a:t>
            </a:r>
          </a:p>
        </p:txBody>
      </p:sp>
      <p:sp>
        <p:nvSpPr>
          <p:cNvPr id="201765" name="Rectangle 37"/>
          <p:cNvSpPr>
            <a:spLocks noChangeArrowheads="1"/>
          </p:cNvSpPr>
          <p:nvPr/>
        </p:nvSpPr>
        <p:spPr bwMode="auto">
          <a:xfrm>
            <a:off x="1398191" y="2276476"/>
            <a:ext cx="33214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kumimoji="0" lang="en-US" altLang="ja-JP" sz="2000">
                <a:solidFill>
                  <a:srgbClr val="E3F4FF"/>
                </a:solidFill>
                <a:latin typeface="Symbol" pitchFamily="18" charset="2"/>
              </a:rPr>
              <a:t>m</a:t>
            </a:r>
          </a:p>
        </p:txBody>
      </p:sp>
      <p:sp>
        <p:nvSpPr>
          <p:cNvPr id="201766" name="Rectangle 38"/>
          <p:cNvSpPr>
            <a:spLocks noChangeArrowheads="1"/>
          </p:cNvSpPr>
          <p:nvPr/>
        </p:nvSpPr>
        <p:spPr bwMode="auto">
          <a:xfrm>
            <a:off x="1320800" y="1773239"/>
            <a:ext cx="33214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kumimoji="0" lang="en-US" altLang="ja-JP" sz="2000">
                <a:solidFill>
                  <a:srgbClr val="E3F4FF"/>
                </a:solidFill>
                <a:latin typeface="Symbol" pitchFamily="18" charset="2"/>
              </a:rPr>
              <a:t>m</a:t>
            </a:r>
          </a:p>
        </p:txBody>
      </p:sp>
      <p:sp>
        <p:nvSpPr>
          <p:cNvPr id="201767" name="Rectangle 39"/>
          <p:cNvSpPr>
            <a:spLocks noChangeArrowheads="1"/>
          </p:cNvSpPr>
          <p:nvPr/>
        </p:nvSpPr>
        <p:spPr bwMode="auto">
          <a:xfrm>
            <a:off x="3315762" y="2744789"/>
            <a:ext cx="50847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kumimoji="0" lang="en-US" altLang="ja-JP" sz="2000" b="1">
                <a:solidFill>
                  <a:srgbClr val="E3F4FF"/>
                </a:solidFill>
                <a:latin typeface="Symbol" pitchFamily="18" charset="2"/>
              </a:rPr>
              <a:t>m,t</a:t>
            </a:r>
          </a:p>
        </p:txBody>
      </p:sp>
      <p:grpSp>
        <p:nvGrpSpPr>
          <p:cNvPr id="201768" name="Group 40"/>
          <p:cNvGrpSpPr>
            <a:grpSpLocks/>
          </p:cNvGrpSpPr>
          <p:nvPr/>
        </p:nvGrpSpPr>
        <p:grpSpPr bwMode="auto">
          <a:xfrm rot="585667">
            <a:off x="175147" y="3141978"/>
            <a:ext cx="2191017" cy="2919413"/>
            <a:chOff x="237" y="1796"/>
            <a:chExt cx="1274" cy="1839"/>
          </a:xfrm>
        </p:grpSpPr>
        <p:sp>
          <p:nvSpPr>
            <p:cNvPr id="201769" name="Line 41"/>
            <p:cNvSpPr>
              <a:spLocks noChangeShapeType="1"/>
            </p:cNvSpPr>
            <p:nvPr/>
          </p:nvSpPr>
          <p:spPr bwMode="auto">
            <a:xfrm rot="9747723" flipH="1">
              <a:off x="368" y="2974"/>
              <a:ext cx="513" cy="494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400">
                <a:solidFill>
                  <a:srgbClr val="E3F4FF"/>
                </a:solidFill>
                <a:latin typeface="ＭＳ Ｐゴシック" pitchFamily="50" charset="-128"/>
              </a:endParaRPr>
            </a:p>
          </p:txBody>
        </p:sp>
        <p:sp>
          <p:nvSpPr>
            <p:cNvPr id="201770" name="Line 42"/>
            <p:cNvSpPr>
              <a:spLocks noChangeShapeType="1"/>
            </p:cNvSpPr>
            <p:nvPr/>
          </p:nvSpPr>
          <p:spPr bwMode="auto">
            <a:xfrm rot="9747723" flipH="1">
              <a:off x="758" y="2667"/>
              <a:ext cx="231" cy="211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400">
                <a:solidFill>
                  <a:srgbClr val="E3F4FF"/>
                </a:solidFill>
                <a:latin typeface="ＭＳ Ｐゴシック" pitchFamily="50" charset="-128"/>
              </a:endParaRPr>
            </a:p>
          </p:txBody>
        </p:sp>
        <p:sp>
          <p:nvSpPr>
            <p:cNvPr id="201771" name="Rectangle 43"/>
            <p:cNvSpPr>
              <a:spLocks noChangeArrowheads="1"/>
            </p:cNvSpPr>
            <p:nvPr/>
          </p:nvSpPr>
          <p:spPr bwMode="auto">
            <a:xfrm>
              <a:off x="237" y="3383"/>
              <a:ext cx="226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0" lang="en-US" altLang="ja-JP" sz="2000" b="1">
                  <a:solidFill>
                    <a:srgbClr val="E3F4FF"/>
                  </a:solidFill>
                  <a:latin typeface="Symbol" pitchFamily="18" charset="2"/>
                </a:rPr>
                <a:t>n</a:t>
              </a:r>
              <a:r>
                <a:rPr kumimoji="0" lang="en-US" altLang="ja-JP" sz="2000" b="1" baseline="-25000">
                  <a:solidFill>
                    <a:srgbClr val="E3F4FF"/>
                  </a:solidFill>
                  <a:latin typeface="Symbol" pitchFamily="18" charset="2"/>
                </a:rPr>
                <a:t>g</a:t>
              </a:r>
            </a:p>
          </p:txBody>
        </p:sp>
        <p:sp>
          <p:nvSpPr>
            <p:cNvPr id="201772" name="Rectangle 44"/>
            <p:cNvSpPr>
              <a:spLocks noChangeArrowheads="1"/>
            </p:cNvSpPr>
            <p:nvPr/>
          </p:nvSpPr>
          <p:spPr bwMode="auto">
            <a:xfrm>
              <a:off x="652" y="2611"/>
              <a:ext cx="173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0" lang="en-US" altLang="ja-JP" sz="2000" b="1">
                  <a:solidFill>
                    <a:srgbClr val="E3F4FF"/>
                  </a:solidFill>
                  <a:latin typeface="Symbol" pitchFamily="18" charset="2"/>
                </a:rPr>
                <a:t>t</a:t>
              </a:r>
              <a:endParaRPr kumimoji="0" lang="en-US" altLang="ja-JP" sz="2000" b="1" baseline="-25000">
                <a:solidFill>
                  <a:srgbClr val="E3F4FF"/>
                </a:solidFill>
                <a:latin typeface="Symbol" pitchFamily="18" charset="2"/>
              </a:endParaRPr>
            </a:p>
          </p:txBody>
        </p:sp>
        <p:sp>
          <p:nvSpPr>
            <p:cNvPr id="201773" name="Line 45"/>
            <p:cNvSpPr>
              <a:spLocks noChangeShapeType="1"/>
            </p:cNvSpPr>
            <p:nvPr/>
          </p:nvSpPr>
          <p:spPr bwMode="auto">
            <a:xfrm rot="9747723" flipH="1">
              <a:off x="919" y="2361"/>
              <a:ext cx="256" cy="238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400">
                <a:solidFill>
                  <a:srgbClr val="E3F4FF"/>
                </a:solidFill>
                <a:latin typeface="ＭＳ Ｐゴシック" pitchFamily="50" charset="-128"/>
              </a:endParaRPr>
            </a:p>
          </p:txBody>
        </p:sp>
        <p:sp>
          <p:nvSpPr>
            <p:cNvPr id="201774" name="Line 46"/>
            <p:cNvSpPr>
              <a:spLocks noChangeShapeType="1"/>
            </p:cNvSpPr>
            <p:nvPr/>
          </p:nvSpPr>
          <p:spPr bwMode="auto">
            <a:xfrm rot="9747723" flipH="1">
              <a:off x="1094" y="2102"/>
              <a:ext cx="231" cy="211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400">
                <a:solidFill>
                  <a:srgbClr val="E3F4FF"/>
                </a:solidFill>
                <a:latin typeface="ＭＳ Ｐゴシック" pitchFamily="50" charset="-128"/>
              </a:endParaRPr>
            </a:p>
          </p:txBody>
        </p:sp>
        <p:sp>
          <p:nvSpPr>
            <p:cNvPr id="201775" name="Rectangle 47"/>
            <p:cNvSpPr>
              <a:spLocks noChangeArrowheads="1"/>
            </p:cNvSpPr>
            <p:nvPr/>
          </p:nvSpPr>
          <p:spPr bwMode="auto">
            <a:xfrm>
              <a:off x="988" y="2046"/>
              <a:ext cx="173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0" lang="en-US" altLang="ja-JP" sz="2000" b="1">
                  <a:solidFill>
                    <a:srgbClr val="E3F4FF"/>
                  </a:solidFill>
                  <a:latin typeface="Symbol" pitchFamily="18" charset="2"/>
                </a:rPr>
                <a:t>t</a:t>
              </a:r>
              <a:endParaRPr kumimoji="0" lang="en-US" altLang="ja-JP" sz="2000" b="1" baseline="-25000">
                <a:solidFill>
                  <a:srgbClr val="E3F4FF"/>
                </a:solidFill>
                <a:latin typeface="Symbol" pitchFamily="18" charset="2"/>
              </a:endParaRPr>
            </a:p>
          </p:txBody>
        </p:sp>
        <p:sp>
          <p:nvSpPr>
            <p:cNvPr id="201776" name="Line 48"/>
            <p:cNvSpPr>
              <a:spLocks noChangeShapeType="1"/>
            </p:cNvSpPr>
            <p:nvPr/>
          </p:nvSpPr>
          <p:spPr bwMode="auto">
            <a:xfrm rot="9747723" flipH="1">
              <a:off x="1255" y="1796"/>
              <a:ext cx="256" cy="238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400">
                <a:solidFill>
                  <a:srgbClr val="E3F4FF"/>
                </a:solidFill>
                <a:latin typeface="ＭＳ Ｐゴシック" pitchFamily="50" charset="-128"/>
              </a:endParaRPr>
            </a:p>
          </p:txBody>
        </p:sp>
      </p:grpSp>
      <p:sp>
        <p:nvSpPr>
          <p:cNvPr id="201777" name="Rectangle 49"/>
          <p:cNvSpPr>
            <a:spLocks noChangeArrowheads="1"/>
          </p:cNvSpPr>
          <p:nvPr/>
        </p:nvSpPr>
        <p:spPr bwMode="auto">
          <a:xfrm>
            <a:off x="1262327" y="3860800"/>
            <a:ext cx="38824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kumimoji="0" lang="en-US" altLang="ja-JP" sz="2000" b="1">
                <a:solidFill>
                  <a:srgbClr val="E3F4FF"/>
                </a:solidFill>
                <a:latin typeface="Symbol" pitchFamily="18" charset="2"/>
              </a:rPr>
              <a:t>n</a:t>
            </a:r>
            <a:r>
              <a:rPr kumimoji="0" lang="en-US" altLang="ja-JP" sz="2000" b="1" baseline="-25000">
                <a:solidFill>
                  <a:srgbClr val="E3F4FF"/>
                </a:solidFill>
                <a:latin typeface="Symbol" pitchFamily="18" charset="2"/>
              </a:rPr>
              <a:t>g</a:t>
            </a:r>
          </a:p>
        </p:txBody>
      </p:sp>
      <p:sp>
        <p:nvSpPr>
          <p:cNvPr id="201778" name="Rectangle 50"/>
          <p:cNvSpPr>
            <a:spLocks noChangeArrowheads="1"/>
          </p:cNvSpPr>
          <p:nvPr/>
        </p:nvSpPr>
        <p:spPr bwMode="auto">
          <a:xfrm>
            <a:off x="1871137" y="3176589"/>
            <a:ext cx="50847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kumimoji="0" lang="en-US" altLang="ja-JP" sz="2000" b="1">
                <a:solidFill>
                  <a:srgbClr val="E3F4FF"/>
                </a:solidFill>
                <a:latin typeface="Symbol" pitchFamily="18" charset="2"/>
              </a:rPr>
              <a:t>m,t</a:t>
            </a:r>
          </a:p>
        </p:txBody>
      </p:sp>
      <p:sp>
        <p:nvSpPr>
          <p:cNvPr id="201779" name="Rectangle 51"/>
          <p:cNvSpPr>
            <a:spLocks noChangeArrowheads="1"/>
          </p:cNvSpPr>
          <p:nvPr/>
        </p:nvSpPr>
        <p:spPr bwMode="auto">
          <a:xfrm>
            <a:off x="5343393" y="5229225"/>
            <a:ext cx="4251325" cy="101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kumimoji="0" lang="en-US" altLang="ja-JP" sz="2000" dirty="0">
                <a:solidFill>
                  <a:srgbClr val="E3F4FF"/>
                </a:solidFill>
                <a:latin typeface="Georgia" pitchFamily="18" charset="0"/>
                <a:ea typeface="Batang" pitchFamily="18" charset="-127"/>
              </a:rPr>
              <a:t>U</a:t>
            </a:r>
            <a:r>
              <a:rPr kumimoji="0" lang="en-US" altLang="ja-JP" sz="2000" dirty="0" smtClean="0">
                <a:solidFill>
                  <a:srgbClr val="E3F4FF"/>
                </a:solidFill>
                <a:latin typeface="Georgia" pitchFamily="18" charset="0"/>
                <a:ea typeface="Batang" pitchFamily="18" charset="-127"/>
              </a:rPr>
              <a:t>HE </a:t>
            </a:r>
            <a:r>
              <a:rPr kumimoji="0" lang="en-US" altLang="ja-JP" sz="2000" dirty="0">
                <a:solidFill>
                  <a:srgbClr val="E3F4FF"/>
                </a:solidFill>
                <a:latin typeface="Georgia" pitchFamily="18" charset="0"/>
                <a:ea typeface="Batang" pitchFamily="18" charset="-127"/>
              </a:rPr>
              <a:t>neutrino mean free path </a:t>
            </a:r>
          </a:p>
          <a:p>
            <a:pPr algn="ctr" eaLnBrk="0" hangingPunct="0"/>
            <a:r>
              <a:rPr kumimoji="0" lang="en-US" altLang="ja-JP" sz="2000" dirty="0" err="1">
                <a:solidFill>
                  <a:srgbClr val="E3F4FF"/>
                </a:solidFill>
                <a:latin typeface="Symbol" pitchFamily="18" charset="2"/>
                <a:ea typeface="Batang" pitchFamily="18" charset="-127"/>
              </a:rPr>
              <a:t>l</a:t>
            </a:r>
            <a:r>
              <a:rPr kumimoji="0" lang="en-US" altLang="ja-JP" sz="2000" baseline="-25000" dirty="0" err="1">
                <a:solidFill>
                  <a:srgbClr val="E3F4FF"/>
                </a:solidFill>
                <a:latin typeface="Georgia" pitchFamily="18" charset="0"/>
                <a:ea typeface="Batang" pitchFamily="18" charset="-127"/>
              </a:rPr>
              <a:t>n</a:t>
            </a:r>
            <a:r>
              <a:rPr kumimoji="0" lang="en-US" altLang="ja-JP" sz="2000" dirty="0">
                <a:solidFill>
                  <a:srgbClr val="E3F4FF"/>
                </a:solidFill>
                <a:latin typeface="Georgia" pitchFamily="18" charset="0"/>
                <a:ea typeface="Batang" pitchFamily="18" charset="-127"/>
              </a:rPr>
              <a:t> ~ 100 km &lt;&lt; </a:t>
            </a:r>
            <a:r>
              <a:rPr kumimoji="0" lang="en-US" altLang="ja-JP" sz="2000" dirty="0" err="1">
                <a:solidFill>
                  <a:srgbClr val="E3F4FF"/>
                </a:solidFill>
                <a:latin typeface="Georgia" pitchFamily="18" charset="0"/>
                <a:ea typeface="Batang" pitchFamily="18" charset="-127"/>
              </a:rPr>
              <a:t>R</a:t>
            </a:r>
            <a:r>
              <a:rPr kumimoji="0" lang="en-US" altLang="ja-JP" sz="2000" baseline="-25000" dirty="0" err="1">
                <a:solidFill>
                  <a:srgbClr val="E3F4FF"/>
                </a:solidFill>
                <a:latin typeface="Georgia" pitchFamily="18" charset="0"/>
                <a:ea typeface="Batang" pitchFamily="18" charset="-127"/>
              </a:rPr>
              <a:t>Earth</a:t>
            </a:r>
            <a:endParaRPr kumimoji="0" lang="en-US" altLang="ja-JP" sz="2000" baseline="-25000" dirty="0">
              <a:solidFill>
                <a:srgbClr val="E3F4FF"/>
              </a:solidFill>
              <a:latin typeface="Georgia" pitchFamily="18" charset="0"/>
              <a:ea typeface="Batang" pitchFamily="18" charset="-127"/>
            </a:endParaRPr>
          </a:p>
          <a:p>
            <a:pPr algn="ctr" eaLnBrk="0" hangingPunct="0"/>
            <a:r>
              <a:rPr kumimoji="0" lang="en-US" altLang="ja-JP" sz="2000" dirty="0" err="1">
                <a:solidFill>
                  <a:srgbClr val="E3F4FF"/>
                </a:solidFill>
                <a:latin typeface="Symbol" pitchFamily="18" charset="2"/>
                <a:ea typeface="Batang" pitchFamily="18" charset="-127"/>
              </a:rPr>
              <a:t>s</a:t>
            </a:r>
            <a:r>
              <a:rPr kumimoji="0" lang="en-US" altLang="ja-JP" sz="2000" baseline="30000" dirty="0" err="1">
                <a:solidFill>
                  <a:srgbClr val="E3F4FF"/>
                </a:solidFill>
                <a:latin typeface="Georgia" pitchFamily="18" charset="0"/>
                <a:ea typeface="Batang" pitchFamily="18" charset="-127"/>
              </a:rPr>
              <a:t>cc</a:t>
            </a:r>
            <a:r>
              <a:rPr kumimoji="0" lang="en-US" altLang="ja-JP" sz="2000" baseline="-25000" dirty="0" err="1">
                <a:solidFill>
                  <a:srgbClr val="E3F4FF"/>
                </a:solidFill>
                <a:latin typeface="Georgia" pitchFamily="18" charset="0"/>
                <a:ea typeface="Batang" pitchFamily="18" charset="-127"/>
              </a:rPr>
              <a:t>nN</a:t>
            </a:r>
            <a:r>
              <a:rPr kumimoji="0" lang="en-US" altLang="ja-JP" sz="2000" dirty="0">
                <a:solidFill>
                  <a:srgbClr val="E3F4FF"/>
                </a:solidFill>
                <a:latin typeface="Georgia" pitchFamily="18" charset="0"/>
                <a:ea typeface="Batang" pitchFamily="18" charset="-127"/>
              </a:rPr>
              <a:t> ~ 10</a:t>
            </a:r>
            <a:r>
              <a:rPr kumimoji="0" lang="en-US" altLang="ja-JP" sz="2000" baseline="30000" dirty="0">
                <a:solidFill>
                  <a:srgbClr val="E3F4FF"/>
                </a:solidFill>
                <a:latin typeface="Georgia" pitchFamily="18" charset="0"/>
                <a:ea typeface="Batang" pitchFamily="18" charset="-127"/>
              </a:rPr>
              <a:t>-6~-4 </a:t>
            </a:r>
            <a:r>
              <a:rPr kumimoji="0" lang="en-US" altLang="ja-JP" sz="2000" dirty="0" err="1">
                <a:solidFill>
                  <a:srgbClr val="E3F4FF"/>
                </a:solidFill>
                <a:latin typeface="Georgia" pitchFamily="18" charset="0"/>
                <a:ea typeface="Batang" pitchFamily="18" charset="-127"/>
              </a:rPr>
              <a:t>mb</a:t>
            </a:r>
            <a:endParaRPr kumimoji="0" lang="en-US" altLang="ja-JP" sz="2000" dirty="0">
              <a:solidFill>
                <a:srgbClr val="E3F4FF"/>
              </a:solidFill>
              <a:latin typeface="Georgia" pitchFamily="18" charset="0"/>
              <a:ea typeface="Batang" pitchFamily="18" charset="-127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33E3B-0F43-4F82-A652-7CD9B003C67A}" type="slidenum">
              <a:rPr lang="en-US" altLang="ja-JP" smtClean="0">
                <a:solidFill>
                  <a:srgbClr val="E3F4FF"/>
                </a:solidFill>
              </a:rPr>
              <a:pPr/>
              <a:t>5</a:t>
            </a:fld>
            <a:endParaRPr lang="en-US" altLang="ja-JP">
              <a:solidFill>
                <a:srgbClr val="E3F4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39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 bwMode="auto">
          <a:xfrm>
            <a:off x="0" y="5805264"/>
            <a:ext cx="9906000" cy="105273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71636" y="332656"/>
            <a:ext cx="8994775" cy="993775"/>
          </a:xfrm>
        </p:spPr>
        <p:txBody>
          <a:bodyPr/>
          <a:lstStyle/>
          <a:p>
            <a:pPr algn="l" eaLnBrk="1" hangingPunct="1"/>
            <a:r>
              <a:rPr lang="en-US" altLang="ja-JP" dirty="0" smtClean="0">
                <a:latin typeface="Georgia" pitchFamily="18" charset="0"/>
                <a:cs typeface="Times New Roman" pitchFamily="18" charset="0"/>
              </a:rPr>
              <a:t>The </a:t>
            </a:r>
            <a:r>
              <a:rPr lang="en-US" altLang="ja-JP" dirty="0" err="1" smtClean="0">
                <a:latin typeface="Georgia" pitchFamily="18" charset="0"/>
                <a:cs typeface="Times New Roman" pitchFamily="18" charset="0"/>
              </a:rPr>
              <a:t>IceCube</a:t>
            </a:r>
            <a:r>
              <a:rPr lang="en-US" altLang="ja-JP" dirty="0" smtClean="0">
                <a:latin typeface="Georgia" pitchFamily="18" charset="0"/>
                <a:cs typeface="Times New Roman" pitchFamily="18" charset="0"/>
              </a:rPr>
              <a:t> Detector</a:t>
            </a:r>
          </a:p>
        </p:txBody>
      </p:sp>
      <p:sp>
        <p:nvSpPr>
          <p:cNvPr id="6183" name="Rectangle 101"/>
          <p:cNvSpPr>
            <a:spLocks noChangeArrowheads="1"/>
          </p:cNvSpPr>
          <p:nvPr/>
        </p:nvSpPr>
        <p:spPr bwMode="auto">
          <a:xfrm>
            <a:off x="-1763714" y="2559054"/>
            <a:ext cx="6129338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/>
          </a:p>
        </p:txBody>
      </p:sp>
      <p:grpSp>
        <p:nvGrpSpPr>
          <p:cNvPr id="6184" name="Group 132"/>
          <p:cNvGrpSpPr>
            <a:grpSpLocks/>
          </p:cNvGrpSpPr>
          <p:nvPr/>
        </p:nvGrpSpPr>
        <p:grpSpPr bwMode="auto">
          <a:xfrm>
            <a:off x="5601074" y="629879"/>
            <a:ext cx="4248470" cy="4455305"/>
            <a:chOff x="3438" y="346"/>
            <a:chExt cx="2313" cy="2399"/>
          </a:xfrm>
        </p:grpSpPr>
        <p:grpSp>
          <p:nvGrpSpPr>
            <p:cNvPr id="6206" name="Group 129"/>
            <p:cNvGrpSpPr>
              <a:grpSpLocks/>
            </p:cNvGrpSpPr>
            <p:nvPr/>
          </p:nvGrpSpPr>
          <p:grpSpPr bwMode="auto">
            <a:xfrm>
              <a:off x="3438" y="346"/>
              <a:ext cx="2177" cy="2388"/>
              <a:chOff x="580" y="619"/>
              <a:chExt cx="2384" cy="2704"/>
            </a:xfrm>
          </p:grpSpPr>
          <p:pic>
            <p:nvPicPr>
              <p:cNvPr id="6208" name="Picture 10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7"/>
              <a:stretch>
                <a:fillRect/>
              </a:stretch>
            </p:blipFill>
            <p:spPr bwMode="auto">
              <a:xfrm>
                <a:off x="580" y="619"/>
                <a:ext cx="2384" cy="27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209" name="Oval 105"/>
              <p:cNvSpPr>
                <a:spLocks noChangeArrowheads="1"/>
              </p:cNvSpPr>
              <p:nvPr/>
            </p:nvSpPr>
            <p:spPr bwMode="auto">
              <a:xfrm>
                <a:off x="1673" y="2074"/>
                <a:ext cx="322" cy="150"/>
              </a:xfrm>
              <a:prstGeom prst="ellips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0" name="Line 106"/>
              <p:cNvSpPr>
                <a:spLocks noChangeShapeType="1"/>
              </p:cNvSpPr>
              <p:nvPr/>
            </p:nvSpPr>
            <p:spPr bwMode="auto">
              <a:xfrm>
                <a:off x="1389" y="1934"/>
                <a:ext cx="174" cy="173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11" name="Text Box 107"/>
              <p:cNvSpPr txBox="1">
                <a:spLocks noChangeArrowheads="1"/>
              </p:cNvSpPr>
              <p:nvPr/>
            </p:nvSpPr>
            <p:spPr bwMode="auto">
              <a:xfrm>
                <a:off x="784" y="1751"/>
                <a:ext cx="993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/>
                <a:r>
                  <a:rPr lang="en-US" altLang="ja-JP" sz="2000" dirty="0">
                    <a:solidFill>
                      <a:srgbClr val="FFFF00"/>
                    </a:solidFill>
                  </a:rPr>
                  <a:t>South Pole</a:t>
                </a:r>
                <a:endParaRPr lang="en-US" altLang="ja-JP" dirty="0"/>
              </a:p>
            </p:txBody>
          </p:sp>
          <p:sp>
            <p:nvSpPr>
              <p:cNvPr id="6212" name="Text Box 108"/>
              <p:cNvSpPr txBox="1">
                <a:spLocks noChangeArrowheads="1"/>
              </p:cNvSpPr>
              <p:nvPr/>
            </p:nvSpPr>
            <p:spPr bwMode="auto">
              <a:xfrm>
                <a:off x="1651" y="1844"/>
                <a:ext cx="987" cy="1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/>
                <a:r>
                  <a:rPr lang="en-US" altLang="ja-JP" sz="1200">
                    <a:solidFill>
                      <a:srgbClr val="FFFF00"/>
                    </a:solidFill>
                  </a:rPr>
                  <a:t>Dome (old station</a:t>
                </a:r>
                <a:r>
                  <a:rPr lang="en-US" altLang="ja-JP" sz="1000">
                    <a:solidFill>
                      <a:srgbClr val="FFFF00"/>
                    </a:solidFill>
                  </a:rPr>
                  <a:t>)</a:t>
                </a:r>
                <a:endParaRPr lang="en-US" altLang="ja-JP" sz="1000"/>
              </a:p>
            </p:txBody>
          </p:sp>
          <p:sp>
            <p:nvSpPr>
              <p:cNvPr id="6213" name="Line 109"/>
              <p:cNvSpPr>
                <a:spLocks noChangeShapeType="1"/>
              </p:cNvSpPr>
              <p:nvPr/>
            </p:nvSpPr>
            <p:spPr bwMode="auto">
              <a:xfrm flipV="1">
                <a:off x="1834" y="1988"/>
                <a:ext cx="0" cy="90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6214" name="Picture 110" descr="ice_sheet_topography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6" t="8481" r="2182" b="9561"/>
              <a:stretch>
                <a:fillRect/>
              </a:stretch>
            </p:blipFill>
            <p:spPr bwMode="auto">
              <a:xfrm>
                <a:off x="1391" y="679"/>
                <a:ext cx="1502" cy="10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CC00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215" name="AutoShape 112"/>
              <p:cNvSpPr>
                <a:spLocks noChangeArrowheads="1"/>
              </p:cNvSpPr>
              <p:nvPr/>
            </p:nvSpPr>
            <p:spPr bwMode="auto">
              <a:xfrm>
                <a:off x="2160" y="1163"/>
                <a:ext cx="136" cy="105"/>
              </a:xfrm>
              <a:prstGeom prst="star16">
                <a:avLst>
                  <a:gd name="adj" fmla="val 37500"/>
                </a:avLst>
              </a:prstGeom>
              <a:solidFill>
                <a:srgbClr val="33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6" name="Line 113"/>
              <p:cNvSpPr>
                <a:spLocks noChangeShapeType="1"/>
              </p:cNvSpPr>
              <p:nvPr/>
            </p:nvSpPr>
            <p:spPr bwMode="auto">
              <a:xfrm flipV="1">
                <a:off x="1389" y="1250"/>
                <a:ext cx="789" cy="503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207" name="Text Box 104"/>
            <p:cNvSpPr txBox="1">
              <a:spLocks noChangeArrowheads="1"/>
            </p:cNvSpPr>
            <p:nvPr/>
          </p:nvSpPr>
          <p:spPr bwMode="auto">
            <a:xfrm>
              <a:off x="4171" y="2341"/>
              <a:ext cx="158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algn="ctr" eaLnBrk="1" hangingPunct="1"/>
              <a:r>
                <a:rPr lang="en-US" altLang="ja-JP" b="1">
                  <a:solidFill>
                    <a:schemeClr val="bg1"/>
                  </a:solidFill>
                </a:rPr>
                <a:t>Amundsen-Scott </a:t>
              </a:r>
              <a:br>
                <a:rPr lang="en-US" altLang="ja-JP" b="1">
                  <a:solidFill>
                    <a:schemeClr val="bg1"/>
                  </a:solidFill>
                </a:rPr>
              </a:br>
              <a:r>
                <a:rPr lang="en-US" altLang="ja-JP" b="1">
                  <a:solidFill>
                    <a:schemeClr val="bg1"/>
                  </a:solidFill>
                </a:rPr>
                <a:t>South Pole station</a:t>
              </a:r>
              <a:endParaRPr lang="en-US" altLang="ja-JP" sz="1400"/>
            </a:p>
          </p:txBody>
        </p:sp>
      </p:grpSp>
      <p:pic>
        <p:nvPicPr>
          <p:cNvPr id="6147" name="Picture 29" descr="ArrayNoIceJune2010_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0027" y="1280807"/>
            <a:ext cx="3923187" cy="553256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8" name="Line 62"/>
          <p:cNvSpPr>
            <a:spLocks noChangeShapeType="1"/>
          </p:cNvSpPr>
          <p:nvPr/>
        </p:nvSpPr>
        <p:spPr bwMode="auto">
          <a:xfrm rot="7200000">
            <a:off x="2224943" y="1310299"/>
            <a:ext cx="1153376" cy="79544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9" name="Line 63"/>
          <p:cNvSpPr>
            <a:spLocks noChangeShapeType="1"/>
          </p:cNvSpPr>
          <p:nvPr/>
        </p:nvSpPr>
        <p:spPr bwMode="auto">
          <a:xfrm flipV="1">
            <a:off x="1606303" y="1581776"/>
            <a:ext cx="2602489" cy="14745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0" name="Text Box 64"/>
          <p:cNvSpPr txBox="1">
            <a:spLocks noChangeArrowheads="1"/>
          </p:cNvSpPr>
          <p:nvPr/>
        </p:nvSpPr>
        <p:spPr bwMode="auto">
          <a:xfrm>
            <a:off x="2042498" y="1131333"/>
            <a:ext cx="941140" cy="527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lang="en-US" altLang="ja-JP" sz="2400" b="1">
                <a:latin typeface="Times New Roman" pitchFamily="18" charset="0"/>
              </a:rPr>
              <a:t>1km</a:t>
            </a:r>
          </a:p>
        </p:txBody>
      </p:sp>
      <p:sp>
        <p:nvSpPr>
          <p:cNvPr id="6151" name="Line 65"/>
          <p:cNvSpPr>
            <a:spLocks noChangeShapeType="1"/>
          </p:cNvSpPr>
          <p:nvPr/>
        </p:nvSpPr>
        <p:spPr bwMode="auto">
          <a:xfrm rot="16200000" flipH="1">
            <a:off x="748365" y="5356623"/>
            <a:ext cx="1793691" cy="7349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2" name="Text Box 66"/>
          <p:cNvSpPr txBox="1">
            <a:spLocks noChangeArrowheads="1"/>
          </p:cNvSpPr>
          <p:nvPr/>
        </p:nvSpPr>
        <p:spPr bwMode="auto">
          <a:xfrm>
            <a:off x="723960" y="5393370"/>
            <a:ext cx="941140" cy="527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lang="en-US" altLang="ja-JP" sz="2400" b="1">
                <a:latin typeface="Times New Roman" pitchFamily="18" charset="0"/>
              </a:rPr>
              <a:t>1km</a:t>
            </a:r>
          </a:p>
        </p:txBody>
      </p:sp>
      <p:sp>
        <p:nvSpPr>
          <p:cNvPr id="6153" name="Line 67"/>
          <p:cNvSpPr>
            <a:spLocks noChangeShapeType="1"/>
          </p:cNvSpPr>
          <p:nvPr/>
        </p:nvSpPr>
        <p:spPr bwMode="auto">
          <a:xfrm rot="16200000" flipH="1">
            <a:off x="186990" y="3077212"/>
            <a:ext cx="2767294" cy="7133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4" name="Text Box 68"/>
          <p:cNvSpPr txBox="1">
            <a:spLocks noChangeArrowheads="1"/>
          </p:cNvSpPr>
          <p:nvPr/>
        </p:nvSpPr>
        <p:spPr bwMode="auto">
          <a:xfrm>
            <a:off x="344488" y="2775550"/>
            <a:ext cx="1224544" cy="527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lang="en-US" altLang="ja-JP" sz="2400" b="1" dirty="0">
                <a:latin typeface="Times New Roman" pitchFamily="18" charset="0"/>
              </a:rPr>
              <a:t>1.5km</a:t>
            </a:r>
          </a:p>
        </p:txBody>
      </p:sp>
      <p:sp>
        <p:nvSpPr>
          <p:cNvPr id="6185" name="Text Box 130"/>
          <p:cNvSpPr txBox="1">
            <a:spLocks noChangeArrowheads="1"/>
          </p:cNvSpPr>
          <p:nvPr/>
        </p:nvSpPr>
        <p:spPr bwMode="auto">
          <a:xfrm>
            <a:off x="4365624" y="3715628"/>
            <a:ext cx="205209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b="1" dirty="0">
                <a:ea typeface="ＭＳ Ｐ明朝" pitchFamily="18" charset="-128"/>
              </a:rPr>
              <a:t>5160 </a:t>
            </a:r>
          </a:p>
          <a:p>
            <a:pPr eaLnBrk="1" hangingPunct="1"/>
            <a:r>
              <a:rPr lang="en-US" altLang="ja-JP" b="1" dirty="0">
                <a:ea typeface="ＭＳ Ｐ明朝" pitchFamily="18" charset="-128"/>
              </a:rPr>
              <a:t>optical </a:t>
            </a:r>
            <a:endParaRPr lang="en-US" altLang="ja-JP" b="1" dirty="0" smtClean="0">
              <a:ea typeface="ＭＳ Ｐ明朝" pitchFamily="18" charset="-128"/>
            </a:endParaRPr>
          </a:p>
          <a:p>
            <a:pPr eaLnBrk="1" hangingPunct="1"/>
            <a:r>
              <a:rPr lang="en-US" altLang="ja-JP" b="1" dirty="0" smtClean="0">
                <a:ea typeface="ＭＳ Ｐ明朝" pitchFamily="18" charset="-128"/>
              </a:rPr>
              <a:t>sensors</a:t>
            </a:r>
            <a:endParaRPr lang="en-US" altLang="ja-JP" b="1" dirty="0">
              <a:ea typeface="ＭＳ Ｐ明朝" pitchFamily="18" charset="-128"/>
            </a:endParaRPr>
          </a:p>
          <a:p>
            <a:pPr algn="ctr" eaLnBrk="1" hangingPunct="1"/>
            <a:endParaRPr lang="en-US" altLang="ja-JP" b="1" dirty="0">
              <a:latin typeface="Times New Roman" pitchFamily="18" charset="0"/>
              <a:ea typeface="ＭＳ Ｐ明朝" pitchFamily="18" charset="-128"/>
            </a:endParaRPr>
          </a:p>
        </p:txBody>
      </p:sp>
      <p:sp>
        <p:nvSpPr>
          <p:cNvPr id="6187" name="Text Box 133"/>
          <p:cNvSpPr txBox="1">
            <a:spLocks noChangeArrowheads="1"/>
          </p:cNvSpPr>
          <p:nvPr/>
        </p:nvSpPr>
        <p:spPr bwMode="auto">
          <a:xfrm>
            <a:off x="2877850" y="2720207"/>
            <a:ext cx="250442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lang="en-US" altLang="ja-JP" dirty="0"/>
              <a:t>Array of 80 sparse and 6 dense strings</a:t>
            </a: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315324" y="6360831"/>
            <a:ext cx="2311400" cy="260350"/>
          </a:xfrm>
        </p:spPr>
        <p:txBody>
          <a:bodyPr/>
          <a:lstStyle/>
          <a:p>
            <a:pPr>
              <a:defRPr/>
            </a:pPr>
            <a:fld id="{79786175-AF4C-4093-8A81-F3DBC8E3C6F5}" type="slidenum">
              <a:rPr lang="en-US" altLang="ja-JP" smtClean="0"/>
              <a:pPr>
                <a:defRPr/>
              </a:pPr>
              <a:t>6</a:t>
            </a:fld>
            <a:endParaRPr lang="en-US" altLang="ja-JP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3" t="10992" r="20001"/>
          <a:stretch/>
        </p:blipFill>
        <p:spPr bwMode="auto">
          <a:xfrm>
            <a:off x="5432345" y="4941542"/>
            <a:ext cx="1671584" cy="1727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直線コネクタ 5"/>
          <p:cNvCxnSpPr/>
          <p:nvPr/>
        </p:nvCxnSpPr>
        <p:spPr bwMode="auto">
          <a:xfrm flipV="1">
            <a:off x="4615517" y="5010895"/>
            <a:ext cx="744208" cy="37514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直線コネクタ 7"/>
          <p:cNvCxnSpPr/>
          <p:nvPr/>
        </p:nvCxnSpPr>
        <p:spPr bwMode="auto">
          <a:xfrm>
            <a:off x="4640840" y="5517232"/>
            <a:ext cx="888224" cy="86013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4490" y="88485"/>
            <a:ext cx="8915400" cy="9144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Data samples</a:t>
            </a:r>
            <a:endParaRPr 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52988" y="6165304"/>
            <a:ext cx="8610236" cy="53692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 err="1" smtClean="0"/>
              <a:t>IceCube</a:t>
            </a:r>
            <a:r>
              <a:rPr lang="en-US" dirty="0" smtClean="0"/>
              <a:t> has been in a stable operation for more than 5 years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320377" y="6426176"/>
            <a:ext cx="2090325" cy="295300"/>
          </a:xfrm>
        </p:spPr>
        <p:txBody>
          <a:bodyPr/>
          <a:lstStyle/>
          <a:p>
            <a:pPr>
              <a:defRPr/>
            </a:pPr>
            <a:fld id="{99AF3ECA-A69C-4010-9CD6-CF02566281EE}" type="slidenum">
              <a:rPr lang="en-US" altLang="ja-JP" smtClean="0"/>
              <a:pPr>
                <a:defRPr/>
              </a:pPr>
              <a:t>7</a:t>
            </a:fld>
            <a:endParaRPr lang="en-US" altLang="en-US">
              <a:ea typeface="ＭＳ Ｐ明朝"/>
            </a:endParaRPr>
          </a:p>
        </p:txBody>
      </p:sp>
      <p:sp>
        <p:nvSpPr>
          <p:cNvPr id="5" name="Text Box 62"/>
          <p:cNvSpPr txBox="1">
            <a:spLocks noChangeArrowheads="1"/>
          </p:cNvSpPr>
          <p:nvPr/>
        </p:nvSpPr>
        <p:spPr bwMode="auto">
          <a:xfrm>
            <a:off x="7676905" y="151962"/>
            <a:ext cx="2172639" cy="1764870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101882" tIns="50941" rIns="101882" bIns="5094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latin typeface="Georgia" pitchFamily="18" charset="0"/>
              </a:rPr>
              <a:t>   9 strings  (2006) </a:t>
            </a: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Georgia" pitchFamily="18" charset="0"/>
              </a:rPr>
              <a:t> 22 strings  (2007) </a:t>
            </a: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Georgia" pitchFamily="18" charset="0"/>
              </a:rPr>
              <a:t> 40 strings  (2008) </a:t>
            </a: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Georgia" pitchFamily="18" charset="0"/>
              </a:rPr>
              <a:t> 59 strings  (2009) </a:t>
            </a: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Georgia" pitchFamily="18" charset="0"/>
              </a:rPr>
              <a:t> 79 strings  (2010) </a:t>
            </a: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Georgia" pitchFamily="18" charset="0"/>
              </a:rPr>
              <a:t> 86 strings  (2011) 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2" y="2052779"/>
            <a:ext cx="4059641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070" y="2052783"/>
            <a:ext cx="4019745" cy="38964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正方形/長方形 5"/>
          <p:cNvSpPr/>
          <p:nvPr/>
        </p:nvSpPr>
        <p:spPr>
          <a:xfrm rot="8546125">
            <a:off x="5221523" y="4001030"/>
            <a:ext cx="360040" cy="19482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128464" y="991761"/>
            <a:ext cx="3219664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2010-2011 - 79 strings </a:t>
            </a:r>
            <a:r>
              <a:rPr lang="en-US" dirty="0" err="1" smtClean="0">
                <a:solidFill>
                  <a:prstClr val="black"/>
                </a:solidFill>
              </a:rPr>
              <a:t>config</a:t>
            </a:r>
            <a:r>
              <a:rPr lang="en-US" dirty="0" smtClean="0">
                <a:solidFill>
                  <a:prstClr val="black"/>
                </a:solidFill>
              </a:rPr>
              <a:t>.</a:t>
            </a:r>
          </a:p>
          <a:p>
            <a:r>
              <a:rPr lang="en-US" b="1" dirty="0" smtClean="0">
                <a:solidFill>
                  <a:prstClr val="black"/>
                </a:solidFill>
              </a:rPr>
              <a:t>May/31/2010-May/12/2011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Effective </a:t>
            </a:r>
            <a:r>
              <a:rPr lang="en-US" dirty="0" err="1" smtClean="0">
                <a:solidFill>
                  <a:prstClr val="black"/>
                </a:solidFill>
              </a:rPr>
              <a:t>livetime</a:t>
            </a:r>
            <a:r>
              <a:rPr lang="en-US" dirty="0" smtClean="0">
                <a:solidFill>
                  <a:prstClr val="black"/>
                </a:solidFill>
              </a:rPr>
              <a:t> 319.07days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7755109" y="1317000"/>
            <a:ext cx="2016224" cy="51334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4370193" y="991761"/>
            <a:ext cx="3232615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2011-2012 – 86 strings </a:t>
            </a:r>
            <a:r>
              <a:rPr lang="en-US" dirty="0" err="1" smtClean="0">
                <a:solidFill>
                  <a:prstClr val="black"/>
                </a:solidFill>
              </a:rPr>
              <a:t>config</a:t>
            </a:r>
            <a:endParaRPr lang="en-US" dirty="0" smtClean="0">
              <a:solidFill>
                <a:prstClr val="black"/>
              </a:solidFill>
            </a:endParaRPr>
          </a:p>
          <a:p>
            <a:r>
              <a:rPr lang="en-US" b="1" dirty="0" smtClean="0">
                <a:solidFill>
                  <a:prstClr val="black"/>
                </a:solidFill>
              </a:rPr>
              <a:t>May/13/2011-May14/2012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Effective </a:t>
            </a:r>
            <a:r>
              <a:rPr lang="en-US" dirty="0" err="1" smtClean="0">
                <a:solidFill>
                  <a:prstClr val="black"/>
                </a:solidFill>
              </a:rPr>
              <a:t>livetime</a:t>
            </a:r>
            <a:r>
              <a:rPr lang="en-US" dirty="0" smtClean="0">
                <a:solidFill>
                  <a:prstClr val="black"/>
                </a:solidFill>
              </a:rPr>
              <a:t> 353.67 days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1" name="直線矢印コネクタ 10"/>
          <p:cNvCxnSpPr/>
          <p:nvPr/>
        </p:nvCxnSpPr>
        <p:spPr>
          <a:xfrm flipH="1">
            <a:off x="6138120" y="5589240"/>
            <a:ext cx="687088" cy="720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6897216" y="5435932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new strings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4" name="直線矢印コネクタ 13"/>
          <p:cNvCxnSpPr/>
          <p:nvPr/>
        </p:nvCxnSpPr>
        <p:spPr>
          <a:xfrm flipH="1" flipV="1">
            <a:off x="6897216" y="4293096"/>
            <a:ext cx="576064" cy="11428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2360712" y="622429"/>
            <a:ext cx="3296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Effective </a:t>
            </a:r>
            <a:r>
              <a:rPr lang="en-US" dirty="0" err="1" smtClean="0"/>
              <a:t>livetime</a:t>
            </a:r>
            <a:r>
              <a:rPr lang="en-US" dirty="0" smtClean="0"/>
              <a:t> of 672.7days</a:t>
            </a:r>
            <a:endParaRPr 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000672" y="1979548"/>
            <a:ext cx="203587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IceCube</a:t>
            </a:r>
            <a:r>
              <a:rPr lang="en-US" dirty="0" smtClean="0"/>
              <a:t> Top View</a:t>
            </a:r>
            <a:endParaRPr 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293610" y="1979548"/>
            <a:ext cx="203587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IceCube</a:t>
            </a:r>
            <a:r>
              <a:rPr lang="en-US" dirty="0" smtClean="0"/>
              <a:t> Top 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8242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4638" y="188640"/>
            <a:ext cx="8915400" cy="9144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The Event Selection</a:t>
            </a:r>
            <a:endParaRPr 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99300" y="5957483"/>
            <a:ext cx="2311400" cy="365125"/>
          </a:xfrm>
        </p:spPr>
        <p:txBody>
          <a:bodyPr/>
          <a:lstStyle/>
          <a:p>
            <a:pPr>
              <a:defRPr/>
            </a:pPr>
            <a:fld id="{99AF3ECA-A69C-4010-9CD6-CF02566281EE}" type="slidenum">
              <a:rPr lang="en-US" altLang="ja-JP" smtClean="0"/>
              <a:pPr>
                <a:defRPr/>
              </a:pPr>
              <a:t>8</a:t>
            </a:fld>
            <a:endParaRPr lang="en-US" altLang="en-US">
              <a:ea typeface="ＭＳ Ｐ明朝"/>
            </a:endParaRPr>
          </a:p>
        </p:txBody>
      </p:sp>
      <p:pic>
        <p:nvPicPr>
          <p:cNvPr id="35842" name="Picture 2" descr="http://wiki.icecube.wisc.edu/images/a/a1/FinalLevel_BGsum_CosTheta_NP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60" y="4086369"/>
            <a:ext cx="3433012" cy="232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584" y="4086368"/>
            <a:ext cx="3433012" cy="2328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5" name="Picture 5" descr="http://wiki.icecube.wisc.edu/images/4/4c/FinalLevel_Signal_CosTheta_NPE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43"/>
          <a:stretch/>
        </p:blipFill>
        <p:spPr bwMode="auto">
          <a:xfrm>
            <a:off x="6576100" y="4086369"/>
            <a:ext cx="3129428" cy="232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7" name="Picture 7" descr="http://wiki.icecube.wisc.edu/images/9/92/Energy_NPE_muon_with_wo_combine2.canvas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" r="53322"/>
          <a:stretch/>
        </p:blipFill>
        <p:spPr bwMode="auto">
          <a:xfrm>
            <a:off x="4988230" y="188640"/>
            <a:ext cx="291709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8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077" y="980728"/>
            <a:ext cx="2307795" cy="21160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直線コネクタ 21"/>
          <p:cNvCxnSpPr/>
          <p:nvPr/>
        </p:nvCxnSpPr>
        <p:spPr>
          <a:xfrm>
            <a:off x="1331353" y="5166484"/>
            <a:ext cx="0" cy="9967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正方形/長方形 30"/>
          <p:cNvSpPr/>
          <p:nvPr/>
        </p:nvSpPr>
        <p:spPr>
          <a:xfrm>
            <a:off x="488504" y="3995772"/>
            <a:ext cx="183896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dirty="0" smtClean="0"/>
              <a:t>Background MC</a:t>
            </a:r>
            <a:endParaRPr lang="en-US" sz="1800" dirty="0"/>
          </a:p>
        </p:txBody>
      </p:sp>
      <p:pic>
        <p:nvPicPr>
          <p:cNvPr id="8" name="コンテンツ プレースホルダー 7"/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55" t="51888"/>
          <a:stretch/>
        </p:blipFill>
        <p:spPr>
          <a:xfrm>
            <a:off x="1331353" y="4302388"/>
            <a:ext cx="1008111" cy="876862"/>
          </a:xfrm>
        </p:spPr>
      </p:pic>
      <p:cxnSp>
        <p:nvCxnSpPr>
          <p:cNvPr id="36" name="直線コネクタ 35"/>
          <p:cNvCxnSpPr/>
          <p:nvPr/>
        </p:nvCxnSpPr>
        <p:spPr>
          <a:xfrm>
            <a:off x="4499705" y="5166484"/>
            <a:ext cx="0" cy="9967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コンテンツ プレースホルダー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55" t="51888"/>
          <a:stretch/>
        </p:blipFill>
        <p:spPr bwMode="auto">
          <a:xfrm>
            <a:off x="4499705" y="4302388"/>
            <a:ext cx="1008111" cy="87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8" name="直線コネクタ 37"/>
          <p:cNvCxnSpPr/>
          <p:nvPr/>
        </p:nvCxnSpPr>
        <p:spPr>
          <a:xfrm>
            <a:off x="7668056" y="5166484"/>
            <a:ext cx="0" cy="9967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コンテンツ プレースホルダー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55" t="51888"/>
          <a:stretch/>
        </p:blipFill>
        <p:spPr bwMode="auto">
          <a:xfrm>
            <a:off x="7668056" y="4302388"/>
            <a:ext cx="1008111" cy="87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正方形/長方形 39"/>
          <p:cNvSpPr/>
          <p:nvPr/>
        </p:nvSpPr>
        <p:spPr>
          <a:xfrm>
            <a:off x="3656856" y="3995772"/>
            <a:ext cx="276229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dirty="0" smtClean="0"/>
              <a:t>Experimental Data (10%)</a:t>
            </a:r>
            <a:endParaRPr lang="en-US" sz="1800" dirty="0"/>
          </a:p>
        </p:txBody>
      </p:sp>
      <p:sp>
        <p:nvSpPr>
          <p:cNvPr id="41" name="正方形/長方形 40"/>
          <p:cNvSpPr/>
          <p:nvPr/>
        </p:nvSpPr>
        <p:spPr>
          <a:xfrm>
            <a:off x="6880180" y="3995772"/>
            <a:ext cx="131318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dirty="0" smtClean="0"/>
              <a:t>Signal MC </a:t>
            </a:r>
            <a:endParaRPr 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/>
              <p:cNvSpPr txBox="1"/>
              <p:nvPr/>
            </p:nvSpPr>
            <p:spPr>
              <a:xfrm>
                <a:off x="272480" y="3212976"/>
                <a:ext cx="9413798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Energy of incoming particle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∝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  <a:ea typeface="Cambria Math"/>
                      </a:rPr>
                      <m:t>E</m:t>
                    </m:r>
                  </m:oMath>
                </a14:m>
                <a:r>
                  <a:rPr lang="en-US" dirty="0" smtClean="0"/>
                  <a:t>nergy-losses in detector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∝</m:t>
                    </m:r>
                  </m:oMath>
                </a14:m>
                <a:r>
                  <a:rPr lang="en-US" dirty="0" smtClean="0"/>
                  <a:t> number of photo electrons (NPE)</a:t>
                </a:r>
                <a:endParaRPr lang="en-US" dirty="0"/>
              </a:p>
            </p:txBody>
          </p:sp>
        </mc:Choice>
        <mc:Fallback xmlns="">
          <p:sp>
            <p:nvSpPr>
              <p:cNvPr id="20" name="テキスト ボックス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480" y="3212976"/>
                <a:ext cx="9413798" cy="369332"/>
              </a:xfrm>
              <a:prstGeom prst="rect">
                <a:avLst/>
              </a:prstGeom>
              <a:blipFill rotWithShape="1">
                <a:blip r:embed="rId8"/>
                <a:stretch>
                  <a:fillRect l="-517" t="-6349" r="-453" b="-2222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840" name="右矢印 35839"/>
          <p:cNvSpPr/>
          <p:nvPr/>
        </p:nvSpPr>
        <p:spPr>
          <a:xfrm>
            <a:off x="3872880" y="1916832"/>
            <a:ext cx="100811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41" name="テキスト ボックス 35840"/>
          <p:cNvSpPr txBox="1"/>
          <p:nvPr/>
        </p:nvSpPr>
        <p:spPr>
          <a:xfrm>
            <a:off x="272480" y="3573016"/>
            <a:ext cx="9197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Optimization based MC / MC verification based on 10</a:t>
            </a:r>
            <a:r>
              <a:rPr lang="en-US" dirty="0"/>
              <a:t>% experimental ‘</a:t>
            </a:r>
            <a:r>
              <a:rPr lang="en-US" dirty="0" smtClean="0"/>
              <a:t>burn’ </a:t>
            </a:r>
            <a:r>
              <a:rPr lang="en-US" dirty="0"/>
              <a:t>sample</a:t>
            </a: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920552" y="6444044"/>
            <a:ext cx="7695248" cy="369332"/>
          </a:xfrm>
          <a:prstGeom prst="rect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See the details of 2010-2011 data analysis: Poster #12-3 (Keiichi </a:t>
            </a:r>
            <a:r>
              <a:rPr lang="en-US" dirty="0" err="1" smtClean="0"/>
              <a:t>Mase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テキスト ボックス 2"/>
          <p:cNvSpPr txBox="1"/>
          <p:nvPr/>
        </p:nvSpPr>
        <p:spPr>
          <a:xfrm rot="19842780">
            <a:off x="4449323" y="4981276"/>
            <a:ext cx="1478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selection criteria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for 2011-2012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492022" y="5508521"/>
            <a:ext cx="15167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Background</a:t>
            </a:r>
          </a:p>
          <a:p>
            <a:r>
              <a:rPr lang="en-US" sz="1600" dirty="0" smtClean="0">
                <a:latin typeface="+mn-lt"/>
              </a:rPr>
              <a:t>0.144/</a:t>
            </a:r>
            <a:r>
              <a:rPr lang="en-US" sz="1600" dirty="0" err="1" smtClean="0">
                <a:latin typeface="+mn-lt"/>
              </a:rPr>
              <a:t>livetime</a:t>
            </a:r>
            <a:endParaRPr lang="en-US" sz="1600" dirty="0">
              <a:latin typeface="+mn-lt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 rot="5400000">
            <a:off x="8390518" y="4992257"/>
            <a:ext cx="17572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\</a:t>
            </a:r>
          </a:p>
          <a:p>
            <a:r>
              <a:rPr lang="en-US" sz="1600" dirty="0" smtClean="0">
                <a:latin typeface="+mn-lt"/>
              </a:rPr>
              <a:t>1.0 ~ 30/</a:t>
            </a:r>
            <a:r>
              <a:rPr lang="en-US" sz="1600" dirty="0" err="1" smtClean="0">
                <a:latin typeface="+mn-lt"/>
              </a:rPr>
              <a:t>livetime</a:t>
            </a:r>
            <a:endParaRPr lang="en-US" sz="1600" dirty="0">
              <a:latin typeface="+mn-lt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984940" y="2718212"/>
            <a:ext cx="1832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channel # &gt; 300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6004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タイトル 1"/>
          <p:cNvSpPr>
            <a:spLocks noGrp="1"/>
          </p:cNvSpPr>
          <p:nvPr>
            <p:ph type="title"/>
          </p:nvPr>
        </p:nvSpPr>
        <p:spPr>
          <a:xfrm>
            <a:off x="344488" y="44624"/>
            <a:ext cx="8915400" cy="648072"/>
          </a:xfrm>
        </p:spPr>
        <p:txBody>
          <a:bodyPr>
            <a:normAutofit/>
          </a:bodyPr>
          <a:lstStyle/>
          <a:p>
            <a:r>
              <a:rPr lang="en-US" sz="3600" dirty="0" smtClean="0">
                <a:ea typeface="ＭＳ Ｐゴシック" pitchFamily="50" charset="-128"/>
              </a:rPr>
              <a:t>Two events passed the selection criteria</a:t>
            </a:r>
          </a:p>
        </p:txBody>
      </p:sp>
      <p:sp>
        <p:nvSpPr>
          <p:cNvPr id="16387" name="スライド番号プレースホルダー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Georgia" pitchFamily="18" charset="0"/>
                <a:ea typeface="ＭＳ Ｐ明朝" pitchFamily="18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Georgia" pitchFamily="18" charset="0"/>
                <a:ea typeface="ＭＳ Ｐ明朝" pitchFamily="18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Georgia" pitchFamily="18" charset="0"/>
                <a:ea typeface="ＭＳ Ｐ明朝" pitchFamily="18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Georgia" pitchFamily="18" charset="0"/>
                <a:ea typeface="ＭＳ Ｐ明朝" pitchFamily="18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Georgia" pitchFamily="18" charset="0"/>
                <a:ea typeface="ＭＳ Ｐ明朝" pitchFamily="18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eorgia" pitchFamily="18" charset="0"/>
                <a:ea typeface="ＭＳ Ｐ明朝" pitchFamily="18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eorgia" pitchFamily="18" charset="0"/>
                <a:ea typeface="ＭＳ Ｐ明朝" pitchFamily="18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eorgia" pitchFamily="18" charset="0"/>
                <a:ea typeface="ＭＳ Ｐ明朝" pitchFamily="18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eorgia" pitchFamily="18" charset="0"/>
                <a:ea typeface="ＭＳ Ｐ明朝" pitchFamily="18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B5F31C6-DC67-43F0-89EF-7E95EC14964A}" type="slidenum">
              <a:rPr kumimoji="0" lang="en-US" altLang="ja-JP" smtClean="0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kumimoji="0" lang="en-US" altLang="en-US" smtClean="0">
              <a:solidFill>
                <a:srgbClr val="898989"/>
              </a:solidFill>
            </a:endParaRPr>
          </a:p>
        </p:txBody>
      </p:sp>
      <p:sp>
        <p:nvSpPr>
          <p:cNvPr id="9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305557" y="1293207"/>
            <a:ext cx="3143387" cy="1055673"/>
          </a:xfrm>
        </p:spPr>
        <p:txBody>
          <a:bodyPr rtlCol="0">
            <a:noAutofit/>
          </a:bodyPr>
          <a:lstStyle/>
          <a:p>
            <a:pPr marL="0" indent="0" fontAlgn="auto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600" dirty="0" smtClean="0"/>
              <a:t>Run119316-Event36556705</a:t>
            </a:r>
          </a:p>
          <a:p>
            <a:pPr marL="0" indent="0" fontAlgn="auto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600" dirty="0" smtClean="0"/>
              <a:t>Jan 3</a:t>
            </a:r>
            <a:r>
              <a:rPr lang="en-US" sz="1600" baseline="30000" dirty="0" smtClean="0"/>
              <a:t>rd</a:t>
            </a:r>
            <a:r>
              <a:rPr lang="en-US" sz="1600" dirty="0"/>
              <a:t> </a:t>
            </a:r>
            <a:r>
              <a:rPr lang="en-US" sz="1600" dirty="0" smtClean="0"/>
              <a:t>2012</a:t>
            </a:r>
          </a:p>
          <a:p>
            <a:pPr marL="0" indent="0" fontAlgn="auto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600" dirty="0" smtClean="0">
                <a:solidFill>
                  <a:srgbClr val="FF0000"/>
                </a:solidFill>
              </a:rPr>
              <a:t>NPE 9.628x10</a:t>
            </a:r>
            <a:r>
              <a:rPr lang="en-US" sz="1600" baseline="30000" dirty="0" smtClean="0">
                <a:solidFill>
                  <a:srgbClr val="FF0000"/>
                </a:solidFill>
              </a:rPr>
              <a:t>4</a:t>
            </a:r>
          </a:p>
          <a:p>
            <a:pPr marL="0" indent="0" fontAlgn="auto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600" dirty="0" smtClean="0"/>
              <a:t>Number of Optical Sensors 312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11" name="コンテンツ プレースホルダー 2"/>
          <p:cNvSpPr txBox="1">
            <a:spLocks/>
          </p:cNvSpPr>
          <p:nvPr/>
        </p:nvSpPr>
        <p:spPr>
          <a:xfrm>
            <a:off x="5529064" y="1268760"/>
            <a:ext cx="3312368" cy="115212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SzPct val="130000"/>
              <a:buFont typeface="Arial" pitchFamily="34" charset="0"/>
              <a:buChar char="•"/>
              <a:defRPr kumimoji="0" lang="ja-JP" sz="20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5715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SzPct val="60000"/>
              <a:buFont typeface="Courier New" pitchFamily="49" charset="0"/>
              <a:buChar char="o"/>
              <a:defRPr kumimoji="0" lang="ja-JP" sz="18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ja-JP" sz="20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ja-JP" sz="20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0" lang="ja-JP" sz="20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ja-JP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ja-JP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ja-JP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ja-JP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600" dirty="0" smtClean="0">
                <a:solidFill>
                  <a:prstClr val="black"/>
                </a:solidFill>
              </a:rPr>
              <a:t>Run118545-Event63733662</a:t>
            </a:r>
          </a:p>
          <a:p>
            <a:pPr marL="0" indent="0" fontAlgn="auto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600" dirty="0" smtClean="0">
                <a:solidFill>
                  <a:prstClr val="black"/>
                </a:solidFill>
              </a:rPr>
              <a:t>August 9</a:t>
            </a:r>
            <a:r>
              <a:rPr lang="en-US" sz="1600" baseline="30000" dirty="0" smtClean="0">
                <a:solidFill>
                  <a:prstClr val="black"/>
                </a:solidFill>
              </a:rPr>
              <a:t>th</a:t>
            </a:r>
            <a:r>
              <a:rPr lang="en-US" sz="1600" dirty="0" smtClean="0">
                <a:solidFill>
                  <a:prstClr val="black"/>
                </a:solidFill>
              </a:rPr>
              <a:t> 2012</a:t>
            </a:r>
          </a:p>
          <a:p>
            <a:pPr marL="0" indent="0" fontAlgn="auto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600" dirty="0" smtClean="0">
                <a:solidFill>
                  <a:srgbClr val="FF0000"/>
                </a:solidFill>
              </a:rPr>
              <a:t>NPE 6.9928x10</a:t>
            </a:r>
            <a:r>
              <a:rPr lang="en-US" sz="1600" baseline="30000" dirty="0" smtClean="0">
                <a:solidFill>
                  <a:srgbClr val="FF0000"/>
                </a:solidFill>
              </a:rPr>
              <a:t>4</a:t>
            </a:r>
          </a:p>
          <a:p>
            <a:pPr marL="0" indent="0" fontAlgn="auto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600" dirty="0" smtClean="0">
                <a:solidFill>
                  <a:prstClr val="black"/>
                </a:solidFill>
              </a:rPr>
              <a:t>Number of Optical Sensors 354</a:t>
            </a:r>
          </a:p>
          <a:p>
            <a:pPr marL="0" indent="0" fontAlgn="auto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sz="1600" dirty="0" smtClean="0">
              <a:solidFill>
                <a:prstClr val="black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1600" dirty="0" smtClean="0">
              <a:solidFill>
                <a:prstClr val="black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40961" name="Picture 1" descr="D:\movie_EHE_JanuaryTat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216" y="2322413"/>
            <a:ext cx="2842266" cy="211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2" name="Picture 2" descr="D:\movie_EHE_JanuaryYoko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040" y="4592520"/>
            <a:ext cx="2449810" cy="222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グループ化 2"/>
          <p:cNvGrpSpPr/>
          <p:nvPr/>
        </p:nvGrpSpPr>
        <p:grpSpPr>
          <a:xfrm>
            <a:off x="2647975" y="2372843"/>
            <a:ext cx="4105225" cy="2136277"/>
            <a:chOff x="2432720" y="1916832"/>
            <a:chExt cx="4105225" cy="2136277"/>
          </a:xfrm>
          <a:solidFill>
            <a:srgbClr val="CCFF33"/>
          </a:solidFill>
        </p:grpSpPr>
        <p:sp>
          <p:nvSpPr>
            <p:cNvPr id="2" name="正方形/長方形 1"/>
            <p:cNvSpPr/>
            <p:nvPr/>
          </p:nvSpPr>
          <p:spPr>
            <a:xfrm>
              <a:off x="2432720" y="1916832"/>
              <a:ext cx="4105225" cy="213627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6" descr="ic-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7234" y="2291038"/>
              <a:ext cx="2035175" cy="16081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5" descr="ic-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6707" y="2275883"/>
              <a:ext cx="1609454" cy="162329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0963" name="Picture 3" descr="D:\movie_EHE_January\tate\074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t="33494" r="42180" b="21808"/>
          <a:stretch/>
        </p:blipFill>
        <p:spPr bwMode="auto">
          <a:xfrm>
            <a:off x="8481392" y="1454068"/>
            <a:ext cx="1274982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5" name="Picture 5" descr="D:\movie_EHE_January\yoko\1499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6" t="17262" r="19194" b="31624"/>
          <a:stretch/>
        </p:blipFill>
        <p:spPr bwMode="auto">
          <a:xfrm>
            <a:off x="7762850" y="4437112"/>
            <a:ext cx="1946028" cy="158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8" name="Picture 8" descr="D:\movie_EHE_January2\yoko\024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71" t="26335" r="17070" b="33056"/>
          <a:stretch/>
        </p:blipFill>
        <p:spPr bwMode="auto">
          <a:xfrm>
            <a:off x="-195" y="4958970"/>
            <a:ext cx="1944546" cy="187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6" y="2492896"/>
            <a:ext cx="2482014" cy="2250050"/>
          </a:xfrm>
          <a:prstGeom prst="rect">
            <a:avLst/>
          </a:prstGeom>
        </p:spPr>
      </p:pic>
      <p:pic>
        <p:nvPicPr>
          <p:cNvPr id="40967" name="Picture 7" descr="D:\movie_EHE_January2\tate\0246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7" t="34350" r="33228" b="16792"/>
          <a:stretch/>
        </p:blipFill>
        <p:spPr bwMode="auto">
          <a:xfrm>
            <a:off x="56456" y="1481635"/>
            <a:ext cx="1245988" cy="129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591" y="4769057"/>
            <a:ext cx="2254374" cy="2043685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2684088" y="2339588"/>
            <a:ext cx="3685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CC/NC interactions in the detector</a:t>
            </a:r>
            <a:endParaRPr 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255030" y="2699628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856656" y="620688"/>
            <a:ext cx="6365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 events / 672.7 days (background expectation 0.14 events) </a:t>
            </a:r>
            <a:endParaRPr 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911874" y="899428"/>
            <a:ext cx="3773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preliminary p-value: 0.0094 (2.36</a:t>
            </a:r>
            <a:r>
              <a:rPr lang="en-US" dirty="0" smtClean="0">
                <a:latin typeface="Symbol" pitchFamily="18" charset="2"/>
              </a:rPr>
              <a:t>s)</a:t>
            </a:r>
            <a:endParaRPr lang="en-US" dirty="0"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3682552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001183894[1]">
  <a:themeElements>
    <a:clrScheme name="TS001183894[1]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S001183894[1]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50" charset="-128"/>
          </a:defRPr>
        </a:defPPr>
      </a:lstStyle>
    </a:lnDef>
  </a:objectDefaults>
  <a:extraClrSchemeLst>
    <a:extraClrScheme>
      <a:clrScheme name="TS001183894[1]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S001183894[1]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S001183894[1]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S001183894[1]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S001183894[1]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S001183894[1]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S001183894[1]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S001183894[1]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S001183894[1]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S001183894[1]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S001183894[1]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S001183894[1]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rojectStatusRepor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rbit-Aya">
  <a:themeElements>
    <a:clrScheme name="Orbit-Aya 10">
      <a:dk1>
        <a:srgbClr val="DCC8FF"/>
      </a:dk1>
      <a:lt1>
        <a:srgbClr val="E3F4FF"/>
      </a:lt1>
      <a:dk2>
        <a:srgbClr val="000032"/>
      </a:dk2>
      <a:lt2>
        <a:srgbClr val="C9E4FF"/>
      </a:lt2>
      <a:accent1>
        <a:srgbClr val="CCECFF"/>
      </a:accent1>
      <a:accent2>
        <a:srgbClr val="6600FF"/>
      </a:accent2>
      <a:accent3>
        <a:srgbClr val="AAAAAD"/>
      </a:accent3>
      <a:accent4>
        <a:srgbClr val="C2D0DA"/>
      </a:accent4>
      <a:accent5>
        <a:srgbClr val="E2F4FF"/>
      </a:accent5>
      <a:accent6>
        <a:srgbClr val="5C00E7"/>
      </a:accent6>
      <a:hlink>
        <a:srgbClr val="FFFFCC"/>
      </a:hlink>
      <a:folHlink>
        <a:srgbClr val="FFCC66"/>
      </a:folHlink>
    </a:clrScheme>
    <a:fontScheme name="Orbit-Ay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ＭＳ Ｐゴシック" pitchFamily="50" charset="-128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ＭＳ Ｐゴシック" pitchFamily="50" charset="-128"/>
            <a:ea typeface="ＭＳ Ｐゴシック" pitchFamily="50" charset="-128"/>
          </a:defRPr>
        </a:defPPr>
      </a:lstStyle>
    </a:lnDef>
  </a:objectDefaults>
  <a:extraClrSchemeLst>
    <a:extraClrScheme>
      <a:clrScheme name="Orbit-Aya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-Aya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-Aya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-Aya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-Aya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-Aya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-Aya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-Aya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-Aya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-Aya 10">
        <a:dk1>
          <a:srgbClr val="DCC8FF"/>
        </a:dk1>
        <a:lt1>
          <a:srgbClr val="E3F4FF"/>
        </a:lt1>
        <a:dk2>
          <a:srgbClr val="000032"/>
        </a:dk2>
        <a:lt2>
          <a:srgbClr val="C9E4FF"/>
        </a:lt2>
        <a:accent1>
          <a:srgbClr val="CCECFF"/>
        </a:accent1>
        <a:accent2>
          <a:srgbClr val="6600FF"/>
        </a:accent2>
        <a:accent3>
          <a:srgbClr val="AAAAAD"/>
        </a:accent3>
        <a:accent4>
          <a:srgbClr val="C2D0DA"/>
        </a:accent4>
        <a:accent5>
          <a:srgbClr val="E2F4FF"/>
        </a:accent5>
        <a:accent6>
          <a:srgbClr val="5C00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-Aya 11">
        <a:dk1>
          <a:srgbClr val="DCC8FF"/>
        </a:dk1>
        <a:lt1>
          <a:srgbClr val="E3F4FF"/>
        </a:lt1>
        <a:dk2>
          <a:srgbClr val="000032"/>
        </a:dk2>
        <a:lt2>
          <a:srgbClr val="C9E4FF"/>
        </a:lt2>
        <a:accent1>
          <a:srgbClr val="FFFFFF"/>
        </a:accent1>
        <a:accent2>
          <a:srgbClr val="FFFFCC"/>
        </a:accent2>
        <a:accent3>
          <a:srgbClr val="AAAAAD"/>
        </a:accent3>
        <a:accent4>
          <a:srgbClr val="C2D0DA"/>
        </a:accent4>
        <a:accent5>
          <a:srgbClr val="FFFFFF"/>
        </a:accent5>
        <a:accent6>
          <a:srgbClr val="E7E7B9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-Aya 12">
        <a:dk1>
          <a:srgbClr val="000000"/>
        </a:dk1>
        <a:lt1>
          <a:srgbClr val="E3F4FF"/>
        </a:lt1>
        <a:dk2>
          <a:srgbClr val="000032"/>
        </a:dk2>
        <a:lt2>
          <a:srgbClr val="C9E4FF"/>
        </a:lt2>
        <a:accent1>
          <a:srgbClr val="FFFFFF"/>
        </a:accent1>
        <a:accent2>
          <a:srgbClr val="FFFFCC"/>
        </a:accent2>
        <a:accent3>
          <a:srgbClr val="AAAAAD"/>
        </a:accent3>
        <a:accent4>
          <a:srgbClr val="C2D0DA"/>
        </a:accent4>
        <a:accent5>
          <a:srgbClr val="FFFFFF"/>
        </a:accent5>
        <a:accent6>
          <a:srgbClr val="E7E7B9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-Aya 13">
        <a:dk1>
          <a:srgbClr val="F7EBFF"/>
        </a:dk1>
        <a:lt1>
          <a:srgbClr val="E3F4FF"/>
        </a:lt1>
        <a:dk2>
          <a:srgbClr val="000032"/>
        </a:dk2>
        <a:lt2>
          <a:srgbClr val="C9E4FF"/>
        </a:lt2>
        <a:accent1>
          <a:srgbClr val="FFFFFF"/>
        </a:accent1>
        <a:accent2>
          <a:srgbClr val="FFFFCC"/>
        </a:accent2>
        <a:accent3>
          <a:srgbClr val="AAAAAD"/>
        </a:accent3>
        <a:accent4>
          <a:srgbClr val="C2D0DA"/>
        </a:accent4>
        <a:accent5>
          <a:srgbClr val="FFFFFF"/>
        </a:accent5>
        <a:accent6>
          <a:srgbClr val="E7E7B9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ProjectStatusRepor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ＭＳ Ｐゴシック" pitchFamily="50" charset="-128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ＭＳ Ｐゴシック" pitchFamily="50" charset="-128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TS001183894[1]</Template>
  <TotalTime>5774</TotalTime>
  <Words>1295</Words>
  <Application>Microsoft Office PowerPoint</Application>
  <PresentationFormat>A4 210 x 297 mm</PresentationFormat>
  <Paragraphs>331</Paragraphs>
  <Slides>21</Slides>
  <Notes>2</Notes>
  <HiddenSlides>0</HiddenSlides>
  <MMClips>0</MMClips>
  <ScaleCrop>false</ScaleCrop>
  <HeadingPairs>
    <vt:vector size="6" baseType="variant">
      <vt:variant>
        <vt:lpstr>テーマ</vt:lpstr>
      </vt:variant>
      <vt:variant>
        <vt:i4>5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27" baseType="lpstr">
      <vt:lpstr>TS001183894[1]</vt:lpstr>
      <vt:lpstr>ProjectStatusReport</vt:lpstr>
      <vt:lpstr>Orbit-Aya</vt:lpstr>
      <vt:lpstr>1_ProjectStatusReport</vt:lpstr>
      <vt:lpstr>標準デザイン</vt:lpstr>
      <vt:lpstr>数式</vt:lpstr>
      <vt:lpstr>IceCube: Ultra-high Energy Neutrinos</vt:lpstr>
      <vt:lpstr>Ultra-high Energy Neutrinos: PeV and above</vt:lpstr>
      <vt:lpstr>The highest energy neutrinos</vt:lpstr>
      <vt:lpstr>Atmospheric neutrinos in PeV</vt:lpstr>
      <vt:lpstr>UHE Neutrinos In the Earth…</vt:lpstr>
      <vt:lpstr>The IceCube Detector</vt:lpstr>
      <vt:lpstr>Data samples</vt:lpstr>
      <vt:lpstr>The Event Selection</vt:lpstr>
      <vt:lpstr>Two events passed the selection criteria</vt:lpstr>
      <vt:lpstr>Event Brightness (NPE) Distributions  2010-2012</vt:lpstr>
      <vt:lpstr>Neutrino Energy Distributions (2010-2012)</vt:lpstr>
      <vt:lpstr>Expected Numbers of UHE Events</vt:lpstr>
      <vt:lpstr>The Exposure and Effective Area</vt:lpstr>
      <vt:lpstr>IceCube UHE Sensitivity 2010-2012</vt:lpstr>
      <vt:lpstr>Summary</vt:lpstr>
      <vt:lpstr>Backup</vt:lpstr>
      <vt:lpstr>Passing rates (stat. errors only)</vt:lpstr>
      <vt:lpstr>Near future improvement Background Veto with IceTop  </vt:lpstr>
      <vt:lpstr>Neutrino energy estimation</vt:lpstr>
      <vt:lpstr>Surface Energy Distribution of Flavor Dependence</vt:lpstr>
      <vt:lpstr>In-situ energy scale calibration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Recent results from searches for high energy neutrinos with IceCube</dc:title>
  <dc:creator>aya</dc:creator>
  <cp:lastModifiedBy>aya</cp:lastModifiedBy>
  <cp:revision>210</cp:revision>
  <cp:lastPrinted>2012-05-31T14:47:36Z</cp:lastPrinted>
  <dcterms:created xsi:type="dcterms:W3CDTF">2010-11-24T07:00:10Z</dcterms:created>
  <dcterms:modified xsi:type="dcterms:W3CDTF">2012-06-05T09:48:47Z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irectSourceMarket">
    <vt:lpwstr>english</vt:lpwstr>
  </property>
  <property fmtid="{D5CDD505-2E9C-101B-9397-08002B2CF9AE}" pid="3" name="OriginalSourceMarket">
    <vt:lpwstr>english</vt:lpwstr>
  </property>
  <property fmtid="{D5CDD505-2E9C-101B-9397-08002B2CF9AE}" pid="4" name="Markets">
    <vt:lpwstr/>
  </property>
  <property fmtid="{D5CDD505-2E9C-101B-9397-08002B2CF9AE}" pid="5" name="AssetType">
    <vt:lpwstr>TP</vt:lpwstr>
  </property>
  <property fmtid="{D5CDD505-2E9C-101B-9397-08002B2CF9AE}" pid="6" name="TPInstallLocation">
    <vt:lpwstr>{Document Themes}</vt:lpwstr>
  </property>
  <property fmtid="{D5CDD505-2E9C-101B-9397-08002B2CF9AE}" pid="7" name="PrimaryImageGen">
    <vt:lpwstr>1</vt:lpwstr>
  </property>
  <property fmtid="{D5CDD505-2E9C-101B-9397-08002B2CF9AE}" pid="8" name="display_urn:schemas-microsoft-com:office:office#APAuthor">
    <vt:lpwstr>FAREAST\v-fashai</vt:lpwstr>
  </property>
  <property fmtid="{D5CDD505-2E9C-101B-9397-08002B2CF9AE}" pid="9" name="APAuthor">
    <vt:lpwstr>311</vt:lpwstr>
  </property>
  <property fmtid="{D5CDD505-2E9C-101B-9397-08002B2CF9AE}" pid="10" name="CHMName">
    <vt:lpwstr/>
  </property>
  <property fmtid="{D5CDD505-2E9C-101B-9397-08002B2CF9AE}" pid="11" name="Milestone">
    <vt:lpwstr>Continuous</vt:lpwstr>
  </property>
  <property fmtid="{D5CDD505-2E9C-101B-9397-08002B2CF9AE}" pid="12" name="TPAppVersion">
    <vt:lpwstr>11</vt:lpwstr>
  </property>
  <property fmtid="{D5CDD505-2E9C-101B-9397-08002B2CF9AE}" pid="13" name="TPCommandLine">
    <vt:lpwstr>{PP} {FilePath}</vt:lpwstr>
  </property>
  <property fmtid="{D5CDD505-2E9C-101B-9397-08002B2CF9AE}" pid="14" name="TPComponent">
    <vt:lpwstr>PPTFiles</vt:lpwstr>
  </property>
  <property fmtid="{D5CDD505-2E9C-101B-9397-08002B2CF9AE}" pid="15" name="AssetId">
    <vt:lpwstr>TS001183894</vt:lpwstr>
  </property>
  <property fmtid="{D5CDD505-2E9C-101B-9397-08002B2CF9AE}" pid="16" name="EditorialStatus">
    <vt:lpwstr/>
  </property>
  <property fmtid="{D5CDD505-2E9C-101B-9397-08002B2CF9AE}" pid="17" name="NumericId">
    <vt:lpwstr>-1.00000000000000</vt:lpwstr>
  </property>
  <property fmtid="{D5CDD505-2E9C-101B-9397-08002B2CF9AE}" pid="18" name="PublishTargets">
    <vt:lpwstr>OfficeOnline</vt:lpwstr>
  </property>
  <property fmtid="{D5CDD505-2E9C-101B-9397-08002B2CF9AE}" pid="19" name="TPLaunchHelpLinkType">
    <vt:lpwstr>Template</vt:lpwstr>
  </property>
  <property fmtid="{D5CDD505-2E9C-101B-9397-08002B2CF9AE}" pid="20" name="TPFriendlyName">
    <vt:lpwstr>宇宙をイメージしたデザイン テンプレート</vt:lpwstr>
  </property>
  <property fmtid="{D5CDD505-2E9C-101B-9397-08002B2CF9AE}" pid="21" name="display_urn:schemas-microsoft-com:office:office#APEditor">
    <vt:lpwstr>FAREAST\yokoyo</vt:lpwstr>
  </property>
  <property fmtid="{D5CDD505-2E9C-101B-9397-08002B2CF9AE}" pid="22" name="APEditor">
    <vt:lpwstr>78</vt:lpwstr>
  </property>
  <property fmtid="{D5CDD505-2E9C-101B-9397-08002B2CF9AE}" pid="23" name="Provider">
    <vt:lpwstr>EY006220130</vt:lpwstr>
  </property>
  <property fmtid="{D5CDD505-2E9C-101B-9397-08002B2CF9AE}" pid="24" name="SourceTitle">
    <vt:lpwstr>宇宙をイメージしたデザイン テンプレート</vt:lpwstr>
  </property>
  <property fmtid="{D5CDD505-2E9C-101B-9397-08002B2CF9AE}" pid="25" name="TPApplication">
    <vt:lpwstr>PowerPoint</vt:lpwstr>
  </property>
  <property fmtid="{D5CDD505-2E9C-101B-9397-08002B2CF9AE}" pid="26" name="TPLaunchHelpLink">
    <vt:lpwstr/>
  </property>
  <property fmtid="{D5CDD505-2E9C-101B-9397-08002B2CF9AE}" pid="27" name="OpenTemplate">
    <vt:lpwstr>1</vt:lpwstr>
  </property>
  <property fmtid="{D5CDD505-2E9C-101B-9397-08002B2CF9AE}" pid="28" name="UACurrentWords">
    <vt:lpwstr>0</vt:lpwstr>
  </property>
  <property fmtid="{D5CDD505-2E9C-101B-9397-08002B2CF9AE}" pid="29" name="UALocRecommendation">
    <vt:lpwstr>Localize</vt:lpwstr>
  </property>
  <property fmtid="{D5CDD505-2E9C-101B-9397-08002B2CF9AE}" pid="30" name="UALocComments">
    <vt:lpwstr/>
  </property>
  <property fmtid="{D5CDD505-2E9C-101B-9397-08002B2CF9AE}" pid="31" name="Applications">
    <vt:lpwstr>1600;#PowerPoint - Design Templt 12;#-1;#TBD;#-1;#TBD;#-1;#TBD;#-1;#TBD;#-1;#TBD</vt:lpwstr>
  </property>
  <property fmtid="{D5CDD505-2E9C-101B-9397-08002B2CF9AE}" pid="32" name="UANotes">
    <vt:lpwstr/>
  </property>
  <property fmtid="{D5CDD505-2E9C-101B-9397-08002B2CF9AE}" pid="33" name="ContentTypeId">
    <vt:lpwstr>0x0101006025706CF4CD034688BEBAE97A2E701D0202002C93CD0671112145BBD0848D642DA392</vt:lpwstr>
  </property>
  <property fmtid="{D5CDD505-2E9C-101B-9397-08002B2CF9AE}" pid="34" name="IsDeleted">
    <vt:lpwstr>0</vt:lpwstr>
  </property>
  <property fmtid="{D5CDD505-2E9C-101B-9397-08002B2CF9AE}" pid="35" name="ParentAssetId">
    <vt:lpwstr/>
  </property>
  <property fmtid="{D5CDD505-2E9C-101B-9397-08002B2CF9AE}" pid="36" name="ShowIn">
    <vt:lpwstr>Show everywhere</vt:lpwstr>
  </property>
  <property fmtid="{D5CDD505-2E9C-101B-9397-08002B2CF9AE}" pid="37" name="IsSearchable">
    <vt:lpwstr>0</vt:lpwstr>
  </property>
  <property fmtid="{D5CDD505-2E9C-101B-9397-08002B2CF9AE}" pid="38" name="TPClientViewer">
    <vt:lpwstr>Microsoft Office PowerPoint</vt:lpwstr>
  </property>
  <property fmtid="{D5CDD505-2E9C-101B-9397-08002B2CF9AE}" pid="39" name="TPNamespace">
    <vt:lpwstr>POWERPNT</vt:lpwstr>
  </property>
  <property fmtid="{D5CDD505-2E9C-101B-9397-08002B2CF9AE}" pid="40" name="Content Type">
    <vt:lpwstr>OOFile</vt:lpwstr>
  </property>
  <property fmtid="{D5CDD505-2E9C-101B-9397-08002B2CF9AE}" pid="41" name="AuthoringAssetId">
    <vt:lpwstr>TP001183894</vt:lpwstr>
  </property>
</Properties>
</file>