
<file path=[Content_Types].xml><?xml version="1.0" encoding="utf-8"?>
<Types xmlns="http://schemas.openxmlformats.org/package/2006/content-types">
  <Default Extension="pdf" ContentType="application/pdf"/>
  <Override PartName="/ppt/tags/tag5.xml" ContentType="application/vnd.openxmlformats-officedocument.presentationml.tags+xml"/>
  <Override PartName="/ppt/slides/slide14.xml" ContentType="application/vnd.openxmlformats-officedocument.presentationml.slide+xml"/>
  <Default Extension="rels" ContentType="application/vnd.openxmlformats-package.relationships+xml"/>
  <Override PartName="/ppt/embeddings/oleObject8.bin" ContentType="application/vnd.openxmlformats-officedocument.oleObject"/>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embeddings/oleObject16.bin" ContentType="application/vnd.openxmlformats-officedocument.oleObject"/>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tags/tag4.xml" ContentType="application/vnd.openxmlformats-officedocument.presentationml.tags+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embeddings/oleObject7.bin" ContentType="application/vnd.openxmlformats-officedocument.oleObject"/>
  <Override PartName="/docProps/core.xml" ContentType="application/vnd.openxmlformats-package.core-properties+xml"/>
  <Override PartName="/ppt/embeddings/oleObject15.bin" ContentType="application/vnd.openxmlformats-officedocument.oleObject"/>
  <Override PartName="/ppt/slides/slide44.xml" ContentType="application/vnd.openxmlformats-officedocument.presentationml.slide+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ags/tag3.xml" ContentType="application/vnd.openxmlformats-officedocument.presentationml.tags+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embeddings/oleObject6.bin" ContentType="application/vnd.openxmlformats-officedocument.oleObject"/>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embeddings/oleObject14.bin" ContentType="application/vnd.openxmlformats-officedocument.oleObject"/>
  <Default Extension="pict" ContentType="image/pict"/>
  <Override PartName="/ppt/slides/slide26.xml" ContentType="application/vnd.openxmlformats-officedocument.presentationml.slide+xml"/>
  <Override PartName="/ppt/slides/slide35.xml" ContentType="application/vnd.openxmlformats-officedocument.presentationml.slide+xml"/>
  <Override PartName="/ppt/embeddings/oleObject12.bin" ContentType="application/vnd.openxmlformats-officedocument.oleObject"/>
  <Override PartName="/ppt/slides/slide3.xml" ContentType="application/vnd.openxmlformats-officedocument.presentationml.slide+xml"/>
  <Override PartName="/ppt/tags/tag2.xml" ContentType="application/vnd.openxmlformats-officedocument.presentationml.tags+xml"/>
  <Override PartName="/ppt/slides/slide18.xml" ContentType="application/vnd.openxmlformats-officedocument.presentationml.slide+xml"/>
  <Override PartName="/ppt/slideLayouts/slideLayout3.xml" ContentType="application/vnd.openxmlformats-officedocument.presentationml.slideLayout+xml"/>
  <Override PartName="/ppt/embeddings/oleObject21.bin" ContentType="application/vnd.openxmlformats-officedocument.oleObject"/>
  <Override PartName="/ppt/slides/slide11.xml" ContentType="application/vnd.openxmlformats-officedocument.presentationml.slide+xml"/>
  <Override PartName="/ppt/embeddings/oleObject5.bin" ContentType="application/vnd.openxmlformats-officedocument.oleObject"/>
  <Override PartName="/ppt/slides/slide49.xml" ContentType="application/vnd.openxmlformats-officedocument.presentationml.slide+xml"/>
  <Override PartName="/ppt/notesSlides/notesSlide5.xml" ContentType="application/vnd.openxmlformats-officedocument.presentationml.notesSlide+xml"/>
  <Override PartName="/ppt/embeddings/oleObject13.bin" ContentType="application/vnd.openxmlformats-officedocument.oleObject"/>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embeddings/oleObject11.bin" ContentType="application/vnd.openxmlformats-officedocument.oleObject"/>
  <Override PartName="/ppt/slides/slide2.xml" ContentType="application/vnd.openxmlformats-officedocument.presentationml.slide+xml"/>
  <Override PartName="/ppt/tags/tag1.xml" ContentType="application/vnd.openxmlformats-officedocument.presentationml.tags+xml"/>
  <Override PartName="/ppt/slideLayouts/slideLayout2.xml" ContentType="application/vnd.openxmlformats-officedocument.presentationml.slideLayout+xml"/>
  <Override PartName="/ppt/slides/slide17.xml" ContentType="application/vnd.openxmlformats-officedocument.presentationml.slide+xml"/>
  <Override PartName="/ppt/embeddings/oleObject20.bin" ContentType="application/vnd.openxmlformats-officedocument.oleObject"/>
  <Override PartName="/ppt/slides/slide10.xml" ContentType="application/vnd.openxmlformats-officedocument.presentationml.slide+xml"/>
  <Override PartName="/ppt/embeddings/oleObject4.bin" ContentType="application/vnd.openxmlformats-officedocument.oleObject"/>
  <Override PartName="/ppt/embeddings/oleObject19.bin" ContentType="application/vnd.openxmlformats-officedocument.oleObject"/>
  <Override PartName="/ppt/slides/slide48.xml" ContentType="application/vnd.openxmlformats-officedocument.presentationml.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embeddings/oleObject10.bin" ContentType="application/vnd.openxmlformats-officedocument.oleObject"/>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embeddings/oleObject18.bin" ContentType="application/vnd.openxmlformats-officedocument.oleObject"/>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embeddings/oleObject9.bin" ContentType="application/vnd.openxmlformats-officedocument.oleObject"/>
  <Override PartName="/ppt/embeddings/oleObject2.bin" ContentType="application/vnd.openxmlformats-officedocument.oleObject"/>
  <Override PartName="/ppt/embeddings/oleObject17.bin" ContentType="application/vnd.openxmlformats-officedocument.oleObject"/>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2"/>
  </p:notesMasterIdLst>
  <p:sldIdLst>
    <p:sldId id="479" r:id="rId2"/>
    <p:sldId id="411" r:id="rId3"/>
    <p:sldId id="555" r:id="rId4"/>
    <p:sldId id="556" r:id="rId5"/>
    <p:sldId id="577" r:id="rId6"/>
    <p:sldId id="419" r:id="rId7"/>
    <p:sldId id="499" r:id="rId8"/>
    <p:sldId id="264" r:id="rId9"/>
    <p:sldId id="544" r:id="rId10"/>
    <p:sldId id="266" r:id="rId11"/>
    <p:sldId id="526" r:id="rId12"/>
    <p:sldId id="447" r:id="rId13"/>
    <p:sldId id="558" r:id="rId14"/>
    <p:sldId id="559" r:id="rId15"/>
    <p:sldId id="560" r:id="rId16"/>
    <p:sldId id="557" r:id="rId17"/>
    <p:sldId id="563" r:id="rId18"/>
    <p:sldId id="565" r:id="rId19"/>
    <p:sldId id="578" r:id="rId20"/>
    <p:sldId id="528" r:id="rId21"/>
    <p:sldId id="566" r:id="rId22"/>
    <p:sldId id="573" r:id="rId23"/>
    <p:sldId id="572" r:id="rId24"/>
    <p:sldId id="574" r:id="rId25"/>
    <p:sldId id="567" r:id="rId26"/>
    <p:sldId id="568" r:id="rId27"/>
    <p:sldId id="583" r:id="rId28"/>
    <p:sldId id="582" r:id="rId29"/>
    <p:sldId id="536" r:id="rId30"/>
    <p:sldId id="545" r:id="rId31"/>
    <p:sldId id="546" r:id="rId32"/>
    <p:sldId id="547" r:id="rId33"/>
    <p:sldId id="548" r:id="rId34"/>
    <p:sldId id="549" r:id="rId35"/>
    <p:sldId id="550" r:id="rId36"/>
    <p:sldId id="551" r:id="rId37"/>
    <p:sldId id="552" r:id="rId38"/>
    <p:sldId id="553" r:id="rId39"/>
    <p:sldId id="537" r:id="rId40"/>
    <p:sldId id="483" r:id="rId41"/>
    <p:sldId id="580" r:id="rId42"/>
    <p:sldId id="581" r:id="rId43"/>
    <p:sldId id="484" r:id="rId44"/>
    <p:sldId id="485" r:id="rId45"/>
    <p:sldId id="498" r:id="rId46"/>
    <p:sldId id="579" r:id="rId47"/>
    <p:sldId id="538" r:id="rId48"/>
    <p:sldId id="575" r:id="rId49"/>
    <p:sldId id="487" r:id="rId50"/>
    <p:sldId id="58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4EDF4"/>
    <a:srgbClr val="A9C7D9"/>
    <a:srgbClr val="000C49"/>
    <a:srgbClr val="000080"/>
    <a:srgbClr val="130F0F"/>
    <a:srgbClr val="060606"/>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showComments="0">
  <p:normalViewPr horzBarState="maximized">
    <p:restoredLeft sz="20166" autoAdjust="0"/>
    <p:restoredTop sz="94660"/>
  </p:normalViewPr>
  <p:slideViewPr>
    <p:cSldViewPr snapToGrid="0" showGuides="1">
      <p:cViewPr varScale="1">
        <p:scale>
          <a:sx n="114" d="100"/>
          <a:sy n="114" d="100"/>
        </p:scale>
        <p:origin x="-464"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780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ict"/><Relationship Id="rId2" Type="http://schemas.openxmlformats.org/officeDocument/2006/relationships/image" Target="../media/image3.pict"/><Relationship Id="rId3" Type="http://schemas.openxmlformats.org/officeDocument/2006/relationships/image" Target="../media/image4.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ict"/><Relationship Id="rId2" Type="http://schemas.openxmlformats.org/officeDocument/2006/relationships/image" Target="../media/image3.pict"/><Relationship Id="rId3" Type="http://schemas.openxmlformats.org/officeDocument/2006/relationships/image" Target="../media/image4.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ict"/><Relationship Id="rId2" Type="http://schemas.openxmlformats.org/officeDocument/2006/relationships/image" Target="../media/image3.pict"/><Relationship Id="rId3" Type="http://schemas.openxmlformats.org/officeDocument/2006/relationships/image" Target="../media/image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ict"/><Relationship Id="rId2" Type="http://schemas.openxmlformats.org/officeDocument/2006/relationships/image" Target="../media/image3.pict"/><Relationship Id="rId3" Type="http://schemas.openxmlformats.org/officeDocument/2006/relationships/image" Target="../media/image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ict"/><Relationship Id="rId2" Type="http://schemas.openxmlformats.org/officeDocument/2006/relationships/image" Target="../media/image22.pict"/><Relationship Id="rId3" Type="http://schemas.openxmlformats.org/officeDocument/2006/relationships/image" Target="../media/image23.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C9E49D-18AC-6049-8157-22886C929297}" type="datetimeFigureOut">
              <a:rPr lang="en-US" smtClean="0"/>
              <a:pPr/>
              <a:t>5/26/12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54607D-34E8-994E-BCE4-58C12148D4B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1D591F38-6108-9C4A-8A14-76A1E10E6BE5}" type="slidenum">
              <a:rPr lang="en-US"/>
              <a:pPr/>
              <a:t>2</a:t>
            </a:fld>
            <a:endParaRPr lang="en-US"/>
          </a:p>
        </p:txBody>
      </p:sp>
      <p:sp>
        <p:nvSpPr>
          <p:cNvPr id="1091586" name="Rectangle 2"/>
          <p:cNvSpPr>
            <a:spLocks noGrp="1" noRot="1" noChangeAspect="1" noChangeArrowheads="1" noTextEdit="1"/>
          </p:cNvSpPr>
          <p:nvPr>
            <p:ph type="sldImg"/>
          </p:nvPr>
        </p:nvSpPr>
        <p:spPr>
          <a:ln/>
        </p:spPr>
      </p:sp>
      <p:sp>
        <p:nvSpPr>
          <p:cNvPr id="1091587" name="Rectangle 3"/>
          <p:cNvSpPr>
            <a:spLocks noGrp="1"/>
          </p:cNvSpPr>
          <p:nvPr>
            <p:ph type="body" idx="1"/>
          </p:nvPr>
        </p:nvSpPr>
        <p:spPr/>
        <p:txBody>
          <a:bodyPr/>
          <a:lstStyle/>
          <a:p>
            <a:r>
              <a:rPr lang="en-US"/>
              <a:t>Cosmic rays have been observed to energies above 1E20eV.  Spectrum and composition give some ideas of the nature of the acceleration and transport. </a:t>
            </a:r>
          </a:p>
          <a:p>
            <a:r>
              <a:rPr lang="en-US"/>
              <a:t>Most candidates of astrophysical neutrinos are closely related to the observation of high energy cosmic rays.  We know that cosmic rays exist to highest energies.  Possible sources are SN remnants, active galaxies or gamma ray bursts.  Neutrino production may take place in the source region or on other, not too dense targets such as the Earth’s atmosphere, the interstellar medium or the cosmic microwave background.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1D591F38-6108-9C4A-8A14-76A1E10E6BE5}" type="slidenum">
              <a:rPr lang="en-US"/>
              <a:pPr/>
              <a:t>3</a:t>
            </a:fld>
            <a:endParaRPr lang="en-US"/>
          </a:p>
        </p:txBody>
      </p:sp>
      <p:sp>
        <p:nvSpPr>
          <p:cNvPr id="1091586" name="Rectangle 2"/>
          <p:cNvSpPr>
            <a:spLocks noGrp="1" noRot="1" noChangeAspect="1" noChangeArrowheads="1" noTextEdit="1"/>
          </p:cNvSpPr>
          <p:nvPr>
            <p:ph type="sldImg"/>
          </p:nvPr>
        </p:nvSpPr>
        <p:spPr>
          <a:ln/>
        </p:spPr>
      </p:sp>
      <p:sp>
        <p:nvSpPr>
          <p:cNvPr id="1091587" name="Rectangle 3"/>
          <p:cNvSpPr>
            <a:spLocks noGrp="1"/>
          </p:cNvSpPr>
          <p:nvPr>
            <p:ph type="body" idx="1"/>
          </p:nvPr>
        </p:nvSpPr>
        <p:spPr/>
        <p:txBody>
          <a:bodyPr/>
          <a:lstStyle/>
          <a:p>
            <a:r>
              <a:rPr lang="en-US"/>
              <a:t>Cosmic rays have been observed to energies above 1E20eV.  Spectrum and composition give some ideas of the nature of the acceleration and transport. </a:t>
            </a:r>
          </a:p>
          <a:p>
            <a:r>
              <a:rPr lang="en-US"/>
              <a:t>Most candidates of astrophysical neutrinos are closely related to the observation of high energy cosmic rays.  We know that cosmic rays exist to highest energies.  Possible sources are SN remnants, active galaxies or gamma ray bursts.  Neutrino production may take place in the source region or on other, not too dense targets such as the Earth’s atmosphere, the interstellar medium or the cosmic microwave background.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1D591F38-6108-9C4A-8A14-76A1E10E6BE5}" type="slidenum">
              <a:rPr lang="en-US"/>
              <a:pPr/>
              <a:t>4</a:t>
            </a:fld>
            <a:endParaRPr lang="en-US"/>
          </a:p>
        </p:txBody>
      </p:sp>
      <p:sp>
        <p:nvSpPr>
          <p:cNvPr id="1091586" name="Rectangle 2"/>
          <p:cNvSpPr>
            <a:spLocks noGrp="1" noRot="1" noChangeAspect="1" noChangeArrowheads="1" noTextEdit="1"/>
          </p:cNvSpPr>
          <p:nvPr>
            <p:ph type="sldImg"/>
          </p:nvPr>
        </p:nvSpPr>
        <p:spPr>
          <a:ln/>
        </p:spPr>
      </p:sp>
      <p:sp>
        <p:nvSpPr>
          <p:cNvPr id="1091587" name="Rectangle 3"/>
          <p:cNvSpPr>
            <a:spLocks noGrp="1"/>
          </p:cNvSpPr>
          <p:nvPr>
            <p:ph type="body" idx="1"/>
          </p:nvPr>
        </p:nvSpPr>
        <p:spPr/>
        <p:txBody>
          <a:bodyPr/>
          <a:lstStyle/>
          <a:p>
            <a:r>
              <a:rPr lang="en-US"/>
              <a:t>Cosmic rays have been observed to energies above 1E20eV.  Spectrum and composition give some ideas of the nature of the acceleration and transport. </a:t>
            </a:r>
          </a:p>
          <a:p>
            <a:r>
              <a:rPr lang="en-US"/>
              <a:t>Most candidates of astrophysical neutrinos are closely related to the observation of high energy cosmic rays.  We know that cosmic rays exist to highest energies.  Possible sources are SN remnants, active galaxies or gamma ray bursts.  Neutrino production may take place in the source region or on other, not too dense targets such as the Earth’s atmosphere, the interstellar medium or the cosmic microwave background.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1D591F38-6108-9C4A-8A14-76A1E10E6BE5}" type="slidenum">
              <a:rPr lang="en-US"/>
              <a:pPr/>
              <a:t>5</a:t>
            </a:fld>
            <a:endParaRPr lang="en-US"/>
          </a:p>
        </p:txBody>
      </p:sp>
      <p:sp>
        <p:nvSpPr>
          <p:cNvPr id="1091586" name="Rectangle 2"/>
          <p:cNvSpPr>
            <a:spLocks noGrp="1" noRot="1" noChangeAspect="1" noChangeArrowheads="1" noTextEdit="1"/>
          </p:cNvSpPr>
          <p:nvPr>
            <p:ph type="sldImg"/>
          </p:nvPr>
        </p:nvSpPr>
        <p:spPr>
          <a:ln/>
        </p:spPr>
      </p:sp>
      <p:sp>
        <p:nvSpPr>
          <p:cNvPr id="1091587" name="Rectangle 3"/>
          <p:cNvSpPr>
            <a:spLocks noGrp="1"/>
          </p:cNvSpPr>
          <p:nvPr>
            <p:ph type="body" idx="1"/>
          </p:nvPr>
        </p:nvSpPr>
        <p:spPr/>
        <p:txBody>
          <a:bodyPr/>
          <a:lstStyle/>
          <a:p>
            <a:r>
              <a:rPr lang="en-US"/>
              <a:t>Cosmic rays have been observed to energies above 1E20eV.  Spectrum and composition give some ideas of the nature of the acceleration and transport. </a:t>
            </a:r>
          </a:p>
          <a:p>
            <a:r>
              <a:rPr lang="en-US"/>
              <a:t>Most candidates of astrophysical neutrinos are closely related to the observation of high energy cosmic rays.  We know that cosmic rays exist to highest energies.  Possible sources are SN remnants, active galaxies or gamma ray bursts.  Neutrino production may take place in the source region or on other, not too dense targets such as the Earth’s atmosphere, the interstellar medium or the cosmic microwave background.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56D9D-B7D8-5B4C-BC78-0879A110FE61}" type="slidenum">
              <a:rPr lang="en-US"/>
              <a:pPr/>
              <a:t>8</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7891" name="Text Box 2"/>
          <p:cNvSpPr txBox="1">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a:spcBef>
                <a:spcPct val="0"/>
              </a:spcBef>
            </a:pPr>
            <a:r>
              <a:rPr lang="en-US"/>
              <a:t>The emission of a coherent radio signal comes from the charge asymmetry in particle shower development.  The asymmetry is due to combined effects of positron annihilation and Compton scattering on atomic electrons.  There is a 20% excess of electrons over positrons in a particle shower, which moves as a compact bunch, a few cm wide and ~1cm thick, at a velocity above the speed of light in the medium.  The frequency dependence of Cherenkov radiation emitted is dP proportional to nu dnu.  For radiation with wavelength lambda much greater than l, where l is the length scale of the bunch, the radiated electric field will add coherently and thus be proportional to the square of the shower energy.  A radio signal emitted by a particle shower in a dielectric material such as ice or salt is coherent up to a few GHz, is linearly polarized, and lasts less than a nanosecond.  A shower with energy less than 10^19 eV interacting in ice will produce a peak strength of ~1mV/m/Mhz at the distance of 1 km.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pPr/>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pPr/>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pPr/>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9500" y="539750"/>
            <a:ext cx="6981825" cy="6937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79500" y="1377950"/>
            <a:ext cx="3414713"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377950"/>
            <a:ext cx="3414712"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079500" y="6548438"/>
            <a:ext cx="5811838" cy="306387"/>
          </a:xfrm>
        </p:spPr>
        <p:txBody>
          <a:bodyPr/>
          <a:lstStyle>
            <a:lvl1pPr>
              <a:defRPr/>
            </a:lvl1pPr>
          </a:lstStyle>
          <a:p>
            <a:r>
              <a:rPr lang="de-DE"/>
              <a:t>U. Katz: PINGU</a:t>
            </a:r>
            <a:endParaRPr lang="de-DE"/>
          </a:p>
        </p:txBody>
      </p:sp>
      <p:sp>
        <p:nvSpPr>
          <p:cNvPr id="6" name="Slide Number Placeholder 5"/>
          <p:cNvSpPr>
            <a:spLocks noGrp="1"/>
          </p:cNvSpPr>
          <p:nvPr>
            <p:ph type="sldNum" sz="quarter" idx="11"/>
          </p:nvPr>
        </p:nvSpPr>
        <p:spPr>
          <a:xfrm>
            <a:off x="6877050" y="6551613"/>
            <a:ext cx="306388" cy="306387"/>
          </a:xfrm>
        </p:spPr>
        <p:txBody>
          <a:bodyPr/>
          <a:lstStyle>
            <a:lvl1pPr>
              <a:defRPr smtClean="0"/>
            </a:lvl1pPr>
          </a:lstStyle>
          <a:p>
            <a:fld id="{7F0FF331-37AF-2141-9B2D-F63AEE7AF29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pPr/>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3AE803-4DF4-FB4B-83B1-D22826961824}" type="datetimeFigureOut">
              <a:rPr lang="en-US" smtClean="0"/>
              <a:pPr/>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3AE803-4DF4-FB4B-83B1-D22826961824}" type="datetimeFigureOut">
              <a:rPr lang="en-US" smtClean="0"/>
              <a:pPr/>
              <a:t>5/26/12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3AE803-4DF4-FB4B-83B1-D22826961824}" type="datetimeFigureOut">
              <a:rPr lang="en-US" smtClean="0"/>
              <a:pPr/>
              <a:t>5/26/12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3AE803-4DF4-FB4B-83B1-D22826961824}" type="datetimeFigureOut">
              <a:rPr lang="en-US" smtClean="0"/>
              <a:pPr/>
              <a:t>5/26/12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AE803-4DF4-FB4B-83B1-D22826961824}" type="datetimeFigureOut">
              <a:rPr lang="en-US" smtClean="0"/>
              <a:pPr/>
              <a:t>5/26/12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E803-4DF4-FB4B-83B1-D22826961824}" type="datetimeFigureOut">
              <a:rPr lang="en-US" smtClean="0"/>
              <a:pPr/>
              <a:t>5/26/12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E803-4DF4-FB4B-83B1-D22826961824}" type="datetimeFigureOut">
              <a:rPr lang="en-US" smtClean="0"/>
              <a:pPr/>
              <a:t>5/26/12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AE803-4DF4-FB4B-83B1-D22826961824}" type="datetimeFigureOut">
              <a:rPr lang="en-US" smtClean="0"/>
              <a:pPr/>
              <a:t>5/26/12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6B49C-E7CF-5E4C-93D2-06ABAFD912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video" Target="file://localhost/Users/karle/teaching/IceCube%20lecture%20for%20Wesley/icecube_mio-ehe-event-run-110890.mov" TargetMode="External"/><Relationship Id="rId2" Type="http://schemas.openxmlformats.org/officeDocument/2006/relationships/slideLayout" Target="../slideLayouts/slideLayout6.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oleObject" Target="../embeddings/oleObject14.bin"/><Relationship Id="rId5" Type="http://schemas.openxmlformats.org/officeDocument/2006/relationships/image" Target="../media/image16.pdf"/><Relationship Id="rId6" Type="http://schemas.openxmlformats.org/officeDocument/2006/relationships/image" Target="../media/image1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oleObject" Target="../embeddings/oleObject15.bin"/><Relationship Id="rId5" Type="http://schemas.openxmlformats.org/officeDocument/2006/relationships/image" Target="../media/image16.pdf"/><Relationship Id="rId6" Type="http://schemas.openxmlformats.org/officeDocument/2006/relationships/image" Target="../media/image17.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oleObject" Target="../embeddings/oleObject16.bin"/><Relationship Id="rId5" Type="http://schemas.openxmlformats.org/officeDocument/2006/relationships/image" Target="../media/image16.pdf"/><Relationship Id="rId6" Type="http://schemas.openxmlformats.org/officeDocument/2006/relationships/image" Target="../media/image17.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df"/><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df"/><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oleObject" Target="../embeddings/oleObject2.bin"/><Relationship Id="rId9" Type="http://schemas.openxmlformats.org/officeDocument/2006/relationships/oleObject" Target="../embeddings/oleObject3.bin"/><Relationship Id="rId10"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xiv.org/abs/1109.6096"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oleObject" Target="../embeddings/oleObject17.bin"/><Relationship Id="rId5" Type="http://schemas.openxmlformats.org/officeDocument/2006/relationships/oleObject" Target="../embeddings/oleObject18.bin"/><Relationship Id="rId6" Type="http://schemas.openxmlformats.org/officeDocument/2006/relationships/oleObject" Target="../embeddings/oleObject19.bin"/><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video" Target="file://localhost/Users/karle/conferences/Neutrino%202012%20-%20Kyoto/Pingu/ForAlbrecht_6-1-2012.ppt_media/view_testout2-10.mov" TargetMode="External"/><Relationship Id="rId2" Type="http://schemas.openxmlformats.org/officeDocument/2006/relationships/video" Target="file://localhost/Users/karle/conferences/Neutrino%202012%20-%20Kyoto/Pingu/ForAlbrecht_6-1-2012.ppt_media/view_pingu2-10.mov" TargetMode="External"/></Relationships>
</file>

<file path=ppt/slides/_rels/slide25.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Layout" Target="../slideLayouts/slideLayout12.xml"/><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df"/><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jpeg"/><Relationship Id="rId5" Type="http://schemas.openxmlformats.org/officeDocument/2006/relationships/oleObject" Target="../embeddings/oleObject5.bin"/><Relationship Id="rId6" Type="http://schemas.openxmlformats.org/officeDocument/2006/relationships/oleObject" Target="../embeddings/oleObject6.bin"/><Relationship Id="rId7" Type="http://schemas.openxmlformats.org/officeDocument/2006/relationships/oleObject" Target="../embeddings/oleObject7.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wmf"/><Relationship Id="rId3" Type="http://schemas.openxmlformats.org/officeDocument/2006/relationships/image" Target="../media/image43.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wmf"/></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jpeg"/><Relationship Id="rId5" Type="http://schemas.openxmlformats.org/officeDocument/2006/relationships/image" Target="../media/image10.png"/><Relationship Id="rId6" Type="http://schemas.openxmlformats.org/officeDocument/2006/relationships/oleObject" Target="../embeddings/oleObject8.bin"/><Relationship Id="rId7" Type="http://schemas.openxmlformats.org/officeDocument/2006/relationships/oleObject" Target="../embeddings/oleObject9.bin"/><Relationship Id="rId8" Type="http://schemas.openxmlformats.org/officeDocument/2006/relationships/oleObject" Target="../embeddings/oleObject10.bin"/><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0.bin"/><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64.png"/><Relationship Id="rId5" Type="http://schemas.openxmlformats.org/officeDocument/2006/relationships/image" Target="../media/image65.tiff"/><Relationship Id="rId1" Type="http://schemas.openxmlformats.org/officeDocument/2006/relationships/vmlDrawing" Target="../drawings/vmlDrawing11.vml"/><Relationship Id="rId2"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tiff"/><Relationship Id="rId3" Type="http://schemas.openxmlformats.org/officeDocument/2006/relationships/image" Target="../media/image73.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df"/><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5.jpeg"/><Relationship Id="rId5" Type="http://schemas.openxmlformats.org/officeDocument/2006/relationships/image" Target="../media/image10.png"/><Relationship Id="rId6" Type="http://schemas.openxmlformats.org/officeDocument/2006/relationships/oleObject" Target="../embeddings/oleObject11.bin"/><Relationship Id="rId7" Type="http://schemas.openxmlformats.org/officeDocument/2006/relationships/oleObject" Target="../embeddings/oleObject12.bin"/><Relationship Id="rId8" Type="http://schemas.openxmlformats.org/officeDocument/2006/relationships/oleObject" Target="../embeddings/oleObject13.bin"/><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0" y="0"/>
          <a:ext cx="9829800" cy="7373938"/>
        </p:xfrm>
        <a:graphic>
          <a:graphicData uri="http://schemas.openxmlformats.org/presentationml/2006/ole">
            <p:oleObj spid="_x0000_s361474" name="Photo Editor Photo" r:id="rId3" imgW="15238095" imgH="11428571" progId="">
              <p:embed/>
            </p:oleObj>
          </a:graphicData>
        </a:graphic>
      </p:graphicFrame>
      <p:sp>
        <p:nvSpPr>
          <p:cNvPr id="5" name="Footer Placeholder 4"/>
          <p:cNvSpPr>
            <a:spLocks noGrp="1"/>
          </p:cNvSpPr>
          <p:nvPr>
            <p:ph type="ftr" sz="quarter" idx="11"/>
          </p:nvPr>
        </p:nvSpPr>
        <p:spPr/>
        <p:txBody>
          <a:bodyPr/>
          <a:lstStyle/>
          <a:p>
            <a:pPr>
              <a:defRPr/>
            </a:pPr>
            <a:r>
              <a:rPr lang="en-US" smtClean="0">
                <a:ea typeface="ＭＳ Ｐゴシック" pitchFamily="-65" charset="-128"/>
                <a:cs typeface="ＭＳ Ｐゴシック" pitchFamily="-65" charset="-128"/>
              </a:rPr>
              <a:t>Albrecht Karle, UW</a:t>
            </a:r>
            <a:r>
              <a:rPr lang="en-US" dirty="0" smtClean="0">
                <a:ea typeface="ＭＳ Ｐゴシック" pitchFamily="-65" charset="-128"/>
                <a:cs typeface="ＭＳ Ｐゴシック" pitchFamily="-65" charset="-128"/>
              </a:rPr>
              <a:t>-Madison</a:t>
            </a:r>
          </a:p>
        </p:txBody>
      </p:sp>
      <p:sp>
        <p:nvSpPr>
          <p:cNvPr id="15363" name="Rectangle 2"/>
          <p:cNvSpPr>
            <a:spLocks noGrp="1" noChangeArrowheads="1"/>
          </p:cNvSpPr>
          <p:nvPr>
            <p:ph type="ctrTitle"/>
          </p:nvPr>
        </p:nvSpPr>
        <p:spPr>
          <a:xfrm>
            <a:off x="622300" y="176504"/>
            <a:ext cx="7772400" cy="1643830"/>
          </a:xfrm>
        </p:spPr>
        <p:txBody>
          <a:bodyPr>
            <a:normAutofit/>
          </a:bodyPr>
          <a:lstStyle/>
          <a:p>
            <a:pPr eaLnBrk="1" hangingPunct="1"/>
            <a:r>
              <a:rPr lang="en-US" dirty="0" smtClean="0"/>
              <a:t>Future </a:t>
            </a:r>
            <a:r>
              <a:rPr lang="en-US" dirty="0" smtClean="0"/>
              <a:t>experiments</a:t>
            </a:r>
            <a:endParaRPr lang="en-US" dirty="0"/>
          </a:p>
        </p:txBody>
      </p:sp>
      <p:sp>
        <p:nvSpPr>
          <p:cNvPr id="15364" name="Rectangle 3"/>
          <p:cNvSpPr>
            <a:spLocks noGrp="1" noChangeArrowheads="1"/>
          </p:cNvSpPr>
          <p:nvPr>
            <p:ph type="subTitle" idx="1"/>
          </p:nvPr>
        </p:nvSpPr>
        <p:spPr>
          <a:xfrm>
            <a:off x="1318684" y="2946960"/>
            <a:ext cx="6629400" cy="2286000"/>
          </a:xfrm>
        </p:spPr>
        <p:txBody>
          <a:bodyPr>
            <a:normAutofit fontScale="85000" lnSpcReduction="10000"/>
          </a:bodyPr>
          <a:lstStyle/>
          <a:p>
            <a:pPr eaLnBrk="1" hangingPunct="1"/>
            <a:r>
              <a:rPr lang="en-US" dirty="0" smtClean="0">
                <a:solidFill>
                  <a:schemeClr val="tx1"/>
                </a:solidFill>
              </a:rPr>
              <a:t>Albrecht Karle</a:t>
            </a:r>
          </a:p>
          <a:p>
            <a:r>
              <a:rPr lang="en-US" dirty="0" smtClean="0">
                <a:solidFill>
                  <a:schemeClr val="tx1"/>
                </a:solidFill>
              </a:rPr>
              <a:t>University of Wisconsin-Madison</a:t>
            </a:r>
          </a:p>
          <a:p>
            <a:endParaRPr lang="en-US" dirty="0" smtClean="0">
              <a:solidFill>
                <a:schemeClr val="tx1"/>
              </a:solidFill>
            </a:endParaRPr>
          </a:p>
          <a:p>
            <a:pPr eaLnBrk="1" hangingPunct="1"/>
            <a:r>
              <a:rPr lang="en-US" dirty="0" smtClean="0">
                <a:solidFill>
                  <a:schemeClr val="tx1"/>
                </a:solidFill>
              </a:rPr>
              <a:t>Neutrino 2012</a:t>
            </a:r>
          </a:p>
          <a:p>
            <a:pPr eaLnBrk="1" hangingPunct="1"/>
            <a:r>
              <a:rPr lang="en-US" dirty="0" smtClean="0">
                <a:solidFill>
                  <a:schemeClr val="tx1"/>
                </a:solidFill>
              </a:rPr>
              <a:t>Kyoto</a:t>
            </a:r>
            <a:endParaRPr lang="en-US" dirty="0" smtClean="0">
              <a:solidFill>
                <a:schemeClr val="tx1"/>
              </a:solidFill>
            </a:endParaRPr>
          </a:p>
          <a:p>
            <a:pPr eaLnBrk="1" hangingPunct="1"/>
            <a:endParaRPr lang="en-US" dirty="0" smtClean="0">
              <a:solidFill>
                <a:schemeClr val="tx1"/>
              </a:solidFill>
            </a:endParaRPr>
          </a:p>
          <a:p>
            <a:pPr eaLnBrk="1" hangingPunct="1"/>
            <a:endParaRPr lang="en-US" dirty="0" smtClean="0">
              <a:solidFill>
                <a:schemeClr val="tx1"/>
              </a:solidFill>
            </a:endParaRPr>
          </a:p>
          <a:p>
            <a:pPr eaLnBrk="1" hangingPunct="1"/>
            <a:endParaRPr lang="en-US" dirty="0" smtClean="0">
              <a:solidFill>
                <a:schemeClr val="tx1"/>
              </a:solidFill>
            </a:endParaRPr>
          </a:p>
          <a:p>
            <a:pPr eaLnBrk="1" hangingPunct="1"/>
            <a:endParaRPr lang="en-US" dirty="0" smtClean="0">
              <a:solidFill>
                <a:schemeClr val="tx1"/>
              </a:solidFill>
            </a:endParaRPr>
          </a:p>
          <a:p>
            <a:pPr eaLnBrk="1" hangingPunct="1"/>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79CB5518-4806-364C-BD53-7B4AB9C36F87}" type="slidenum">
              <a:rPr lang="en-US"/>
              <a:pPr/>
              <a:t>10</a:t>
            </a:fld>
            <a:endParaRPr lang="en-US"/>
          </a:p>
        </p:txBody>
      </p:sp>
      <p:sp>
        <p:nvSpPr>
          <p:cNvPr id="6" name="Title 5"/>
          <p:cNvSpPr>
            <a:spLocks noGrp="1"/>
          </p:cNvSpPr>
          <p:nvPr>
            <p:ph type="title"/>
          </p:nvPr>
        </p:nvSpPr>
        <p:spPr/>
        <p:txBody>
          <a:bodyPr/>
          <a:lstStyle/>
          <a:p>
            <a:endParaRPr lang="en-US"/>
          </a:p>
        </p:txBody>
      </p:sp>
      <p:pic>
        <p:nvPicPr>
          <p:cNvPr id="7" name="icecube_mio-ehe-event-run-110890.mov">
            <a:hlinkClick r:id="" action="ppaction://media"/>
          </p:cNvPr>
          <p:cNvPicPr/>
          <p:nvPr>
            <a:videoFile r:link="rId1"/>
          </p:nvPr>
        </p:nvPicPr>
        <p:blipFill>
          <a:blip r:embed="rId3"/>
          <a:stretch>
            <a:fillRect/>
          </a:stretch>
        </p:blipFill>
        <p:spPr>
          <a:xfrm>
            <a:off x="571500" y="0"/>
            <a:ext cx="8001000" cy="6858000"/>
          </a:xfrm>
          <a:prstGeom prst="rect">
            <a:avLst/>
          </a:prstGeom>
        </p:spPr>
      </p:pic>
      <p:sp>
        <p:nvSpPr>
          <p:cNvPr id="5" name="TextBox 4"/>
          <p:cNvSpPr txBox="1"/>
          <p:nvPr/>
        </p:nvSpPr>
        <p:spPr>
          <a:xfrm>
            <a:off x="152400" y="2533471"/>
            <a:ext cx="2999063" cy="1200329"/>
          </a:xfrm>
          <a:prstGeom prst="rect">
            <a:avLst/>
          </a:prstGeom>
          <a:noFill/>
        </p:spPr>
        <p:txBody>
          <a:bodyPr wrap="none" rtlCol="0">
            <a:spAutoFit/>
          </a:bodyPr>
          <a:lstStyle/>
          <a:p>
            <a:r>
              <a:rPr lang="en-US" sz="1800" dirty="0" smtClean="0">
                <a:ln>
                  <a:solidFill>
                    <a:srgbClr val="FFFF00"/>
                  </a:solidFill>
                </a:ln>
                <a:solidFill>
                  <a:srgbClr val="FFFF00"/>
                </a:solidFill>
              </a:rPr>
              <a:t>Air shower of ~3E17 </a:t>
            </a:r>
            <a:r>
              <a:rPr lang="en-US" sz="1800" dirty="0" err="1" smtClean="0">
                <a:ln>
                  <a:solidFill>
                    <a:srgbClr val="FFFF00"/>
                  </a:solidFill>
                </a:ln>
                <a:solidFill>
                  <a:srgbClr val="FFFF00"/>
                </a:solidFill>
              </a:rPr>
              <a:t>eV</a:t>
            </a:r>
            <a:endParaRPr lang="en-US" sz="1800" dirty="0" smtClean="0">
              <a:ln>
                <a:solidFill>
                  <a:srgbClr val="FFFF00"/>
                </a:solidFill>
              </a:ln>
              <a:solidFill>
                <a:srgbClr val="FFFF00"/>
              </a:solidFill>
            </a:endParaRPr>
          </a:p>
          <a:p>
            <a:r>
              <a:rPr lang="en-US" dirty="0" smtClean="0">
                <a:ln>
                  <a:solidFill>
                    <a:srgbClr val="FFFF00"/>
                  </a:solidFill>
                </a:ln>
                <a:solidFill>
                  <a:srgbClr val="FFFF00"/>
                </a:solidFill>
              </a:rPr>
              <a:t>Observed by </a:t>
            </a:r>
            <a:r>
              <a:rPr lang="en-US" dirty="0" err="1" smtClean="0">
                <a:ln>
                  <a:solidFill>
                    <a:srgbClr val="FFFF00"/>
                  </a:solidFill>
                </a:ln>
                <a:solidFill>
                  <a:srgbClr val="FFFF00"/>
                </a:solidFill>
              </a:rPr>
              <a:t>IceTop</a:t>
            </a:r>
            <a:r>
              <a:rPr lang="en-US" dirty="0" smtClean="0">
                <a:ln>
                  <a:solidFill>
                    <a:srgbClr val="FFFF00"/>
                  </a:solidFill>
                </a:ln>
                <a:solidFill>
                  <a:srgbClr val="FFFF00"/>
                </a:solidFill>
              </a:rPr>
              <a:t>, </a:t>
            </a:r>
          </a:p>
          <a:p>
            <a:r>
              <a:rPr lang="en-US" sz="1800" dirty="0" smtClean="0">
                <a:ln>
                  <a:solidFill>
                    <a:srgbClr val="FFFF00"/>
                  </a:solidFill>
                </a:ln>
                <a:solidFill>
                  <a:srgbClr val="FFFF00"/>
                </a:solidFill>
              </a:rPr>
              <a:t>Then by Deep detector strings</a:t>
            </a:r>
          </a:p>
          <a:p>
            <a:endParaRPr lang="en-US" sz="1800" dirty="0">
              <a:ln>
                <a:solidFill>
                  <a:srgbClr val="FFFF00"/>
                </a:solidFill>
              </a:ln>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97298" y="166803"/>
            <a:ext cx="8229600" cy="1143000"/>
          </a:xfrm>
          <a:solidFill>
            <a:srgbClr val="FFFF00"/>
          </a:solidFill>
        </p:spPr>
        <p:txBody>
          <a:bodyPr>
            <a:normAutofit fontScale="90000"/>
          </a:bodyPr>
          <a:lstStyle/>
          <a:p>
            <a:r>
              <a:rPr lang="en-US" dirty="0" smtClean="0"/>
              <a:t>Energy scales and future detectors - </a:t>
            </a:r>
            <a:br>
              <a:rPr lang="en-US" dirty="0" smtClean="0"/>
            </a:br>
            <a:r>
              <a:rPr lang="en-US" dirty="0" smtClean="0"/>
              <a:t>from low to high energy</a:t>
            </a:r>
            <a:endParaRPr lang="en-US" dirty="0"/>
          </a:p>
        </p:txBody>
      </p:sp>
      <p:sp>
        <p:nvSpPr>
          <p:cNvPr id="3" name="Content Placeholder 2"/>
          <p:cNvSpPr>
            <a:spLocks noGrp="1"/>
          </p:cNvSpPr>
          <p:nvPr>
            <p:ph idx="1"/>
          </p:nvPr>
        </p:nvSpPr>
        <p:spPr>
          <a:xfrm>
            <a:off x="754762" y="1893102"/>
            <a:ext cx="7583560" cy="4233061"/>
          </a:xfrm>
        </p:spPr>
        <p:txBody>
          <a:bodyPr>
            <a:normAutofit/>
          </a:bodyPr>
          <a:lstStyle/>
          <a:p>
            <a:pPr marL="514350" indent="-514350">
              <a:buFont typeface="+mj-lt"/>
              <a:buAutoNum type="arabicPeriod"/>
            </a:pPr>
            <a:r>
              <a:rPr lang="en-US" sz="2400" dirty="0" smtClean="0"/>
              <a:t>1 – 100 </a:t>
            </a:r>
            <a:r>
              <a:rPr lang="en-US" sz="2400" dirty="0" err="1" smtClean="0"/>
              <a:t>GeV</a:t>
            </a:r>
            <a:r>
              <a:rPr lang="en-US" sz="2400" dirty="0" smtClean="0"/>
              <a:t>: IceCube extensions: PINGU and beyond, additional veto strategies</a:t>
            </a:r>
          </a:p>
          <a:p>
            <a:pPr marL="514350" indent="-514350">
              <a:buFont typeface="+mj-lt"/>
              <a:buAutoNum type="arabicPeriod"/>
            </a:pPr>
            <a:r>
              <a:rPr lang="en-US" sz="2400" dirty="0" err="1" smtClean="0"/>
              <a:t>TeV</a:t>
            </a:r>
            <a:r>
              <a:rPr lang="en-US" sz="2400" dirty="0" smtClean="0"/>
              <a:t> – </a:t>
            </a:r>
            <a:r>
              <a:rPr lang="en-US" sz="2400" dirty="0" err="1" smtClean="0"/>
              <a:t>PeV</a:t>
            </a:r>
            <a:r>
              <a:rPr lang="en-US" sz="2400" dirty="0" smtClean="0"/>
              <a:t> plans for larger Water/ice Cherenkov detectors</a:t>
            </a:r>
          </a:p>
          <a:p>
            <a:pPr marL="971550" lvl="1" indent="-514350">
              <a:buFont typeface="+mj-lt"/>
              <a:buAutoNum type="arabicPeriod"/>
            </a:pPr>
            <a:r>
              <a:rPr lang="en-US" sz="2000" dirty="0" smtClean="0"/>
              <a:t>KM3Net</a:t>
            </a:r>
          </a:p>
          <a:p>
            <a:pPr marL="971550" lvl="1" indent="-514350">
              <a:buFont typeface="+mj-lt"/>
              <a:buAutoNum type="arabicPeriod"/>
            </a:pPr>
            <a:r>
              <a:rPr lang="en-US" sz="2000" dirty="0" smtClean="0"/>
              <a:t>Baikal upgrade</a:t>
            </a:r>
          </a:p>
          <a:p>
            <a:pPr marL="514350" indent="-514350">
              <a:buFont typeface="+mj-lt"/>
              <a:buAutoNum type="arabicPeriod"/>
            </a:pPr>
            <a:r>
              <a:rPr lang="en-US" sz="2400" dirty="0" smtClean="0"/>
              <a:t>10 </a:t>
            </a:r>
            <a:r>
              <a:rPr lang="en-US" sz="2400" dirty="0" err="1" smtClean="0"/>
              <a:t>PeV</a:t>
            </a:r>
            <a:r>
              <a:rPr lang="en-US" sz="2400" dirty="0" smtClean="0"/>
              <a:t> – 10 </a:t>
            </a:r>
            <a:r>
              <a:rPr lang="en-US" sz="2400" dirty="0" err="1" smtClean="0"/>
              <a:t>EeV</a:t>
            </a:r>
            <a:r>
              <a:rPr lang="en-US" sz="2400" dirty="0" smtClean="0"/>
              <a:t> detectors:</a:t>
            </a:r>
          </a:p>
          <a:p>
            <a:pPr marL="971550" lvl="1" indent="-514350">
              <a:buNone/>
            </a:pPr>
            <a:r>
              <a:rPr lang="en-US" sz="2000" dirty="0" smtClean="0"/>
              <a:t>Radio Cherenkov detectors: ARA, ARIANNA, more ANITA flights, Auger horizontal</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TextBox 26"/>
          <p:cNvSpPr txBox="1"/>
          <p:nvPr/>
        </p:nvSpPr>
        <p:spPr>
          <a:xfrm>
            <a:off x="6483234" y="935655"/>
            <a:ext cx="2469479" cy="1487587"/>
          </a:xfrm>
          <a:prstGeom prst="rect">
            <a:avLst/>
          </a:prstGeom>
          <a:solidFill>
            <a:schemeClr val="bg1">
              <a:lumMod val="85000"/>
            </a:schemeClr>
          </a:solidFill>
        </p:spPr>
        <p:txBody>
          <a:bodyPr wrap="square">
            <a:prstTxWarp prst="textNoShape">
              <a:avLst/>
            </a:prstTxWarp>
            <a:spAutoFit/>
          </a:bodyPr>
          <a:lstStyle/>
          <a:p>
            <a:r>
              <a:rPr lang="en-US" sz="1600" dirty="0">
                <a:latin typeface="Calibri" charset="0"/>
              </a:rPr>
              <a:t>Area at 100 </a:t>
            </a:r>
            <a:r>
              <a:rPr lang="en-US" sz="1600" dirty="0" err="1">
                <a:latin typeface="Calibri" charset="0"/>
              </a:rPr>
              <a:t>TeV</a:t>
            </a:r>
            <a:r>
              <a:rPr lang="en-US" sz="1600" dirty="0">
                <a:latin typeface="Calibri" charset="0"/>
              </a:rPr>
              <a:t> (1TeV)</a:t>
            </a:r>
            <a:endParaRPr lang="en-US" sz="1600" dirty="0" smtClean="0">
              <a:latin typeface="Calibri" charset="0"/>
            </a:endParaRPr>
          </a:p>
          <a:p>
            <a:r>
              <a:rPr lang="en-US" sz="1600" dirty="0" smtClean="0">
                <a:latin typeface="Calibri" charset="0"/>
              </a:rPr>
              <a:t>IceCube </a:t>
            </a:r>
            <a:r>
              <a:rPr lang="en-US" sz="1600" dirty="0">
                <a:latin typeface="Calibri" charset="0"/>
              </a:rPr>
              <a:t>86:</a:t>
            </a:r>
            <a:r>
              <a:rPr lang="en-US" sz="1600" dirty="0" smtClean="0">
                <a:latin typeface="Calibri" charset="0"/>
              </a:rPr>
              <a:t> </a:t>
            </a:r>
            <a:r>
              <a:rPr lang="en-US" sz="1600" dirty="0" smtClean="0">
                <a:latin typeface="Calibri" charset="0"/>
              </a:rPr>
              <a:t>4</a:t>
            </a:r>
            <a:r>
              <a:rPr lang="en-US" sz="1600" dirty="0" smtClean="0">
                <a:latin typeface="Calibri" charset="0"/>
              </a:rPr>
              <a:t>0m</a:t>
            </a:r>
            <a:r>
              <a:rPr lang="en-US" sz="1600" baseline="30000" dirty="0" smtClean="0">
                <a:latin typeface="Calibri" charset="0"/>
              </a:rPr>
              <a:t>2</a:t>
            </a:r>
            <a:r>
              <a:rPr lang="en-US" sz="1600" dirty="0" smtClean="0">
                <a:latin typeface="Calibri" charset="0"/>
              </a:rPr>
              <a:t> </a:t>
            </a:r>
            <a:r>
              <a:rPr lang="en-US" sz="1600" dirty="0">
                <a:latin typeface="Calibri" charset="0"/>
              </a:rPr>
              <a:t>(</a:t>
            </a:r>
            <a:r>
              <a:rPr lang="en-US" sz="1600" dirty="0" smtClean="0">
                <a:latin typeface="Calibri" charset="0"/>
              </a:rPr>
              <a:t>0.3m</a:t>
            </a:r>
            <a:r>
              <a:rPr lang="en-US" sz="1600" baseline="30000" dirty="0" smtClean="0">
                <a:latin typeface="Calibri" charset="0"/>
              </a:rPr>
              <a:t>2</a:t>
            </a:r>
            <a:r>
              <a:rPr lang="en-US" sz="1600" dirty="0" smtClean="0">
                <a:latin typeface="Calibri" charset="0"/>
              </a:rPr>
              <a:t>)</a:t>
            </a:r>
          </a:p>
          <a:p>
            <a:endParaRPr lang="en-US" sz="1600" dirty="0">
              <a:latin typeface="Calibri" charset="0"/>
            </a:endParaRPr>
          </a:p>
          <a:p>
            <a:r>
              <a:rPr lang="en-US" sz="1600" dirty="0">
                <a:latin typeface="Calibri" charset="0"/>
              </a:rPr>
              <a:t>Deep Core lowers threshold from 100 </a:t>
            </a:r>
            <a:r>
              <a:rPr lang="en-US" sz="1600" dirty="0" err="1">
                <a:latin typeface="Calibri" charset="0"/>
              </a:rPr>
              <a:t>GeV</a:t>
            </a:r>
            <a:r>
              <a:rPr lang="en-US" sz="1600" dirty="0">
                <a:latin typeface="Calibri" charset="0"/>
              </a:rPr>
              <a:t> to 10 </a:t>
            </a:r>
            <a:r>
              <a:rPr lang="en-US" sz="1600" dirty="0" err="1">
                <a:latin typeface="Calibri" charset="0"/>
              </a:rPr>
              <a:t>GeV</a:t>
            </a:r>
            <a:r>
              <a:rPr lang="en-US" sz="1600" dirty="0">
                <a:latin typeface="Calibri" charset="0"/>
              </a:rPr>
              <a:t>. </a:t>
            </a:r>
          </a:p>
          <a:p>
            <a:endParaRPr lang="en-US" sz="1600" baseline="30000" dirty="0">
              <a:latin typeface="Calibri" charset="0"/>
            </a:endParaRPr>
          </a:p>
        </p:txBody>
      </p:sp>
      <p:sp>
        <p:nvSpPr>
          <p:cNvPr id="25" name="Rectangle 3"/>
          <p:cNvSpPr txBox="1">
            <a:spLocks noChangeArrowheads="1"/>
          </p:cNvSpPr>
          <p:nvPr/>
        </p:nvSpPr>
        <p:spPr bwMode="auto">
          <a:xfrm>
            <a:off x="6573208" y="2896373"/>
            <a:ext cx="2395321" cy="2183421"/>
          </a:xfrm>
          <a:prstGeom prst="rect">
            <a:avLst/>
          </a:prstGeom>
          <a:solidFill>
            <a:srgbClr val="FFFF00"/>
          </a:solidFill>
          <a:ln w="9525">
            <a:noFill/>
            <a:miter lim="800000"/>
            <a:headEnd/>
            <a:tailEnd/>
          </a:ln>
        </p:spPr>
        <p:txBody>
          <a:bodyPr>
            <a:prstTxWarp prst="textNoShape">
              <a:avLst/>
            </a:prstTxWarp>
          </a:bodyPr>
          <a:lstStyle/>
          <a:p>
            <a:pPr marL="342900" indent="-342900" defTabSz="914400" eaLnBrk="0" hangingPunct="0">
              <a:lnSpc>
                <a:spcPct val="90000"/>
              </a:lnSpc>
              <a:spcBef>
                <a:spcPct val="20000"/>
              </a:spcBef>
            </a:pPr>
            <a:r>
              <a:rPr lang="en-US" sz="1600" dirty="0">
                <a:latin typeface="Calibri" charset="0"/>
              </a:rPr>
              <a:t>Effective area </a:t>
            </a:r>
            <a:r>
              <a:rPr lang="en-US" sz="1600" dirty="0" smtClean="0">
                <a:latin typeface="Calibri" charset="0"/>
              </a:rPr>
              <a:t>for</a:t>
            </a:r>
          </a:p>
          <a:p>
            <a:pPr marL="342900" indent="-342900" defTabSz="914400" eaLnBrk="0" hangingPunct="0">
              <a:lnSpc>
                <a:spcPct val="90000"/>
              </a:lnSpc>
              <a:spcBef>
                <a:spcPct val="20000"/>
              </a:spcBef>
            </a:pPr>
            <a:r>
              <a:rPr lang="en-US" sz="1600" dirty="0">
                <a:latin typeface="Calibri" charset="0"/>
              </a:rPr>
              <a:t>Strong rise with energy: </a:t>
            </a:r>
            <a:endParaRPr lang="en-US" sz="1600" dirty="0" smtClean="0">
              <a:latin typeface="Calibri" charset="0"/>
            </a:endParaRPr>
          </a:p>
          <a:p>
            <a:pPr marL="344488" lvl="1" indent="-282575" defTabSz="914400" eaLnBrk="0" hangingPunct="0">
              <a:lnSpc>
                <a:spcPct val="90000"/>
              </a:lnSpc>
              <a:spcBef>
                <a:spcPct val="20000"/>
              </a:spcBef>
              <a:buFontTx/>
              <a:buChar char="–"/>
            </a:pPr>
            <a:r>
              <a:rPr lang="en-US" sz="1400" dirty="0" smtClean="0">
                <a:latin typeface="Calibri" charset="0"/>
                <a:sym typeface="Symbol" charset="2"/>
              </a:rPr>
              <a:t>                  (up to 100TeV </a:t>
            </a:r>
            <a:endParaRPr lang="en-US" sz="1400" dirty="0">
              <a:latin typeface="Calibri" charset="0"/>
            </a:endParaRPr>
          </a:p>
          <a:p>
            <a:pPr marL="344488" lvl="1" indent="-282575" defTabSz="914400" eaLnBrk="0" hangingPunct="0">
              <a:lnSpc>
                <a:spcPct val="90000"/>
              </a:lnSpc>
              <a:spcBef>
                <a:spcPct val="20000"/>
              </a:spcBef>
              <a:buFontTx/>
              <a:buChar char="–"/>
            </a:pPr>
            <a:r>
              <a:rPr lang="en-US" sz="1400" dirty="0">
                <a:latin typeface="Calibri" charset="0"/>
              </a:rPr>
              <a:t>Increase of </a:t>
            </a:r>
            <a:r>
              <a:rPr lang="en-US" sz="1400" dirty="0" err="1">
                <a:latin typeface="Calibri" charset="0"/>
              </a:rPr>
              <a:t>muon</a:t>
            </a:r>
            <a:r>
              <a:rPr lang="en-US" sz="1400" dirty="0">
                <a:latin typeface="Calibri" charset="0"/>
              </a:rPr>
              <a:t> range with energy up to </a:t>
            </a:r>
            <a:r>
              <a:rPr lang="en-US" sz="1400" dirty="0" err="1" smtClean="0">
                <a:latin typeface="Calibri" charset="0"/>
              </a:rPr>
              <a:t>PeV</a:t>
            </a:r>
            <a:endParaRPr lang="en-US" sz="1400" dirty="0" smtClean="0">
              <a:latin typeface="Calibri" charset="0"/>
            </a:endParaRPr>
          </a:p>
          <a:p>
            <a:pPr marL="344488" lvl="1" indent="-282575" defTabSz="914400" eaLnBrk="0" hangingPunct="0">
              <a:lnSpc>
                <a:spcPct val="90000"/>
              </a:lnSpc>
              <a:spcBef>
                <a:spcPct val="20000"/>
              </a:spcBef>
              <a:buFontTx/>
              <a:buChar char="–"/>
            </a:pPr>
            <a:r>
              <a:rPr lang="en-US" sz="1400" dirty="0" smtClean="0">
                <a:latin typeface="Calibri" charset="0"/>
              </a:rPr>
              <a:t>Flattening above </a:t>
            </a:r>
            <a:r>
              <a:rPr lang="en-US" sz="1400" dirty="0" err="1" smtClean="0">
                <a:latin typeface="Calibri" charset="0"/>
              </a:rPr>
              <a:t>PeV</a:t>
            </a:r>
            <a:r>
              <a:rPr lang="en-US" sz="1400" dirty="0" smtClean="0">
                <a:latin typeface="Calibri" charset="0"/>
              </a:rPr>
              <a:t> energies. </a:t>
            </a:r>
            <a:endParaRPr lang="en-US" sz="1400" dirty="0" smtClean="0">
              <a:latin typeface="Calibri" charset="0"/>
            </a:endParaRPr>
          </a:p>
          <a:p>
            <a:pPr marL="344488" lvl="1" indent="-282575" defTabSz="914400" eaLnBrk="0" hangingPunct="0">
              <a:lnSpc>
                <a:spcPct val="90000"/>
              </a:lnSpc>
              <a:spcBef>
                <a:spcPct val="20000"/>
              </a:spcBef>
            </a:pPr>
            <a:endParaRPr lang="en-US" sz="1400" dirty="0">
              <a:latin typeface="Calibri" charset="0"/>
            </a:endParaRPr>
          </a:p>
          <a:p>
            <a:pPr marL="344488" lvl="1" indent="-282575" defTabSz="914400" eaLnBrk="0" hangingPunct="0">
              <a:lnSpc>
                <a:spcPct val="90000"/>
              </a:lnSpc>
              <a:spcBef>
                <a:spcPct val="20000"/>
              </a:spcBef>
              <a:buFontTx/>
              <a:buChar char="–"/>
            </a:pPr>
            <a:endParaRPr lang="en-US" sz="1400" dirty="0">
              <a:latin typeface="Calibri" charset="0"/>
            </a:endParaRPr>
          </a:p>
        </p:txBody>
      </p:sp>
      <p:pic>
        <p:nvPicPr>
          <p:cNvPr id="32774" name="Picture 9"/>
          <p:cNvPicPr>
            <a:picLocks noChangeAspect="1" noChangeArrowheads="1"/>
          </p:cNvPicPr>
          <p:nvPr/>
        </p:nvPicPr>
        <p:blipFill>
          <a:blip r:embed="rId3"/>
          <a:srcRect/>
          <a:stretch>
            <a:fillRect/>
          </a:stretch>
        </p:blipFill>
        <p:spPr bwMode="auto">
          <a:xfrm>
            <a:off x="6951922" y="3431968"/>
            <a:ext cx="679683" cy="288426"/>
          </a:xfrm>
          <a:prstGeom prst="rect">
            <a:avLst/>
          </a:prstGeom>
          <a:solidFill>
            <a:srgbClr val="FFFF00"/>
          </a:solidFill>
          <a:ln w="9525">
            <a:noFill/>
            <a:miter lim="800000"/>
            <a:headEnd/>
            <a:tailEnd/>
          </a:ln>
        </p:spPr>
      </p:pic>
      <p:sp>
        <p:nvSpPr>
          <p:cNvPr id="9" name="TextBox 8"/>
          <p:cNvSpPr txBox="1"/>
          <p:nvPr/>
        </p:nvSpPr>
        <p:spPr>
          <a:xfrm>
            <a:off x="141776" y="577167"/>
            <a:ext cx="5796679" cy="400110"/>
          </a:xfrm>
          <a:prstGeom prst="rect">
            <a:avLst/>
          </a:prstGeom>
          <a:noFill/>
        </p:spPr>
        <p:txBody>
          <a:bodyPr wrap="none" rtlCol="0">
            <a:spAutoFit/>
          </a:bodyPr>
          <a:lstStyle/>
          <a:p>
            <a:pPr algn="ctr"/>
            <a:r>
              <a:rPr lang="en-US" sz="2000" b="1" i="1" dirty="0" smtClean="0">
                <a:solidFill>
                  <a:srgbClr val="FF0000"/>
                </a:solidFill>
              </a:rPr>
              <a:t>Wide energy range due to increase in effective area!</a:t>
            </a:r>
          </a:p>
        </p:txBody>
      </p:sp>
      <p:graphicFrame>
        <p:nvGraphicFramePr>
          <p:cNvPr id="324610" name="Object 2"/>
          <p:cNvGraphicFramePr>
            <a:graphicFrameLocks noChangeAspect="1"/>
          </p:cNvGraphicFramePr>
          <p:nvPr/>
        </p:nvGraphicFramePr>
        <p:xfrm>
          <a:off x="8083396" y="2839326"/>
          <a:ext cx="405603" cy="486723"/>
        </p:xfrm>
        <a:graphic>
          <a:graphicData uri="http://schemas.openxmlformats.org/presentationml/2006/ole">
            <p:oleObj spid="_x0000_s324610" name="Equation" r:id="rId4" imgW="190500" imgH="228600" progId="Equation.DSMT4">
              <p:embed/>
            </p:oleObj>
          </a:graphicData>
        </a:graphic>
      </p:graphicFrame>
      <p:sp>
        <p:nvSpPr>
          <p:cNvPr id="12" name="Rectangle 11"/>
          <p:cNvSpPr/>
          <p:nvPr/>
        </p:nvSpPr>
        <p:spPr>
          <a:xfrm>
            <a:off x="0" y="0"/>
            <a:ext cx="9144000" cy="369332"/>
          </a:xfrm>
          <a:prstGeom prst="rect">
            <a:avLst/>
          </a:prstGeom>
          <a:solidFill>
            <a:srgbClr val="FFFF00"/>
          </a:solidFill>
        </p:spPr>
        <p:txBody>
          <a:bodyPr wrap="square">
            <a:spAutoFit/>
          </a:bodyPr>
          <a:lstStyle/>
          <a:p>
            <a:r>
              <a:rPr lang="en-US" dirty="0" smtClean="0"/>
              <a:t>Water/ice Cherenkov detectors: Neutrino effective areas</a:t>
            </a:r>
            <a:endParaRPr lang="en-US" dirty="0"/>
          </a:p>
        </p:txBody>
      </p:sp>
      <p:pic>
        <p:nvPicPr>
          <p:cNvPr id="28" name="Picture 27" descr="EffArea-nokm3-noIC80up.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68731" y="753213"/>
            <a:ext cx="6211629" cy="528043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TextBox 26"/>
          <p:cNvSpPr txBox="1"/>
          <p:nvPr/>
        </p:nvSpPr>
        <p:spPr>
          <a:xfrm>
            <a:off x="6483234" y="935655"/>
            <a:ext cx="2469479" cy="748923"/>
          </a:xfrm>
          <a:prstGeom prst="rect">
            <a:avLst/>
          </a:prstGeom>
          <a:solidFill>
            <a:schemeClr val="bg1">
              <a:lumMod val="85000"/>
            </a:schemeClr>
          </a:solidFill>
        </p:spPr>
        <p:txBody>
          <a:bodyPr wrap="square">
            <a:prstTxWarp prst="textNoShape">
              <a:avLst/>
            </a:prstTxWarp>
            <a:spAutoFit/>
          </a:bodyPr>
          <a:lstStyle/>
          <a:p>
            <a:r>
              <a:rPr lang="en-US" sz="1600" dirty="0" smtClean="0">
                <a:latin typeface="Calibri" charset="0"/>
              </a:rPr>
              <a:t>PINGU lowers threshold to </a:t>
            </a:r>
          </a:p>
          <a:p>
            <a:r>
              <a:rPr lang="en-US" sz="1600" dirty="0" smtClean="0">
                <a:latin typeface="Calibri" charset="0"/>
              </a:rPr>
              <a:t>few</a:t>
            </a:r>
            <a:r>
              <a:rPr lang="en-US" sz="1600" dirty="0" smtClean="0">
                <a:latin typeface="Calibri" charset="0"/>
              </a:rPr>
              <a:t> </a:t>
            </a:r>
            <a:r>
              <a:rPr lang="en-US" sz="1600" dirty="0" err="1" smtClean="0">
                <a:latin typeface="Calibri" charset="0"/>
              </a:rPr>
              <a:t>GeV</a:t>
            </a:r>
            <a:endParaRPr lang="en-US" sz="1600" dirty="0" smtClean="0">
              <a:latin typeface="Calibri" charset="0"/>
            </a:endParaRPr>
          </a:p>
          <a:p>
            <a:endParaRPr lang="en-US" sz="1600" baseline="30000" dirty="0">
              <a:latin typeface="Calibri" charset="0"/>
            </a:endParaRPr>
          </a:p>
        </p:txBody>
      </p:sp>
      <p:sp>
        <p:nvSpPr>
          <p:cNvPr id="25" name="Rectangle 3"/>
          <p:cNvSpPr txBox="1">
            <a:spLocks noChangeArrowheads="1"/>
          </p:cNvSpPr>
          <p:nvPr/>
        </p:nvSpPr>
        <p:spPr bwMode="auto">
          <a:xfrm>
            <a:off x="6573208" y="2896373"/>
            <a:ext cx="2395321" cy="2183421"/>
          </a:xfrm>
          <a:prstGeom prst="rect">
            <a:avLst/>
          </a:prstGeom>
          <a:solidFill>
            <a:srgbClr val="FFFF00"/>
          </a:solidFill>
          <a:ln w="9525">
            <a:noFill/>
            <a:miter lim="800000"/>
            <a:headEnd/>
            <a:tailEnd/>
          </a:ln>
        </p:spPr>
        <p:txBody>
          <a:bodyPr>
            <a:prstTxWarp prst="textNoShape">
              <a:avLst/>
            </a:prstTxWarp>
          </a:bodyPr>
          <a:lstStyle/>
          <a:p>
            <a:pPr marL="342900" indent="-342900" defTabSz="914400" eaLnBrk="0" hangingPunct="0">
              <a:lnSpc>
                <a:spcPct val="90000"/>
              </a:lnSpc>
              <a:spcBef>
                <a:spcPct val="20000"/>
              </a:spcBef>
            </a:pPr>
            <a:r>
              <a:rPr lang="en-US" sz="1600" dirty="0">
                <a:latin typeface="Calibri" charset="0"/>
              </a:rPr>
              <a:t>Effective area </a:t>
            </a:r>
            <a:r>
              <a:rPr lang="en-US" sz="1600" dirty="0" smtClean="0">
                <a:latin typeface="Calibri" charset="0"/>
              </a:rPr>
              <a:t>for</a:t>
            </a:r>
          </a:p>
          <a:p>
            <a:pPr marL="342900" indent="-342900" defTabSz="914400" eaLnBrk="0" hangingPunct="0">
              <a:lnSpc>
                <a:spcPct val="90000"/>
              </a:lnSpc>
              <a:spcBef>
                <a:spcPct val="20000"/>
              </a:spcBef>
            </a:pPr>
            <a:r>
              <a:rPr lang="en-US" sz="1600" dirty="0">
                <a:latin typeface="Calibri" charset="0"/>
              </a:rPr>
              <a:t>Strong rise with energy: </a:t>
            </a:r>
            <a:endParaRPr lang="en-US" sz="1600" dirty="0" smtClean="0">
              <a:latin typeface="Calibri" charset="0"/>
            </a:endParaRPr>
          </a:p>
          <a:p>
            <a:pPr marL="344488" lvl="1" indent="-282575" defTabSz="914400" eaLnBrk="0" hangingPunct="0">
              <a:lnSpc>
                <a:spcPct val="90000"/>
              </a:lnSpc>
              <a:spcBef>
                <a:spcPct val="20000"/>
              </a:spcBef>
              <a:buFontTx/>
              <a:buChar char="–"/>
            </a:pPr>
            <a:r>
              <a:rPr lang="en-US" sz="1400" dirty="0" smtClean="0">
                <a:latin typeface="Calibri" charset="0"/>
                <a:sym typeface="Symbol" charset="2"/>
              </a:rPr>
              <a:t>                  (up to 100TeV </a:t>
            </a:r>
            <a:endParaRPr lang="en-US" sz="1400" dirty="0">
              <a:latin typeface="Calibri" charset="0"/>
            </a:endParaRPr>
          </a:p>
          <a:p>
            <a:pPr marL="344488" lvl="1" indent="-282575" defTabSz="914400" eaLnBrk="0" hangingPunct="0">
              <a:lnSpc>
                <a:spcPct val="90000"/>
              </a:lnSpc>
              <a:spcBef>
                <a:spcPct val="20000"/>
              </a:spcBef>
              <a:buFontTx/>
              <a:buChar char="–"/>
            </a:pPr>
            <a:r>
              <a:rPr lang="en-US" sz="1400" dirty="0">
                <a:latin typeface="Calibri" charset="0"/>
              </a:rPr>
              <a:t>Increase of </a:t>
            </a:r>
            <a:r>
              <a:rPr lang="en-US" sz="1400" dirty="0" err="1">
                <a:latin typeface="Calibri" charset="0"/>
              </a:rPr>
              <a:t>muon</a:t>
            </a:r>
            <a:r>
              <a:rPr lang="en-US" sz="1400" dirty="0">
                <a:latin typeface="Calibri" charset="0"/>
              </a:rPr>
              <a:t> range with energy up to </a:t>
            </a:r>
            <a:r>
              <a:rPr lang="en-US" sz="1400" dirty="0" err="1" smtClean="0">
                <a:latin typeface="Calibri" charset="0"/>
              </a:rPr>
              <a:t>PeV</a:t>
            </a:r>
            <a:endParaRPr lang="en-US" sz="1400" dirty="0" smtClean="0">
              <a:latin typeface="Calibri" charset="0"/>
            </a:endParaRPr>
          </a:p>
          <a:p>
            <a:pPr marL="344488" lvl="1" indent="-282575" defTabSz="914400" eaLnBrk="0" hangingPunct="0">
              <a:lnSpc>
                <a:spcPct val="90000"/>
              </a:lnSpc>
              <a:spcBef>
                <a:spcPct val="20000"/>
              </a:spcBef>
              <a:buFontTx/>
              <a:buChar char="–"/>
            </a:pPr>
            <a:r>
              <a:rPr lang="en-US" sz="1400" dirty="0" smtClean="0">
                <a:latin typeface="Calibri" charset="0"/>
              </a:rPr>
              <a:t>Flattening above </a:t>
            </a:r>
            <a:r>
              <a:rPr lang="en-US" sz="1400" dirty="0" err="1" smtClean="0">
                <a:latin typeface="Calibri" charset="0"/>
              </a:rPr>
              <a:t>PeV</a:t>
            </a:r>
            <a:r>
              <a:rPr lang="en-US" sz="1400" dirty="0" smtClean="0">
                <a:latin typeface="Calibri" charset="0"/>
              </a:rPr>
              <a:t> energies. </a:t>
            </a:r>
            <a:endParaRPr lang="en-US" sz="1400" dirty="0" smtClean="0">
              <a:latin typeface="Calibri" charset="0"/>
            </a:endParaRPr>
          </a:p>
          <a:p>
            <a:pPr marL="344488" lvl="1" indent="-282575" defTabSz="914400" eaLnBrk="0" hangingPunct="0">
              <a:lnSpc>
                <a:spcPct val="90000"/>
              </a:lnSpc>
              <a:spcBef>
                <a:spcPct val="20000"/>
              </a:spcBef>
            </a:pPr>
            <a:endParaRPr lang="en-US" sz="1400" dirty="0">
              <a:latin typeface="Calibri" charset="0"/>
            </a:endParaRPr>
          </a:p>
          <a:p>
            <a:pPr marL="344488" lvl="1" indent="-282575" defTabSz="914400" eaLnBrk="0" hangingPunct="0">
              <a:lnSpc>
                <a:spcPct val="90000"/>
              </a:lnSpc>
              <a:spcBef>
                <a:spcPct val="20000"/>
              </a:spcBef>
              <a:buFontTx/>
              <a:buChar char="–"/>
            </a:pPr>
            <a:endParaRPr lang="en-US" sz="1400" dirty="0">
              <a:latin typeface="Calibri" charset="0"/>
            </a:endParaRPr>
          </a:p>
        </p:txBody>
      </p:sp>
      <p:pic>
        <p:nvPicPr>
          <p:cNvPr id="32774" name="Picture 9"/>
          <p:cNvPicPr>
            <a:picLocks noChangeAspect="1" noChangeArrowheads="1"/>
          </p:cNvPicPr>
          <p:nvPr/>
        </p:nvPicPr>
        <p:blipFill>
          <a:blip r:embed="rId3"/>
          <a:srcRect/>
          <a:stretch>
            <a:fillRect/>
          </a:stretch>
        </p:blipFill>
        <p:spPr bwMode="auto">
          <a:xfrm>
            <a:off x="6951922" y="3431968"/>
            <a:ext cx="679683" cy="288426"/>
          </a:xfrm>
          <a:prstGeom prst="rect">
            <a:avLst/>
          </a:prstGeom>
          <a:solidFill>
            <a:srgbClr val="FFFF00"/>
          </a:solidFill>
          <a:ln w="9525">
            <a:noFill/>
            <a:miter lim="800000"/>
            <a:headEnd/>
            <a:tailEnd/>
          </a:ln>
        </p:spPr>
      </p:pic>
      <p:sp>
        <p:nvSpPr>
          <p:cNvPr id="9" name="TextBox 8"/>
          <p:cNvSpPr txBox="1"/>
          <p:nvPr/>
        </p:nvSpPr>
        <p:spPr>
          <a:xfrm>
            <a:off x="141776" y="577167"/>
            <a:ext cx="5796679" cy="400110"/>
          </a:xfrm>
          <a:prstGeom prst="rect">
            <a:avLst/>
          </a:prstGeom>
          <a:noFill/>
        </p:spPr>
        <p:txBody>
          <a:bodyPr wrap="none" rtlCol="0">
            <a:spAutoFit/>
          </a:bodyPr>
          <a:lstStyle/>
          <a:p>
            <a:pPr algn="ctr"/>
            <a:r>
              <a:rPr lang="en-US" sz="2000" b="1" i="1" dirty="0" smtClean="0">
                <a:solidFill>
                  <a:srgbClr val="FF0000"/>
                </a:solidFill>
              </a:rPr>
              <a:t>Wide energy range due to increase in effective area!</a:t>
            </a:r>
          </a:p>
        </p:txBody>
      </p:sp>
      <p:graphicFrame>
        <p:nvGraphicFramePr>
          <p:cNvPr id="324610" name="Object 2"/>
          <p:cNvGraphicFramePr>
            <a:graphicFrameLocks noChangeAspect="1"/>
          </p:cNvGraphicFramePr>
          <p:nvPr/>
        </p:nvGraphicFramePr>
        <p:xfrm>
          <a:off x="8083396" y="2839326"/>
          <a:ext cx="405603" cy="486723"/>
        </p:xfrm>
        <a:graphic>
          <a:graphicData uri="http://schemas.openxmlformats.org/presentationml/2006/ole">
            <p:oleObj spid="_x0000_s564226" name="Equation" r:id="rId4" imgW="190500" imgH="228600" progId="Equation.DSMT4">
              <p:embed/>
            </p:oleObj>
          </a:graphicData>
        </a:graphic>
      </p:graphicFrame>
      <p:sp>
        <p:nvSpPr>
          <p:cNvPr id="12" name="Rectangle 11"/>
          <p:cNvSpPr/>
          <p:nvPr/>
        </p:nvSpPr>
        <p:spPr>
          <a:xfrm>
            <a:off x="0" y="0"/>
            <a:ext cx="9144000" cy="369332"/>
          </a:xfrm>
          <a:prstGeom prst="rect">
            <a:avLst/>
          </a:prstGeom>
          <a:solidFill>
            <a:srgbClr val="FFFF00"/>
          </a:solidFill>
        </p:spPr>
        <p:txBody>
          <a:bodyPr wrap="square">
            <a:spAutoFit/>
          </a:bodyPr>
          <a:lstStyle/>
          <a:p>
            <a:r>
              <a:rPr lang="en-US" dirty="0" smtClean="0"/>
              <a:t>Water/ice Cherenkov detectors: Neutrino effective areas</a:t>
            </a:r>
            <a:endParaRPr lang="en-US" dirty="0"/>
          </a:p>
        </p:txBody>
      </p:sp>
      <p:pic>
        <p:nvPicPr>
          <p:cNvPr id="28" name="Picture 27" descr="EffArea-nokm3-noIC80up.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68731" y="753213"/>
            <a:ext cx="6211629" cy="5280433"/>
          </a:xfrm>
          <a:prstGeom prst="rect">
            <a:avLst/>
          </a:prstGeom>
        </p:spPr>
      </p:pic>
      <p:sp>
        <p:nvSpPr>
          <p:cNvPr id="15" name="TextBox 14"/>
          <p:cNvSpPr txBox="1"/>
          <p:nvPr/>
        </p:nvSpPr>
        <p:spPr>
          <a:xfrm>
            <a:off x="245102" y="5714768"/>
            <a:ext cx="2364750" cy="923330"/>
          </a:xfrm>
          <a:prstGeom prst="rect">
            <a:avLst/>
          </a:prstGeom>
          <a:noFill/>
        </p:spPr>
        <p:txBody>
          <a:bodyPr wrap="none" rtlCol="0">
            <a:spAutoFit/>
          </a:bodyPr>
          <a:lstStyle/>
          <a:p>
            <a:r>
              <a:rPr lang="en-US" b="1" dirty="0" smtClean="0">
                <a:solidFill>
                  <a:srgbClr val="0000FF"/>
                </a:solidFill>
              </a:rPr>
              <a:t>Low energy extensions </a:t>
            </a:r>
          </a:p>
          <a:p>
            <a:r>
              <a:rPr lang="en-US" b="1" dirty="0" smtClean="0">
                <a:solidFill>
                  <a:srgbClr val="0000FF"/>
                </a:solidFill>
              </a:rPr>
              <a:t>to IceCube, </a:t>
            </a:r>
            <a:r>
              <a:rPr lang="en-US" b="1" dirty="0" err="1" smtClean="0">
                <a:solidFill>
                  <a:srgbClr val="0000FF"/>
                </a:solidFill>
              </a:rPr>
              <a:t>DeepCore</a:t>
            </a:r>
            <a:r>
              <a:rPr lang="en-US" b="1" dirty="0" smtClean="0">
                <a:solidFill>
                  <a:srgbClr val="0000FF"/>
                </a:solidFill>
              </a:rPr>
              <a:t>: </a:t>
            </a:r>
          </a:p>
          <a:p>
            <a:r>
              <a:rPr lang="en-US" b="1" dirty="0" smtClean="0">
                <a:solidFill>
                  <a:srgbClr val="0000FF"/>
                </a:solidFill>
              </a:rPr>
              <a:t>PINGU, MICA</a:t>
            </a:r>
            <a:endParaRPr lang="en-US" b="1" dirty="0">
              <a:solidFill>
                <a:srgbClr val="0000FF"/>
              </a:solidFill>
            </a:endParaRPr>
          </a:p>
        </p:txBody>
      </p:sp>
      <p:grpSp>
        <p:nvGrpSpPr>
          <p:cNvPr id="16" name="Group 15"/>
          <p:cNvGrpSpPr/>
          <p:nvPr/>
        </p:nvGrpSpPr>
        <p:grpSpPr>
          <a:xfrm>
            <a:off x="501345" y="4322280"/>
            <a:ext cx="1893975" cy="1314508"/>
            <a:chOff x="501345" y="4322280"/>
            <a:chExt cx="1893975" cy="1314508"/>
          </a:xfrm>
        </p:grpSpPr>
        <p:sp>
          <p:nvSpPr>
            <p:cNvPr id="17" name="Oval 16"/>
            <p:cNvSpPr/>
            <p:nvPr/>
          </p:nvSpPr>
          <p:spPr>
            <a:xfrm>
              <a:off x="501345" y="4322280"/>
              <a:ext cx="1893975" cy="1314508"/>
            </a:xfrm>
            <a:prstGeom prst="ellipse">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0800000">
              <a:off x="1281218" y="5135494"/>
              <a:ext cx="445642" cy="233937"/>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10800000">
              <a:off x="1526321" y="4779016"/>
              <a:ext cx="300808" cy="278498"/>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Rectangle 3"/>
          <p:cNvSpPr txBox="1">
            <a:spLocks noChangeArrowheads="1"/>
          </p:cNvSpPr>
          <p:nvPr/>
        </p:nvSpPr>
        <p:spPr bwMode="auto">
          <a:xfrm>
            <a:off x="6573208" y="2896373"/>
            <a:ext cx="2395321" cy="2183421"/>
          </a:xfrm>
          <a:prstGeom prst="rect">
            <a:avLst/>
          </a:prstGeom>
          <a:solidFill>
            <a:srgbClr val="FFFF00"/>
          </a:solidFill>
          <a:ln w="9525">
            <a:noFill/>
            <a:miter lim="800000"/>
            <a:headEnd/>
            <a:tailEnd/>
          </a:ln>
        </p:spPr>
        <p:txBody>
          <a:bodyPr>
            <a:prstTxWarp prst="textNoShape">
              <a:avLst/>
            </a:prstTxWarp>
          </a:bodyPr>
          <a:lstStyle/>
          <a:p>
            <a:pPr marL="342900" indent="-342900" defTabSz="914400" eaLnBrk="0" hangingPunct="0">
              <a:lnSpc>
                <a:spcPct val="90000"/>
              </a:lnSpc>
              <a:spcBef>
                <a:spcPct val="20000"/>
              </a:spcBef>
            </a:pPr>
            <a:r>
              <a:rPr lang="en-US" sz="1600" dirty="0">
                <a:latin typeface="Calibri" charset="0"/>
              </a:rPr>
              <a:t>Effective area </a:t>
            </a:r>
            <a:r>
              <a:rPr lang="en-US" sz="1600" dirty="0" smtClean="0">
                <a:latin typeface="Calibri" charset="0"/>
              </a:rPr>
              <a:t>for</a:t>
            </a:r>
          </a:p>
          <a:p>
            <a:pPr marL="342900" indent="-342900" defTabSz="914400" eaLnBrk="0" hangingPunct="0">
              <a:lnSpc>
                <a:spcPct val="90000"/>
              </a:lnSpc>
              <a:spcBef>
                <a:spcPct val="20000"/>
              </a:spcBef>
            </a:pPr>
            <a:r>
              <a:rPr lang="en-US" sz="1600" dirty="0">
                <a:latin typeface="Calibri" charset="0"/>
              </a:rPr>
              <a:t>Strong rise with energy: </a:t>
            </a:r>
            <a:endParaRPr lang="en-US" sz="1600" dirty="0" smtClean="0">
              <a:latin typeface="Calibri" charset="0"/>
            </a:endParaRPr>
          </a:p>
          <a:p>
            <a:pPr marL="344488" lvl="1" indent="-282575" defTabSz="914400" eaLnBrk="0" hangingPunct="0">
              <a:lnSpc>
                <a:spcPct val="90000"/>
              </a:lnSpc>
              <a:spcBef>
                <a:spcPct val="20000"/>
              </a:spcBef>
              <a:buFontTx/>
              <a:buChar char="–"/>
            </a:pPr>
            <a:r>
              <a:rPr lang="en-US" sz="1400" dirty="0" smtClean="0">
                <a:latin typeface="Calibri" charset="0"/>
                <a:sym typeface="Symbol" charset="2"/>
              </a:rPr>
              <a:t>                  (up to 100TeV </a:t>
            </a:r>
            <a:endParaRPr lang="en-US" sz="1400" dirty="0">
              <a:latin typeface="Calibri" charset="0"/>
            </a:endParaRPr>
          </a:p>
          <a:p>
            <a:pPr marL="344488" lvl="1" indent="-282575" defTabSz="914400" eaLnBrk="0" hangingPunct="0">
              <a:lnSpc>
                <a:spcPct val="90000"/>
              </a:lnSpc>
              <a:spcBef>
                <a:spcPct val="20000"/>
              </a:spcBef>
              <a:buFontTx/>
              <a:buChar char="–"/>
            </a:pPr>
            <a:r>
              <a:rPr lang="en-US" sz="1400" dirty="0">
                <a:latin typeface="Calibri" charset="0"/>
              </a:rPr>
              <a:t>Increase of </a:t>
            </a:r>
            <a:r>
              <a:rPr lang="en-US" sz="1400" dirty="0" err="1">
                <a:latin typeface="Calibri" charset="0"/>
              </a:rPr>
              <a:t>muon</a:t>
            </a:r>
            <a:r>
              <a:rPr lang="en-US" sz="1400" dirty="0">
                <a:latin typeface="Calibri" charset="0"/>
              </a:rPr>
              <a:t> range with energy up to </a:t>
            </a:r>
            <a:r>
              <a:rPr lang="en-US" sz="1400" dirty="0" err="1" smtClean="0">
                <a:latin typeface="Calibri" charset="0"/>
              </a:rPr>
              <a:t>PeV</a:t>
            </a:r>
            <a:endParaRPr lang="en-US" sz="1400" dirty="0" smtClean="0">
              <a:latin typeface="Calibri" charset="0"/>
            </a:endParaRPr>
          </a:p>
          <a:p>
            <a:pPr marL="344488" lvl="1" indent="-282575" defTabSz="914400" eaLnBrk="0" hangingPunct="0">
              <a:lnSpc>
                <a:spcPct val="90000"/>
              </a:lnSpc>
              <a:spcBef>
                <a:spcPct val="20000"/>
              </a:spcBef>
              <a:buFontTx/>
              <a:buChar char="–"/>
            </a:pPr>
            <a:r>
              <a:rPr lang="en-US" sz="1400" dirty="0" smtClean="0">
                <a:latin typeface="Calibri" charset="0"/>
              </a:rPr>
              <a:t>Flattening above </a:t>
            </a:r>
            <a:r>
              <a:rPr lang="en-US" sz="1400" dirty="0" err="1" smtClean="0">
                <a:latin typeface="Calibri" charset="0"/>
              </a:rPr>
              <a:t>PeV</a:t>
            </a:r>
            <a:r>
              <a:rPr lang="en-US" sz="1400" dirty="0" smtClean="0">
                <a:latin typeface="Calibri" charset="0"/>
              </a:rPr>
              <a:t> energies. </a:t>
            </a:r>
            <a:endParaRPr lang="en-US" sz="1400" dirty="0" smtClean="0">
              <a:latin typeface="Calibri" charset="0"/>
            </a:endParaRPr>
          </a:p>
          <a:p>
            <a:pPr marL="344488" lvl="1" indent="-282575" defTabSz="914400" eaLnBrk="0" hangingPunct="0">
              <a:lnSpc>
                <a:spcPct val="90000"/>
              </a:lnSpc>
              <a:spcBef>
                <a:spcPct val="20000"/>
              </a:spcBef>
            </a:pPr>
            <a:endParaRPr lang="en-US" sz="1400" dirty="0">
              <a:latin typeface="Calibri" charset="0"/>
            </a:endParaRPr>
          </a:p>
          <a:p>
            <a:pPr marL="344488" lvl="1" indent="-282575" defTabSz="914400" eaLnBrk="0" hangingPunct="0">
              <a:lnSpc>
                <a:spcPct val="90000"/>
              </a:lnSpc>
              <a:spcBef>
                <a:spcPct val="20000"/>
              </a:spcBef>
              <a:buFontTx/>
              <a:buChar char="–"/>
            </a:pPr>
            <a:endParaRPr lang="en-US" sz="1400" dirty="0">
              <a:latin typeface="Calibri" charset="0"/>
            </a:endParaRPr>
          </a:p>
        </p:txBody>
      </p:sp>
      <p:pic>
        <p:nvPicPr>
          <p:cNvPr id="32774" name="Picture 9"/>
          <p:cNvPicPr>
            <a:picLocks noChangeAspect="1" noChangeArrowheads="1"/>
          </p:cNvPicPr>
          <p:nvPr/>
        </p:nvPicPr>
        <p:blipFill>
          <a:blip r:embed="rId3"/>
          <a:srcRect/>
          <a:stretch>
            <a:fillRect/>
          </a:stretch>
        </p:blipFill>
        <p:spPr bwMode="auto">
          <a:xfrm>
            <a:off x="6951922" y="3431968"/>
            <a:ext cx="679683" cy="288426"/>
          </a:xfrm>
          <a:prstGeom prst="rect">
            <a:avLst/>
          </a:prstGeom>
          <a:solidFill>
            <a:srgbClr val="FFFF00"/>
          </a:solidFill>
          <a:ln w="9525">
            <a:noFill/>
            <a:miter lim="800000"/>
            <a:headEnd/>
            <a:tailEnd/>
          </a:ln>
        </p:spPr>
      </p:pic>
      <p:sp>
        <p:nvSpPr>
          <p:cNvPr id="9" name="TextBox 8"/>
          <p:cNvSpPr txBox="1"/>
          <p:nvPr/>
        </p:nvSpPr>
        <p:spPr>
          <a:xfrm>
            <a:off x="141776" y="577167"/>
            <a:ext cx="5796679" cy="400110"/>
          </a:xfrm>
          <a:prstGeom prst="rect">
            <a:avLst/>
          </a:prstGeom>
          <a:noFill/>
        </p:spPr>
        <p:txBody>
          <a:bodyPr wrap="none" rtlCol="0">
            <a:spAutoFit/>
          </a:bodyPr>
          <a:lstStyle/>
          <a:p>
            <a:pPr algn="ctr"/>
            <a:r>
              <a:rPr lang="en-US" sz="2000" b="1" i="1" dirty="0" smtClean="0">
                <a:solidFill>
                  <a:srgbClr val="FF0000"/>
                </a:solidFill>
              </a:rPr>
              <a:t>Wide energy range due to increase in effective area!</a:t>
            </a:r>
          </a:p>
        </p:txBody>
      </p:sp>
      <p:graphicFrame>
        <p:nvGraphicFramePr>
          <p:cNvPr id="324610" name="Object 2"/>
          <p:cNvGraphicFramePr>
            <a:graphicFrameLocks noChangeAspect="1"/>
          </p:cNvGraphicFramePr>
          <p:nvPr/>
        </p:nvGraphicFramePr>
        <p:xfrm>
          <a:off x="8083396" y="2839326"/>
          <a:ext cx="405603" cy="486723"/>
        </p:xfrm>
        <a:graphic>
          <a:graphicData uri="http://schemas.openxmlformats.org/presentationml/2006/ole">
            <p:oleObj spid="_x0000_s565250" name="Equation" r:id="rId4" imgW="190500" imgH="228600" progId="Equation.DSMT4">
              <p:embed/>
            </p:oleObj>
          </a:graphicData>
        </a:graphic>
      </p:graphicFrame>
      <p:sp>
        <p:nvSpPr>
          <p:cNvPr id="12" name="Rectangle 11"/>
          <p:cNvSpPr/>
          <p:nvPr/>
        </p:nvSpPr>
        <p:spPr>
          <a:xfrm>
            <a:off x="0" y="0"/>
            <a:ext cx="9144000" cy="369332"/>
          </a:xfrm>
          <a:prstGeom prst="rect">
            <a:avLst/>
          </a:prstGeom>
          <a:solidFill>
            <a:srgbClr val="FFFF00"/>
          </a:solidFill>
        </p:spPr>
        <p:txBody>
          <a:bodyPr wrap="square">
            <a:spAutoFit/>
          </a:bodyPr>
          <a:lstStyle/>
          <a:p>
            <a:r>
              <a:rPr lang="en-US" dirty="0" smtClean="0"/>
              <a:t>Water/ice Cherenkov detectors: Neutrino effective areas</a:t>
            </a:r>
            <a:endParaRPr lang="en-US" dirty="0"/>
          </a:p>
        </p:txBody>
      </p:sp>
      <p:pic>
        <p:nvPicPr>
          <p:cNvPr id="28" name="Picture 27" descr="EffArea-nokm3-noIC80up.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68731" y="753213"/>
            <a:ext cx="6211629" cy="5280433"/>
          </a:xfrm>
          <a:prstGeom prst="rect">
            <a:avLst/>
          </a:prstGeom>
        </p:spPr>
      </p:pic>
      <p:sp>
        <p:nvSpPr>
          <p:cNvPr id="15" name="TextBox 14"/>
          <p:cNvSpPr txBox="1"/>
          <p:nvPr/>
        </p:nvSpPr>
        <p:spPr>
          <a:xfrm>
            <a:off x="245102" y="5714768"/>
            <a:ext cx="2364750" cy="923330"/>
          </a:xfrm>
          <a:prstGeom prst="rect">
            <a:avLst/>
          </a:prstGeom>
          <a:solidFill>
            <a:schemeClr val="bg1">
              <a:lumMod val="85000"/>
            </a:schemeClr>
          </a:solidFill>
        </p:spPr>
        <p:txBody>
          <a:bodyPr wrap="none" rtlCol="0">
            <a:spAutoFit/>
          </a:bodyPr>
          <a:lstStyle/>
          <a:p>
            <a:r>
              <a:rPr lang="en-US" b="1" dirty="0" smtClean="0">
                <a:solidFill>
                  <a:srgbClr val="0000FF"/>
                </a:solidFill>
              </a:rPr>
              <a:t>Low energy extensions </a:t>
            </a:r>
          </a:p>
          <a:p>
            <a:r>
              <a:rPr lang="en-US" b="1" dirty="0" smtClean="0">
                <a:solidFill>
                  <a:srgbClr val="0000FF"/>
                </a:solidFill>
              </a:rPr>
              <a:t>to IceCube, </a:t>
            </a:r>
            <a:r>
              <a:rPr lang="en-US" b="1" dirty="0" err="1" smtClean="0">
                <a:solidFill>
                  <a:srgbClr val="0000FF"/>
                </a:solidFill>
              </a:rPr>
              <a:t>DeepCore</a:t>
            </a:r>
            <a:r>
              <a:rPr lang="en-US" b="1" dirty="0" smtClean="0">
                <a:solidFill>
                  <a:srgbClr val="0000FF"/>
                </a:solidFill>
              </a:rPr>
              <a:t>: </a:t>
            </a:r>
          </a:p>
          <a:p>
            <a:r>
              <a:rPr lang="en-US" b="1" dirty="0" smtClean="0">
                <a:solidFill>
                  <a:srgbClr val="0000FF"/>
                </a:solidFill>
              </a:rPr>
              <a:t>PINGU, MICA</a:t>
            </a:r>
            <a:endParaRPr lang="en-US" b="1" dirty="0">
              <a:solidFill>
                <a:srgbClr val="0000FF"/>
              </a:solidFill>
            </a:endParaRPr>
          </a:p>
        </p:txBody>
      </p:sp>
      <p:grpSp>
        <p:nvGrpSpPr>
          <p:cNvPr id="23" name="Group 22"/>
          <p:cNvGrpSpPr/>
          <p:nvPr/>
        </p:nvGrpSpPr>
        <p:grpSpPr>
          <a:xfrm>
            <a:off x="2485561" y="1996033"/>
            <a:ext cx="2122257" cy="1290236"/>
            <a:chOff x="2485561" y="1996033"/>
            <a:chExt cx="2122257" cy="1290236"/>
          </a:xfrm>
        </p:grpSpPr>
        <p:sp>
          <p:nvSpPr>
            <p:cNvPr id="13" name="Right Arrow 12"/>
            <p:cNvSpPr/>
            <p:nvPr/>
          </p:nvSpPr>
          <p:spPr>
            <a:xfrm rot="16200000">
              <a:off x="2673866" y="2996617"/>
              <a:ext cx="350925" cy="22838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16200000">
              <a:off x="4001647" y="2018306"/>
              <a:ext cx="309925" cy="26537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6200000">
              <a:off x="3327617" y="2391495"/>
              <a:ext cx="321064" cy="26537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rot="19595915">
              <a:off x="2485561" y="2063360"/>
              <a:ext cx="2122257" cy="10377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501345" y="4322280"/>
            <a:ext cx="1893975" cy="1314508"/>
            <a:chOff x="501345" y="4322280"/>
            <a:chExt cx="1893975" cy="1314508"/>
          </a:xfrm>
        </p:grpSpPr>
        <p:sp>
          <p:nvSpPr>
            <p:cNvPr id="29" name="Oval 28"/>
            <p:cNvSpPr/>
            <p:nvPr/>
          </p:nvSpPr>
          <p:spPr>
            <a:xfrm>
              <a:off x="501345" y="4322280"/>
              <a:ext cx="1893975" cy="1314508"/>
            </a:xfrm>
            <a:prstGeom prst="ellipse">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rot="10800000">
              <a:off x="1281218" y="5135494"/>
              <a:ext cx="445642" cy="233937"/>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rot="10800000">
              <a:off x="1526321" y="4779016"/>
              <a:ext cx="300808" cy="278498"/>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1734427" y="1133374"/>
            <a:ext cx="2520717" cy="646331"/>
          </a:xfrm>
          <a:prstGeom prst="rect">
            <a:avLst/>
          </a:prstGeom>
          <a:solidFill>
            <a:srgbClr val="D9D9D9"/>
          </a:solidFill>
        </p:spPr>
        <p:txBody>
          <a:bodyPr wrap="none" rtlCol="0">
            <a:spAutoFit/>
          </a:bodyPr>
          <a:lstStyle/>
          <a:p>
            <a:r>
              <a:rPr lang="en-US" b="1" dirty="0" err="1" smtClean="0">
                <a:solidFill>
                  <a:srgbClr val="FF0000"/>
                </a:solidFill>
              </a:rPr>
              <a:t>TeV-PeV</a:t>
            </a:r>
            <a:r>
              <a:rPr lang="en-US" b="1" dirty="0" smtClean="0">
                <a:solidFill>
                  <a:srgbClr val="FF0000"/>
                </a:solidFill>
              </a:rPr>
              <a:t> energy frontier: </a:t>
            </a:r>
          </a:p>
          <a:p>
            <a:r>
              <a:rPr lang="en-US" b="1" dirty="0" smtClean="0">
                <a:solidFill>
                  <a:srgbClr val="FF0000"/>
                </a:solidFill>
              </a:rPr>
              <a:t>Km3Net, Baikal GVD</a:t>
            </a:r>
            <a:endParaRPr lang="en-US" b="1" dirty="0">
              <a:solidFill>
                <a:srgbClr val="FF0000"/>
              </a:solidFill>
            </a:endParaRPr>
          </a:p>
        </p:txBody>
      </p:sp>
      <p:sp>
        <p:nvSpPr>
          <p:cNvPr id="33" name="TextBox 32"/>
          <p:cNvSpPr txBox="1"/>
          <p:nvPr/>
        </p:nvSpPr>
        <p:spPr>
          <a:xfrm>
            <a:off x="6483234" y="935655"/>
            <a:ext cx="2469479" cy="2226250"/>
          </a:xfrm>
          <a:prstGeom prst="rect">
            <a:avLst/>
          </a:prstGeom>
          <a:solidFill>
            <a:schemeClr val="bg1">
              <a:lumMod val="85000"/>
            </a:schemeClr>
          </a:solidFill>
        </p:spPr>
        <p:txBody>
          <a:bodyPr wrap="square">
            <a:prstTxWarp prst="textNoShape">
              <a:avLst/>
            </a:prstTxWarp>
            <a:spAutoFit/>
          </a:bodyPr>
          <a:lstStyle/>
          <a:p>
            <a:r>
              <a:rPr lang="en-US" sz="1600" dirty="0" smtClean="0">
                <a:latin typeface="Calibri" charset="0"/>
              </a:rPr>
              <a:t>Projects with </a:t>
            </a:r>
            <a:r>
              <a:rPr lang="en-US" sz="1600" dirty="0" smtClean="0">
                <a:latin typeface="Calibri" charset="0"/>
              </a:rPr>
              <a:t>more PMT cathode area like KM3Net</a:t>
            </a:r>
          </a:p>
          <a:p>
            <a:r>
              <a:rPr lang="en-US" sz="1600" dirty="0" smtClean="0">
                <a:latin typeface="Calibri" charset="0"/>
              </a:rPr>
              <a:t>would establish larger detectors in Northern hemisphere: </a:t>
            </a:r>
          </a:p>
          <a:p>
            <a:r>
              <a:rPr lang="en-US" sz="1600" dirty="0" smtClean="0">
                <a:latin typeface="Calibri" charset="0"/>
              </a:rPr>
              <a:t>Not only size but optimal view to Galactic Center (Southern </a:t>
            </a:r>
            <a:r>
              <a:rPr lang="en-US" sz="1600" dirty="0" err="1" smtClean="0">
                <a:latin typeface="Calibri" charset="0"/>
              </a:rPr>
              <a:t>Hemispher</a:t>
            </a:r>
            <a:r>
              <a:rPr lang="en-US" sz="1600" dirty="0" smtClean="0">
                <a:latin typeface="Calibri" charset="0"/>
              </a:rPr>
              <a:t>) </a:t>
            </a:r>
            <a:endParaRPr lang="en-US" sz="1600" dirty="0" smtClean="0">
              <a:latin typeface="Calibri" charset="0"/>
            </a:endParaRPr>
          </a:p>
          <a:p>
            <a:endParaRPr lang="en-US" sz="1600" baseline="30000" dirty="0">
              <a:latin typeface="Calibri"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41776" y="577167"/>
            <a:ext cx="5796679" cy="400110"/>
          </a:xfrm>
          <a:prstGeom prst="rect">
            <a:avLst/>
          </a:prstGeom>
          <a:noFill/>
        </p:spPr>
        <p:txBody>
          <a:bodyPr wrap="none" rtlCol="0">
            <a:spAutoFit/>
          </a:bodyPr>
          <a:lstStyle/>
          <a:p>
            <a:pPr algn="ctr"/>
            <a:r>
              <a:rPr lang="en-US" sz="2000" b="1" i="1" dirty="0" smtClean="0">
                <a:solidFill>
                  <a:srgbClr val="FF0000"/>
                </a:solidFill>
              </a:rPr>
              <a:t>Wide energy range due to increase in effective area!</a:t>
            </a:r>
          </a:p>
        </p:txBody>
      </p:sp>
      <p:sp>
        <p:nvSpPr>
          <p:cNvPr id="12" name="Rectangle 11"/>
          <p:cNvSpPr/>
          <p:nvPr/>
        </p:nvSpPr>
        <p:spPr>
          <a:xfrm>
            <a:off x="0" y="0"/>
            <a:ext cx="9144000" cy="369332"/>
          </a:xfrm>
          <a:prstGeom prst="rect">
            <a:avLst/>
          </a:prstGeom>
          <a:solidFill>
            <a:srgbClr val="FFFF00"/>
          </a:solidFill>
        </p:spPr>
        <p:txBody>
          <a:bodyPr wrap="square">
            <a:spAutoFit/>
          </a:bodyPr>
          <a:lstStyle/>
          <a:p>
            <a:r>
              <a:rPr lang="en-US" dirty="0" smtClean="0"/>
              <a:t>Water/ice Cherenkov detectors: Neutrino effective areas</a:t>
            </a:r>
            <a:endParaRPr lang="en-US" dirty="0"/>
          </a:p>
        </p:txBody>
      </p:sp>
      <p:pic>
        <p:nvPicPr>
          <p:cNvPr id="28" name="Picture 27" descr="EffArea-nokm3-noIC80up.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768731" y="753213"/>
            <a:ext cx="6211629" cy="5280433"/>
          </a:xfrm>
          <a:prstGeom prst="rect">
            <a:avLst/>
          </a:prstGeom>
        </p:spPr>
      </p:pic>
      <p:sp>
        <p:nvSpPr>
          <p:cNvPr id="15" name="TextBox 14"/>
          <p:cNvSpPr txBox="1"/>
          <p:nvPr/>
        </p:nvSpPr>
        <p:spPr>
          <a:xfrm>
            <a:off x="245102" y="5714768"/>
            <a:ext cx="2364750" cy="923330"/>
          </a:xfrm>
          <a:prstGeom prst="rect">
            <a:avLst/>
          </a:prstGeom>
          <a:solidFill>
            <a:schemeClr val="bg1">
              <a:lumMod val="85000"/>
            </a:schemeClr>
          </a:solidFill>
        </p:spPr>
        <p:txBody>
          <a:bodyPr wrap="none" rtlCol="0">
            <a:spAutoFit/>
          </a:bodyPr>
          <a:lstStyle/>
          <a:p>
            <a:r>
              <a:rPr lang="en-US" b="1" dirty="0" smtClean="0">
                <a:solidFill>
                  <a:srgbClr val="0000FF"/>
                </a:solidFill>
              </a:rPr>
              <a:t>Low energy extensions </a:t>
            </a:r>
          </a:p>
          <a:p>
            <a:r>
              <a:rPr lang="en-US" b="1" dirty="0" smtClean="0">
                <a:solidFill>
                  <a:srgbClr val="0000FF"/>
                </a:solidFill>
              </a:rPr>
              <a:t>to IceCube, </a:t>
            </a:r>
            <a:r>
              <a:rPr lang="en-US" b="1" dirty="0" err="1" smtClean="0">
                <a:solidFill>
                  <a:srgbClr val="0000FF"/>
                </a:solidFill>
              </a:rPr>
              <a:t>DeepCore</a:t>
            </a:r>
            <a:r>
              <a:rPr lang="en-US" b="1" dirty="0" smtClean="0">
                <a:solidFill>
                  <a:srgbClr val="0000FF"/>
                </a:solidFill>
              </a:rPr>
              <a:t>: </a:t>
            </a:r>
          </a:p>
          <a:p>
            <a:r>
              <a:rPr lang="en-US" b="1" dirty="0" smtClean="0">
                <a:solidFill>
                  <a:srgbClr val="0000FF"/>
                </a:solidFill>
              </a:rPr>
              <a:t>PINGU, MICA</a:t>
            </a:r>
            <a:endParaRPr lang="en-US" b="1" dirty="0">
              <a:solidFill>
                <a:srgbClr val="0000FF"/>
              </a:solidFill>
            </a:endParaRPr>
          </a:p>
        </p:txBody>
      </p:sp>
      <p:grpSp>
        <p:nvGrpSpPr>
          <p:cNvPr id="30" name="Group 29"/>
          <p:cNvGrpSpPr/>
          <p:nvPr/>
        </p:nvGrpSpPr>
        <p:grpSpPr>
          <a:xfrm>
            <a:off x="501345" y="4322280"/>
            <a:ext cx="1893975" cy="1314508"/>
            <a:chOff x="501345" y="4322280"/>
            <a:chExt cx="1893975" cy="1314508"/>
          </a:xfrm>
        </p:grpSpPr>
        <p:sp>
          <p:nvSpPr>
            <p:cNvPr id="11" name="Oval 10"/>
            <p:cNvSpPr/>
            <p:nvPr/>
          </p:nvSpPr>
          <p:spPr>
            <a:xfrm>
              <a:off x="501345" y="4322280"/>
              <a:ext cx="1893975" cy="1314508"/>
            </a:xfrm>
            <a:prstGeom prst="ellipse">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10800000">
              <a:off x="1281218" y="5135494"/>
              <a:ext cx="445642" cy="233937"/>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0800000">
              <a:off x="1526321" y="4779016"/>
              <a:ext cx="300808" cy="278498"/>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 name="Group 22"/>
          <p:cNvGrpSpPr/>
          <p:nvPr/>
        </p:nvGrpSpPr>
        <p:grpSpPr>
          <a:xfrm>
            <a:off x="2485561" y="1996033"/>
            <a:ext cx="2122257" cy="1290236"/>
            <a:chOff x="2485561" y="1996033"/>
            <a:chExt cx="2122257" cy="1290236"/>
          </a:xfrm>
        </p:grpSpPr>
        <p:sp>
          <p:nvSpPr>
            <p:cNvPr id="13" name="Right Arrow 12"/>
            <p:cNvSpPr/>
            <p:nvPr/>
          </p:nvSpPr>
          <p:spPr>
            <a:xfrm rot="16200000">
              <a:off x="2673866" y="2996617"/>
              <a:ext cx="350925" cy="22838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16200000">
              <a:off x="4001647" y="2018306"/>
              <a:ext cx="309925" cy="26537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6200000">
              <a:off x="3327617" y="2391495"/>
              <a:ext cx="321064" cy="26537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rot="19595915">
              <a:off x="2485561" y="2063360"/>
              <a:ext cx="2122257" cy="10377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1734427" y="1133374"/>
            <a:ext cx="2520717" cy="646331"/>
          </a:xfrm>
          <a:prstGeom prst="rect">
            <a:avLst/>
          </a:prstGeom>
          <a:solidFill>
            <a:srgbClr val="D9D9D9"/>
          </a:solidFill>
        </p:spPr>
        <p:txBody>
          <a:bodyPr wrap="none" rtlCol="0">
            <a:spAutoFit/>
          </a:bodyPr>
          <a:lstStyle/>
          <a:p>
            <a:r>
              <a:rPr lang="en-US" b="1" dirty="0" err="1" smtClean="0">
                <a:solidFill>
                  <a:srgbClr val="FF0000"/>
                </a:solidFill>
              </a:rPr>
              <a:t>TeV-PeV</a:t>
            </a:r>
            <a:r>
              <a:rPr lang="en-US" b="1" dirty="0" smtClean="0">
                <a:solidFill>
                  <a:srgbClr val="FF0000"/>
                </a:solidFill>
              </a:rPr>
              <a:t> energy frontier: </a:t>
            </a:r>
          </a:p>
          <a:p>
            <a:r>
              <a:rPr lang="en-US" b="1" dirty="0" smtClean="0">
                <a:solidFill>
                  <a:srgbClr val="FF0000"/>
                </a:solidFill>
              </a:rPr>
              <a:t>Km3Net, Baikal GVD</a:t>
            </a:r>
            <a:endParaRPr lang="en-US" b="1" dirty="0">
              <a:solidFill>
                <a:srgbClr val="FF0000"/>
              </a:solidFill>
            </a:endParaRPr>
          </a:p>
        </p:txBody>
      </p:sp>
      <p:sp>
        <p:nvSpPr>
          <p:cNvPr id="22" name="Oval 21"/>
          <p:cNvSpPr/>
          <p:nvPr/>
        </p:nvSpPr>
        <p:spPr>
          <a:xfrm rot="20142207">
            <a:off x="4396469" y="1088518"/>
            <a:ext cx="2366375" cy="1034720"/>
          </a:xfrm>
          <a:prstGeom prst="ellipse">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603055" y="1244111"/>
            <a:ext cx="2254043" cy="923330"/>
          </a:xfrm>
          <a:prstGeom prst="rect">
            <a:avLst/>
          </a:prstGeom>
          <a:solidFill>
            <a:schemeClr val="bg1">
              <a:lumMod val="85000"/>
            </a:schemeClr>
          </a:solidFill>
        </p:spPr>
        <p:txBody>
          <a:bodyPr wrap="none" rtlCol="0">
            <a:spAutoFit/>
          </a:bodyPr>
          <a:lstStyle/>
          <a:p>
            <a:r>
              <a:rPr lang="en-US" b="1" dirty="0" smtClean="0">
                <a:solidFill>
                  <a:srgbClr val="0000FF"/>
                </a:solidFill>
              </a:rPr>
              <a:t>UHE energy detectors</a:t>
            </a:r>
          </a:p>
          <a:p>
            <a:r>
              <a:rPr lang="en-US" b="1" dirty="0" smtClean="0">
                <a:solidFill>
                  <a:srgbClr val="0000FF"/>
                </a:solidFill>
              </a:rPr>
              <a:t>for GZK neutrino flux:</a:t>
            </a:r>
          </a:p>
          <a:p>
            <a:r>
              <a:rPr lang="en-US" b="1" dirty="0" smtClean="0">
                <a:solidFill>
                  <a:srgbClr val="0000FF"/>
                </a:solidFill>
              </a:rPr>
              <a:t>ARA, ARIANNA</a:t>
            </a:r>
            <a:endParaRPr lang="en-US" b="1" dirty="0">
              <a:solidFill>
                <a:srgbClr val="0000FF"/>
              </a:solidFill>
            </a:endParaRPr>
          </a:p>
        </p:txBody>
      </p:sp>
      <p:sp>
        <p:nvSpPr>
          <p:cNvPr id="24" name="Right Arrow 23"/>
          <p:cNvSpPr/>
          <p:nvPr/>
        </p:nvSpPr>
        <p:spPr>
          <a:xfrm rot="16200000">
            <a:off x="4852930" y="1807659"/>
            <a:ext cx="274940" cy="291228"/>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rot="16200000">
            <a:off x="5287441" y="1592434"/>
            <a:ext cx="594438" cy="283664"/>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rot="16200000">
            <a:off x="5694103" y="1438481"/>
            <a:ext cx="980775" cy="242672"/>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516657" y="2617780"/>
            <a:ext cx="2469479" cy="1241365"/>
          </a:xfrm>
          <a:prstGeom prst="rect">
            <a:avLst/>
          </a:prstGeom>
          <a:solidFill>
            <a:schemeClr val="bg1">
              <a:lumMod val="85000"/>
            </a:schemeClr>
          </a:solidFill>
        </p:spPr>
        <p:txBody>
          <a:bodyPr wrap="square">
            <a:prstTxWarp prst="textNoShape">
              <a:avLst/>
            </a:prstTxWarp>
            <a:spAutoFit/>
          </a:bodyPr>
          <a:lstStyle/>
          <a:p>
            <a:r>
              <a:rPr lang="en-US" sz="1600" dirty="0" smtClean="0">
                <a:latin typeface="Calibri" charset="0"/>
              </a:rPr>
              <a:t>Radio </a:t>
            </a:r>
            <a:r>
              <a:rPr lang="en-US" sz="1600" dirty="0" smtClean="0">
                <a:latin typeface="Calibri" charset="0"/>
              </a:rPr>
              <a:t>detection in ice: </a:t>
            </a:r>
          </a:p>
          <a:p>
            <a:r>
              <a:rPr lang="en-US" sz="1600" dirty="0" smtClean="0">
                <a:latin typeface="Calibri" charset="0"/>
              </a:rPr>
              <a:t>Detection volume increases roughly linearly with energy!</a:t>
            </a:r>
          </a:p>
          <a:p>
            <a:endParaRPr lang="en-US" sz="1600" baseline="30000" dirty="0">
              <a:latin typeface="Calibri"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iffuseFluxes-12.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12757" y="927357"/>
            <a:ext cx="7381436" cy="4999068"/>
          </a:xfrm>
          <a:prstGeom prst="rect">
            <a:avLst/>
          </a:prstGeom>
        </p:spPr>
      </p:pic>
      <p:sp>
        <p:nvSpPr>
          <p:cNvPr id="5" name="Rectangle 4"/>
          <p:cNvSpPr/>
          <p:nvPr/>
        </p:nvSpPr>
        <p:spPr>
          <a:xfrm>
            <a:off x="0" y="0"/>
            <a:ext cx="9144000" cy="369332"/>
          </a:xfrm>
          <a:prstGeom prst="rect">
            <a:avLst/>
          </a:prstGeom>
          <a:solidFill>
            <a:srgbClr val="FFFF00"/>
          </a:solidFill>
        </p:spPr>
        <p:txBody>
          <a:bodyPr wrap="square">
            <a:spAutoFit/>
          </a:bodyPr>
          <a:lstStyle/>
          <a:p>
            <a:r>
              <a:rPr lang="en-US" dirty="0" smtClean="0"/>
              <a:t>Neutrino fluxes: Measurements, predictions and upper limits</a:t>
            </a:r>
            <a:endParaRPr lang="en-US" dirty="0"/>
          </a:p>
        </p:txBody>
      </p:sp>
      <p:sp>
        <p:nvSpPr>
          <p:cNvPr id="6" name="TextBox 5"/>
          <p:cNvSpPr txBox="1"/>
          <p:nvPr/>
        </p:nvSpPr>
        <p:spPr>
          <a:xfrm>
            <a:off x="545911" y="5692488"/>
            <a:ext cx="5818933" cy="523220"/>
          </a:xfrm>
          <a:prstGeom prst="rect">
            <a:avLst/>
          </a:prstGeom>
          <a:noFill/>
        </p:spPr>
        <p:txBody>
          <a:bodyPr wrap="none" rtlCol="0">
            <a:spAutoFit/>
          </a:bodyPr>
          <a:lstStyle/>
          <a:p>
            <a:r>
              <a:rPr lang="en-US" sz="1400" dirty="0" smtClean="0"/>
              <a:t>Notes:  </a:t>
            </a:r>
          </a:p>
          <a:p>
            <a:r>
              <a:rPr lang="en-US" sz="1400" dirty="0" smtClean="0"/>
              <a:t>Differential fluxes are shown as published, no corrections applied for bin sizes</a:t>
            </a:r>
            <a:endParaRPr lang="en-US" sz="1400" dirty="0"/>
          </a:p>
        </p:txBody>
      </p:sp>
      <p:sp>
        <p:nvSpPr>
          <p:cNvPr id="2" name="Title 1"/>
          <p:cNvSpPr>
            <a:spLocks noGrp="1"/>
          </p:cNvSpPr>
          <p:nvPr>
            <p:ph type="title"/>
          </p:nvPr>
        </p:nvSpPr>
        <p:spPr>
          <a:xfrm>
            <a:off x="457200" y="274638"/>
            <a:ext cx="4288879" cy="928471"/>
          </a:xfrm>
        </p:spPr>
        <p:txBody>
          <a:bodyPr/>
          <a:lstStyle/>
          <a:p>
            <a:r>
              <a:rPr lang="en-US" dirty="0" smtClean="0"/>
              <a:t>Diffuse fluxes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28886" y="2677474"/>
            <a:ext cx="2741414" cy="875109"/>
            <a:chOff x="0" y="0"/>
            <a:chExt cx="2455" cy="784"/>
          </a:xfrm>
        </p:grpSpPr>
        <p:sp>
          <p:nvSpPr>
            <p:cNvPr id="44033" name="Rectangle 1"/>
            <p:cNvSpPr>
              <a:spLocks/>
            </p:cNvSpPr>
            <p:nvPr/>
          </p:nvSpPr>
          <p:spPr bwMode="auto">
            <a:xfrm>
              <a:off x="0" y="0"/>
              <a:ext cx="2455" cy="755"/>
            </a:xfrm>
            <a:prstGeom prst="rect">
              <a:avLst/>
            </a:prstGeom>
            <a:solidFill>
              <a:srgbClr val="00FF00">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34" name="Rectangle 2"/>
            <p:cNvSpPr>
              <a:spLocks/>
            </p:cNvSpPr>
            <p:nvPr/>
          </p:nvSpPr>
          <p:spPr bwMode="auto">
            <a:xfrm>
              <a:off x="660" y="381"/>
              <a:ext cx="1258" cy="40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400" dirty="0">
                  <a:ea typeface="Gill Sans" pitchFamily="-84" charset="0"/>
                  <a:cs typeface="Gill Sans" pitchFamily="-84" charset="0"/>
                </a:rPr>
                <a:t>Atmospheric</a:t>
              </a:r>
            </a:p>
          </p:txBody>
        </p:sp>
      </p:grpSp>
      <p:sp>
        <p:nvSpPr>
          <p:cNvPr id="44036" name="Line 4"/>
          <p:cNvSpPr>
            <a:spLocks noChangeShapeType="1"/>
          </p:cNvSpPr>
          <p:nvPr/>
        </p:nvSpPr>
        <p:spPr bwMode="auto">
          <a:xfrm>
            <a:off x="392906" y="687586"/>
            <a:ext cx="5634633" cy="0"/>
          </a:xfrm>
          <a:prstGeom prst="line">
            <a:avLst/>
          </a:prstGeom>
          <a:noFill/>
          <a:ln w="12700" cap="flat">
            <a:solidFill>
              <a:schemeClr val="tx1">
                <a:alpha val="59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37" name="Rectangle 5"/>
          <p:cNvSpPr>
            <a:spLocks/>
          </p:cNvSpPr>
          <p:nvPr/>
        </p:nvSpPr>
        <p:spPr bwMode="auto">
          <a:xfrm>
            <a:off x="312539" y="241102"/>
            <a:ext cx="4514056" cy="384721"/>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500" dirty="0">
                <a:solidFill>
                  <a:srgbClr val="200063"/>
                </a:solidFill>
                <a:latin typeface="Helvetica Neue Light" pitchFamily="-84" charset="0"/>
                <a:ea typeface="Helvetica Neue Light" pitchFamily="-84" charset="0"/>
                <a:cs typeface="Helvetica Neue Light" pitchFamily="-84" charset="0"/>
                <a:sym typeface="Helvetica Neue Light" pitchFamily="-84" charset="0"/>
              </a:rPr>
              <a:t>The Neutrino Detector Spectrum</a:t>
            </a:r>
          </a:p>
        </p:txBody>
      </p:sp>
      <p:sp>
        <p:nvSpPr>
          <p:cNvPr id="44038" name="Rectangle 6"/>
          <p:cNvSpPr>
            <a:spLocks/>
          </p:cNvSpPr>
          <p:nvPr/>
        </p:nvSpPr>
        <p:spPr bwMode="auto">
          <a:xfrm>
            <a:off x="6411516" y="2045698"/>
            <a:ext cx="2196703" cy="892969"/>
          </a:xfrm>
          <a:prstGeom prst="rect">
            <a:avLst/>
          </a:prstGeom>
          <a:solidFill>
            <a:srgbClr val="FFFFF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44039" name="Rectangle 7"/>
          <p:cNvSpPr>
            <a:spLocks/>
          </p:cNvSpPr>
          <p:nvPr/>
        </p:nvSpPr>
        <p:spPr bwMode="auto">
          <a:xfrm>
            <a:off x="6545461" y="4260261"/>
            <a:ext cx="2196703" cy="892969"/>
          </a:xfrm>
          <a:prstGeom prst="rect">
            <a:avLst/>
          </a:prstGeom>
          <a:solidFill>
            <a:srgbClr val="FFFFFF"/>
          </a:solidFill>
          <a:ln w="25400" cap="flat">
            <a:noFill/>
            <a:miter lim="800000"/>
            <a:headEnd type="none" w="med" len="med"/>
            <a:tailEnd type="none" w="med" len="med"/>
          </a:ln>
        </p:spPr>
        <p:txBody>
          <a:bodyPr lIns="0" tIns="0" rIns="0" bIns="0">
            <a:prstTxWarp prst="textNoShape">
              <a:avLst/>
            </a:prstTxWarp>
          </a:bodyPr>
          <a:lstStyle/>
          <a:p>
            <a:endParaRPr lang="en-US" dirty="0"/>
          </a:p>
        </p:txBody>
      </p:sp>
      <p:sp>
        <p:nvSpPr>
          <p:cNvPr id="44040" name="Rectangle 8"/>
          <p:cNvSpPr>
            <a:spLocks/>
          </p:cNvSpPr>
          <p:nvPr/>
        </p:nvSpPr>
        <p:spPr bwMode="auto">
          <a:xfrm>
            <a:off x="5780815" y="4057887"/>
            <a:ext cx="2589609" cy="321469"/>
          </a:xfrm>
          <a:prstGeom prst="rect">
            <a:avLst/>
          </a:prstGeom>
          <a:noFill/>
          <a:ln w="12700" cap="flat">
            <a:noFill/>
            <a:miter lim="800000"/>
            <a:headEnd type="none" w="med" len="med"/>
            <a:tailEnd type="none" w="med" len="med"/>
          </a:ln>
        </p:spPr>
        <p:txBody>
          <a:bodyPr lIns="0" tIns="0" rIns="0" bIns="0" anchor="b">
            <a:prstTxWarp prst="textNoShape">
              <a:avLst/>
            </a:prstTxWarp>
          </a:bodyPr>
          <a:lstStyle/>
          <a:p>
            <a:r>
              <a:rPr lang="en-US" sz="1700" dirty="0">
                <a:ea typeface="Gill Sans" pitchFamily="-84" charset="0"/>
                <a:cs typeface="Gill Sans" pitchFamily="-84" charset="0"/>
              </a:rPr>
              <a:t>Non-accelerator based</a:t>
            </a:r>
          </a:p>
        </p:txBody>
      </p:sp>
      <p:sp>
        <p:nvSpPr>
          <p:cNvPr id="44041" name="Rectangle 9"/>
          <p:cNvSpPr>
            <a:spLocks/>
          </p:cNvSpPr>
          <p:nvPr/>
        </p:nvSpPr>
        <p:spPr bwMode="auto">
          <a:xfrm>
            <a:off x="4144464" y="3074612"/>
            <a:ext cx="4999536" cy="323057"/>
          </a:xfrm>
          <a:prstGeom prst="rect">
            <a:avLst/>
          </a:prstGeom>
          <a:solidFill>
            <a:srgbClr val="66CC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grpSp>
        <p:nvGrpSpPr>
          <p:cNvPr id="3" name="Group 12"/>
          <p:cNvGrpSpPr>
            <a:grpSpLocks/>
          </p:cNvGrpSpPr>
          <p:nvPr/>
        </p:nvGrpSpPr>
        <p:grpSpPr bwMode="auto">
          <a:xfrm>
            <a:off x="2681139" y="1813526"/>
            <a:ext cx="794742" cy="866180"/>
            <a:chOff x="0" y="0"/>
            <a:chExt cx="712" cy="776"/>
          </a:xfrm>
        </p:grpSpPr>
        <p:sp>
          <p:nvSpPr>
            <p:cNvPr id="44042" name="Rectangle 10"/>
            <p:cNvSpPr>
              <a:spLocks/>
            </p:cNvSpPr>
            <p:nvPr/>
          </p:nvSpPr>
          <p:spPr bwMode="auto">
            <a:xfrm>
              <a:off x="0" y="0"/>
              <a:ext cx="672" cy="776"/>
            </a:xfrm>
            <a:prstGeom prst="rect">
              <a:avLst/>
            </a:prstGeom>
            <a:solidFill>
              <a:srgbClr val="FF00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3" name="Rectangle 11"/>
            <p:cNvSpPr>
              <a:spLocks/>
            </p:cNvSpPr>
            <p:nvPr/>
          </p:nvSpPr>
          <p:spPr bwMode="auto">
            <a:xfrm>
              <a:off x="184" y="176"/>
              <a:ext cx="528" cy="23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MINOS</a:t>
              </a:r>
            </a:p>
          </p:txBody>
        </p:sp>
      </p:grpSp>
      <p:sp>
        <p:nvSpPr>
          <p:cNvPr id="44045" name="Rectangle 13"/>
          <p:cNvSpPr>
            <a:spLocks/>
          </p:cNvSpPr>
          <p:nvPr/>
        </p:nvSpPr>
        <p:spPr bwMode="auto">
          <a:xfrm>
            <a:off x="4148957" y="2688635"/>
            <a:ext cx="2635930" cy="374837"/>
          </a:xfrm>
          <a:prstGeom prst="rect">
            <a:avLst/>
          </a:prstGeom>
          <a:solidFill>
            <a:srgbClr val="6666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6" name="Line 14"/>
          <p:cNvSpPr>
            <a:spLocks noChangeShapeType="1"/>
          </p:cNvSpPr>
          <p:nvPr/>
        </p:nvSpPr>
        <p:spPr bwMode="auto">
          <a:xfrm>
            <a:off x="400720" y="2679706"/>
            <a:ext cx="600521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7" name="Rectangle 15"/>
          <p:cNvSpPr>
            <a:spLocks/>
          </p:cNvSpPr>
          <p:nvPr/>
        </p:nvSpPr>
        <p:spPr bwMode="auto">
          <a:xfrm>
            <a:off x="5541988" y="2795792"/>
            <a:ext cx="544711"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 </a:t>
            </a:r>
            <a:r>
              <a:rPr lang="en-US" sz="1300" dirty="0" err="1">
                <a:ea typeface="Gill Sans" pitchFamily="-84" charset="0"/>
                <a:cs typeface="Gill Sans" pitchFamily="-84" charset="0"/>
              </a:rPr>
              <a:t>TeV</a:t>
            </a:r>
            <a:endParaRPr lang="en-US" sz="1300" dirty="0">
              <a:ea typeface="Gill Sans" pitchFamily="-84" charset="0"/>
              <a:cs typeface="Gill Sans" pitchFamily="-84" charset="0"/>
            </a:endParaRPr>
          </a:p>
        </p:txBody>
      </p:sp>
      <p:sp>
        <p:nvSpPr>
          <p:cNvPr id="44048" name="Line 16"/>
          <p:cNvSpPr>
            <a:spLocks noChangeShapeType="1"/>
          </p:cNvSpPr>
          <p:nvPr/>
        </p:nvSpPr>
        <p:spPr bwMode="auto">
          <a:xfrm flipH="1">
            <a:off x="796975"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9" name="Line 17"/>
          <p:cNvSpPr>
            <a:spLocks noChangeShapeType="1"/>
          </p:cNvSpPr>
          <p:nvPr/>
        </p:nvSpPr>
        <p:spPr bwMode="auto">
          <a:xfrm rot="10800000">
            <a:off x="8084717" y="2679706"/>
            <a:ext cx="818182"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0" name="Line 18"/>
          <p:cNvSpPr>
            <a:spLocks noChangeShapeType="1"/>
          </p:cNvSpPr>
          <p:nvPr/>
        </p:nvSpPr>
        <p:spPr bwMode="auto">
          <a:xfrm flipH="1">
            <a:off x="1631900" y="2678591"/>
            <a:ext cx="1117"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1" name="Line 19"/>
          <p:cNvSpPr>
            <a:spLocks noChangeShapeType="1"/>
          </p:cNvSpPr>
          <p:nvPr/>
        </p:nvSpPr>
        <p:spPr bwMode="auto">
          <a:xfrm flipH="1">
            <a:off x="2467943"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2" name="Line 20"/>
          <p:cNvSpPr>
            <a:spLocks noChangeShapeType="1"/>
          </p:cNvSpPr>
          <p:nvPr/>
        </p:nvSpPr>
        <p:spPr bwMode="auto">
          <a:xfrm flipH="1">
            <a:off x="3302869"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3" name="Line 21"/>
          <p:cNvSpPr>
            <a:spLocks noChangeShapeType="1"/>
          </p:cNvSpPr>
          <p:nvPr/>
        </p:nvSpPr>
        <p:spPr bwMode="auto">
          <a:xfrm flipH="1">
            <a:off x="4137794"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4" name="Line 22"/>
          <p:cNvSpPr>
            <a:spLocks noChangeShapeType="1"/>
          </p:cNvSpPr>
          <p:nvPr/>
        </p:nvSpPr>
        <p:spPr bwMode="auto">
          <a:xfrm flipH="1">
            <a:off x="4977185"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5" name="Line 23"/>
          <p:cNvSpPr>
            <a:spLocks noChangeShapeType="1"/>
          </p:cNvSpPr>
          <p:nvPr/>
        </p:nvSpPr>
        <p:spPr bwMode="auto">
          <a:xfrm flipH="1">
            <a:off x="5813227"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6" name="Line 24"/>
          <p:cNvSpPr>
            <a:spLocks noChangeShapeType="1"/>
          </p:cNvSpPr>
          <p:nvPr/>
        </p:nvSpPr>
        <p:spPr bwMode="auto">
          <a:xfrm rot="10800000">
            <a:off x="6430492" y="2684171"/>
            <a:ext cx="1579438" cy="0"/>
          </a:xfrm>
          <a:prstGeom prst="line">
            <a:avLst/>
          </a:prstGeom>
          <a:noFill/>
          <a:ln w="381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44057" name="Line 25"/>
          <p:cNvSpPr>
            <a:spLocks noChangeShapeType="1"/>
          </p:cNvSpPr>
          <p:nvPr/>
        </p:nvSpPr>
        <p:spPr bwMode="auto">
          <a:xfrm flipH="1">
            <a:off x="8535665"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8" name="Rectangle 26"/>
          <p:cNvSpPr>
            <a:spLocks/>
          </p:cNvSpPr>
          <p:nvPr/>
        </p:nvSpPr>
        <p:spPr bwMode="auto">
          <a:xfrm>
            <a:off x="8238753" y="2795792"/>
            <a:ext cx="580430"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 </a:t>
            </a:r>
            <a:r>
              <a:rPr lang="en-US" sz="1300" dirty="0" err="1">
                <a:ea typeface="Gill Sans" pitchFamily="-84" charset="0"/>
                <a:cs typeface="Gill Sans" pitchFamily="-84" charset="0"/>
              </a:rPr>
              <a:t>EeV</a:t>
            </a:r>
            <a:endParaRPr lang="en-US" sz="1300" dirty="0">
              <a:ea typeface="Gill Sans" pitchFamily="-84" charset="0"/>
              <a:cs typeface="Gill Sans" pitchFamily="-84" charset="0"/>
            </a:endParaRPr>
          </a:p>
        </p:txBody>
      </p:sp>
      <p:sp>
        <p:nvSpPr>
          <p:cNvPr id="44059" name="Rectangle 27"/>
          <p:cNvSpPr>
            <a:spLocks/>
          </p:cNvSpPr>
          <p:nvPr/>
        </p:nvSpPr>
        <p:spPr bwMode="auto">
          <a:xfrm>
            <a:off x="4745013" y="2795792"/>
            <a:ext cx="473273"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 </a:t>
            </a:r>
            <a:r>
              <a:rPr lang="en-US" sz="1300" dirty="0" err="1">
                <a:ea typeface="Gill Sans" pitchFamily="-84" charset="0"/>
                <a:cs typeface="Gill Sans" pitchFamily="-84" charset="0"/>
              </a:rPr>
              <a:t>TeV</a:t>
            </a:r>
            <a:endParaRPr lang="en-US" sz="1300" dirty="0">
              <a:ea typeface="Gill Sans" pitchFamily="-84" charset="0"/>
              <a:cs typeface="Gill Sans" pitchFamily="-84" charset="0"/>
            </a:endParaRPr>
          </a:p>
        </p:txBody>
      </p:sp>
      <p:sp>
        <p:nvSpPr>
          <p:cNvPr id="44060" name="Rectangle 28"/>
          <p:cNvSpPr>
            <a:spLocks/>
          </p:cNvSpPr>
          <p:nvPr/>
        </p:nvSpPr>
        <p:spPr bwMode="auto">
          <a:xfrm>
            <a:off x="3802931" y="2795792"/>
            <a:ext cx="669727"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100 </a:t>
            </a:r>
            <a:r>
              <a:rPr lang="en-US" sz="1300" dirty="0" err="1">
                <a:ea typeface="Gill Sans" pitchFamily="-84" charset="0"/>
                <a:cs typeface="Gill Sans" pitchFamily="-84" charset="0"/>
              </a:rPr>
              <a:t>GeV</a:t>
            </a:r>
            <a:endParaRPr lang="en-US" sz="1300" dirty="0">
              <a:ea typeface="Gill Sans" pitchFamily="-84" charset="0"/>
              <a:cs typeface="Gill Sans" pitchFamily="-84" charset="0"/>
            </a:endParaRPr>
          </a:p>
        </p:txBody>
      </p:sp>
      <p:sp>
        <p:nvSpPr>
          <p:cNvPr id="44061" name="Rectangle 29"/>
          <p:cNvSpPr>
            <a:spLocks/>
          </p:cNvSpPr>
          <p:nvPr/>
        </p:nvSpPr>
        <p:spPr bwMode="auto">
          <a:xfrm>
            <a:off x="3002607" y="2795792"/>
            <a:ext cx="598289"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 </a:t>
            </a:r>
            <a:r>
              <a:rPr lang="en-US" sz="1300" dirty="0" err="1">
                <a:ea typeface="Gill Sans" pitchFamily="-84" charset="0"/>
                <a:cs typeface="Gill Sans" pitchFamily="-84" charset="0"/>
              </a:rPr>
              <a:t>GeV</a:t>
            </a:r>
            <a:endParaRPr lang="en-US" sz="1300" dirty="0">
              <a:ea typeface="Gill Sans" pitchFamily="-84" charset="0"/>
              <a:cs typeface="Gill Sans" pitchFamily="-84" charset="0"/>
            </a:endParaRPr>
          </a:p>
        </p:txBody>
      </p:sp>
      <p:grpSp>
        <p:nvGrpSpPr>
          <p:cNvPr id="4" name="Group 32"/>
          <p:cNvGrpSpPr>
            <a:grpSpLocks/>
          </p:cNvGrpSpPr>
          <p:nvPr/>
        </p:nvGrpSpPr>
        <p:grpSpPr bwMode="auto">
          <a:xfrm>
            <a:off x="267891" y="2688636"/>
            <a:ext cx="810369" cy="834926"/>
            <a:chOff x="0" y="0"/>
            <a:chExt cx="725" cy="748"/>
          </a:xfrm>
        </p:grpSpPr>
        <p:sp>
          <p:nvSpPr>
            <p:cNvPr id="44062" name="Rectangle 30"/>
            <p:cNvSpPr>
              <a:spLocks/>
            </p:cNvSpPr>
            <p:nvPr/>
          </p:nvSpPr>
          <p:spPr bwMode="auto">
            <a:xfrm>
              <a:off x="109" y="0"/>
              <a:ext cx="496" cy="720"/>
            </a:xfrm>
            <a:prstGeom prst="rect">
              <a:avLst/>
            </a:prstGeom>
            <a:solidFill>
              <a:srgbClr val="408000">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63" name="Rectangle 31"/>
            <p:cNvSpPr>
              <a:spLocks/>
            </p:cNvSpPr>
            <p:nvPr/>
          </p:nvSpPr>
          <p:spPr bwMode="auto">
            <a:xfrm>
              <a:off x="0" y="348"/>
              <a:ext cx="725" cy="4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Solar/Reactor</a:t>
              </a:r>
            </a:p>
          </p:txBody>
        </p:sp>
      </p:grpSp>
      <p:sp>
        <p:nvSpPr>
          <p:cNvPr id="44065" name="Rectangle 33"/>
          <p:cNvSpPr>
            <a:spLocks/>
          </p:cNvSpPr>
          <p:nvPr/>
        </p:nvSpPr>
        <p:spPr bwMode="auto">
          <a:xfrm>
            <a:off x="2216795" y="2795792"/>
            <a:ext cx="517922"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 </a:t>
            </a:r>
            <a:r>
              <a:rPr lang="en-US" sz="1300" dirty="0" err="1">
                <a:ea typeface="Gill Sans" pitchFamily="-84" charset="0"/>
                <a:cs typeface="Gill Sans" pitchFamily="-84" charset="0"/>
              </a:rPr>
              <a:t>GeV</a:t>
            </a:r>
            <a:endParaRPr lang="en-US" sz="1300" dirty="0">
              <a:ea typeface="Gill Sans" pitchFamily="-84" charset="0"/>
              <a:cs typeface="Gill Sans" pitchFamily="-84" charset="0"/>
            </a:endParaRPr>
          </a:p>
        </p:txBody>
      </p:sp>
      <p:sp>
        <p:nvSpPr>
          <p:cNvPr id="44066" name="Rectangle 34"/>
          <p:cNvSpPr>
            <a:spLocks/>
          </p:cNvSpPr>
          <p:nvPr/>
        </p:nvSpPr>
        <p:spPr bwMode="auto">
          <a:xfrm>
            <a:off x="1294805" y="2795792"/>
            <a:ext cx="678656"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100 </a:t>
            </a:r>
            <a:r>
              <a:rPr lang="en-US" sz="1300" dirty="0" err="1">
                <a:ea typeface="Gill Sans" pitchFamily="-84" charset="0"/>
                <a:cs typeface="Gill Sans" pitchFamily="-84" charset="0"/>
              </a:rPr>
              <a:t>MeV</a:t>
            </a:r>
            <a:endParaRPr lang="en-US" sz="1300" dirty="0">
              <a:ea typeface="Gill Sans" pitchFamily="-84" charset="0"/>
              <a:cs typeface="Gill Sans" pitchFamily="-84" charset="0"/>
            </a:endParaRPr>
          </a:p>
        </p:txBody>
      </p:sp>
      <p:sp>
        <p:nvSpPr>
          <p:cNvPr id="44067" name="Rectangle 35"/>
          <p:cNvSpPr>
            <a:spLocks/>
          </p:cNvSpPr>
          <p:nvPr/>
        </p:nvSpPr>
        <p:spPr bwMode="auto">
          <a:xfrm>
            <a:off x="5518063" y="2920940"/>
            <a:ext cx="2759273" cy="625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1400" dirty="0" smtClean="0">
                <a:ea typeface="Gill Sans" pitchFamily="-84" charset="0"/>
                <a:cs typeface="Gill Sans" pitchFamily="-84" charset="0"/>
              </a:rPr>
              <a:t>Astrophysical</a:t>
            </a:r>
            <a:endParaRPr lang="en-US" sz="1400" dirty="0">
              <a:ea typeface="Gill Sans" pitchFamily="-84" charset="0"/>
              <a:cs typeface="Gill Sans" pitchFamily="-84" charset="0"/>
            </a:endParaRPr>
          </a:p>
        </p:txBody>
      </p:sp>
      <p:sp>
        <p:nvSpPr>
          <p:cNvPr id="44068" name="Rectangle 36"/>
          <p:cNvSpPr>
            <a:spLocks/>
          </p:cNvSpPr>
          <p:nvPr/>
        </p:nvSpPr>
        <p:spPr bwMode="auto">
          <a:xfrm>
            <a:off x="4685853" y="1710835"/>
            <a:ext cx="2089547" cy="32146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ea typeface="Gill Sans" pitchFamily="-84" charset="0"/>
                <a:cs typeface="Gill Sans" pitchFamily="-84" charset="0"/>
              </a:rPr>
              <a:t>Accelerator</a:t>
            </a:r>
          </a:p>
        </p:txBody>
      </p:sp>
      <p:sp>
        <p:nvSpPr>
          <p:cNvPr id="44069" name="Rectangle 37"/>
          <p:cNvSpPr>
            <a:spLocks/>
          </p:cNvSpPr>
          <p:nvPr/>
        </p:nvSpPr>
        <p:spPr bwMode="auto">
          <a:xfrm>
            <a:off x="496714" y="2795792"/>
            <a:ext cx="598289"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 </a:t>
            </a:r>
            <a:r>
              <a:rPr lang="en-US" sz="1300" dirty="0" err="1">
                <a:ea typeface="Gill Sans" pitchFamily="-84" charset="0"/>
                <a:cs typeface="Gill Sans" pitchFamily="-84" charset="0"/>
              </a:rPr>
              <a:t>MeV</a:t>
            </a:r>
            <a:endParaRPr lang="en-US" sz="1300" dirty="0">
              <a:ea typeface="Gill Sans" pitchFamily="-84" charset="0"/>
              <a:cs typeface="Gill Sans" pitchFamily="-84" charset="0"/>
            </a:endParaRPr>
          </a:p>
        </p:txBody>
      </p:sp>
      <p:grpSp>
        <p:nvGrpSpPr>
          <p:cNvPr id="5" name="Group 40"/>
          <p:cNvGrpSpPr>
            <a:grpSpLocks/>
          </p:cNvGrpSpPr>
          <p:nvPr/>
        </p:nvGrpSpPr>
        <p:grpSpPr bwMode="auto">
          <a:xfrm>
            <a:off x="2365251" y="1630468"/>
            <a:ext cx="642938" cy="1049238"/>
            <a:chOff x="0" y="0"/>
            <a:chExt cx="576" cy="939"/>
          </a:xfrm>
        </p:grpSpPr>
        <p:sp>
          <p:nvSpPr>
            <p:cNvPr id="44070" name="Rectangle 38"/>
            <p:cNvSpPr>
              <a:spLocks/>
            </p:cNvSpPr>
            <p:nvPr/>
          </p:nvSpPr>
          <p:spPr bwMode="auto">
            <a:xfrm>
              <a:off x="89" y="51"/>
              <a:ext cx="410" cy="888"/>
            </a:xfrm>
            <a:prstGeom prst="rect">
              <a:avLst/>
            </a:prstGeom>
            <a:solidFill>
              <a:srgbClr val="0080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71" name="Rectangle 39"/>
            <p:cNvSpPr>
              <a:spLocks/>
            </p:cNvSpPr>
            <p:nvPr/>
          </p:nvSpPr>
          <p:spPr bwMode="auto">
            <a:xfrm>
              <a:off x="0" y="0"/>
              <a:ext cx="576" cy="247"/>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Lucida Grande" pitchFamily="-84" charset="0"/>
                  <a:cs typeface="Lucida Grande" pitchFamily="-84" charset="0"/>
                </a:rPr>
                <a:t>NOνA</a:t>
              </a:r>
            </a:p>
          </p:txBody>
        </p:sp>
      </p:grpSp>
      <p:grpSp>
        <p:nvGrpSpPr>
          <p:cNvPr id="6" name="Group 43"/>
          <p:cNvGrpSpPr>
            <a:grpSpLocks/>
          </p:cNvGrpSpPr>
          <p:nvPr/>
        </p:nvGrpSpPr>
        <p:grpSpPr bwMode="auto">
          <a:xfrm>
            <a:off x="2288232" y="1867104"/>
            <a:ext cx="553641" cy="812602"/>
            <a:chOff x="0" y="0"/>
            <a:chExt cx="496" cy="728"/>
          </a:xfrm>
        </p:grpSpPr>
        <p:sp>
          <p:nvSpPr>
            <p:cNvPr id="44073" name="Rectangle 41"/>
            <p:cNvSpPr>
              <a:spLocks/>
            </p:cNvSpPr>
            <p:nvPr/>
          </p:nvSpPr>
          <p:spPr bwMode="auto">
            <a:xfrm>
              <a:off x="24" y="0"/>
              <a:ext cx="445" cy="728"/>
            </a:xfrm>
            <a:prstGeom prst="rect">
              <a:avLst/>
            </a:prstGeom>
            <a:solidFill>
              <a:srgbClr val="FF6FC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74" name="Rectangle 42"/>
            <p:cNvSpPr>
              <a:spLocks/>
            </p:cNvSpPr>
            <p:nvPr/>
          </p:nvSpPr>
          <p:spPr bwMode="auto">
            <a:xfrm>
              <a:off x="0" y="192"/>
              <a:ext cx="496" cy="42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K2K,</a:t>
              </a:r>
              <a:br>
                <a:rPr lang="en-US" sz="1300" dirty="0">
                  <a:ea typeface="Gill Sans" pitchFamily="-84" charset="0"/>
                  <a:cs typeface="Gill Sans" pitchFamily="-84" charset="0"/>
                </a:rPr>
              </a:br>
              <a:r>
                <a:rPr lang="en-US" sz="1300" dirty="0">
                  <a:ea typeface="Gill Sans" pitchFamily="-84" charset="0"/>
                  <a:cs typeface="Gill Sans" pitchFamily="-84" charset="0"/>
                </a:rPr>
                <a:t>T2K</a:t>
              </a:r>
            </a:p>
          </p:txBody>
        </p:sp>
      </p:grpSp>
      <p:grpSp>
        <p:nvGrpSpPr>
          <p:cNvPr id="7" name="Group 47"/>
          <p:cNvGrpSpPr>
            <a:grpSpLocks/>
          </p:cNvGrpSpPr>
          <p:nvPr/>
        </p:nvGrpSpPr>
        <p:grpSpPr bwMode="auto">
          <a:xfrm>
            <a:off x="2772668" y="1751018"/>
            <a:ext cx="985615" cy="928688"/>
            <a:chOff x="0" y="0"/>
            <a:chExt cx="882" cy="832"/>
          </a:xfrm>
        </p:grpSpPr>
        <p:sp>
          <p:nvSpPr>
            <p:cNvPr id="44077" name="Rectangle 45"/>
            <p:cNvSpPr>
              <a:spLocks/>
            </p:cNvSpPr>
            <p:nvPr/>
          </p:nvSpPr>
          <p:spPr bwMode="auto">
            <a:xfrm>
              <a:off x="0" y="0"/>
              <a:ext cx="882" cy="832"/>
            </a:xfrm>
            <a:prstGeom prst="rect">
              <a:avLst/>
            </a:prstGeom>
            <a:solidFill>
              <a:srgbClr val="800080">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78" name="Rectangle 46"/>
            <p:cNvSpPr>
              <a:spLocks/>
            </p:cNvSpPr>
            <p:nvPr/>
          </p:nvSpPr>
          <p:spPr bwMode="auto">
            <a:xfrm>
              <a:off x="343" y="72"/>
              <a:ext cx="528" cy="23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OPERA</a:t>
              </a:r>
            </a:p>
          </p:txBody>
        </p:sp>
      </p:grpSp>
      <p:sp>
        <p:nvSpPr>
          <p:cNvPr id="44081" name="Rectangle 49"/>
          <p:cNvSpPr>
            <a:spLocks/>
          </p:cNvSpPr>
          <p:nvPr/>
        </p:nvSpPr>
        <p:spPr bwMode="auto">
          <a:xfrm>
            <a:off x="553641" y="3626253"/>
            <a:ext cx="2759273" cy="625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err="1">
                <a:ea typeface="Gill Sans" pitchFamily="-84" charset="0"/>
                <a:cs typeface="Gill Sans" pitchFamily="-84" charset="0"/>
              </a:rPr>
              <a:t>Borexino/KamLand/Daya</a:t>
            </a:r>
            <a:r>
              <a:rPr lang="en-US" sz="1300" dirty="0">
                <a:ea typeface="Gill Sans" pitchFamily="-84" charset="0"/>
                <a:cs typeface="Gill Sans" pitchFamily="-84" charset="0"/>
              </a:rPr>
              <a:t> Bay/Double </a:t>
            </a:r>
            <a:r>
              <a:rPr lang="en-US" sz="1300" dirty="0" err="1">
                <a:ea typeface="Gill Sans" pitchFamily="-84" charset="0"/>
                <a:cs typeface="Gill Sans" pitchFamily="-84" charset="0"/>
              </a:rPr>
              <a:t>Chooz/SNO/SuperK</a:t>
            </a:r>
            <a:endParaRPr lang="en-US" sz="1300" dirty="0">
              <a:ea typeface="Gill Sans" pitchFamily="-84" charset="0"/>
              <a:cs typeface="Gill Sans" pitchFamily="-84" charset="0"/>
            </a:endParaRPr>
          </a:p>
        </p:txBody>
      </p:sp>
      <p:sp>
        <p:nvSpPr>
          <p:cNvPr id="44082" name="Rectangle 50"/>
          <p:cNvSpPr>
            <a:spLocks/>
          </p:cNvSpPr>
          <p:nvPr/>
        </p:nvSpPr>
        <p:spPr bwMode="auto">
          <a:xfrm>
            <a:off x="147382" y="5973784"/>
            <a:ext cx="8795742" cy="276820"/>
          </a:xfrm>
          <a:prstGeom prst="rect">
            <a:avLst/>
          </a:prstGeom>
          <a:noFill/>
          <a:ln w="12700" cap="flat">
            <a:noFill/>
            <a:miter lim="800000"/>
            <a:headEnd type="none" w="med" len="med"/>
            <a:tailEnd type="none" w="med" len="med"/>
          </a:ln>
        </p:spPr>
        <p:txBody>
          <a:bodyPr lIns="0" tIns="0" rIns="0" bIns="0" anchor="b">
            <a:prstTxWarp prst="textNoShape">
              <a:avLst/>
            </a:prstTxWarp>
          </a:bodyPr>
          <a:lstStyle/>
          <a:p>
            <a:r>
              <a:rPr lang="en-US" sz="1400" i="1" dirty="0">
                <a:latin typeface="Helvetica Neue Light" pitchFamily="-84" charset="0"/>
                <a:ea typeface="Helvetica Neue Light" pitchFamily="-84" charset="0"/>
                <a:cs typeface="Helvetica Neue Light" pitchFamily="-84" charset="0"/>
                <a:sym typeface="Helvetica Neue Light" pitchFamily="-84" charset="0"/>
              </a:rPr>
              <a:t>* boxes select primary detector physics energy regimes and are not absolute limits</a:t>
            </a:r>
          </a:p>
        </p:txBody>
      </p:sp>
      <p:sp>
        <p:nvSpPr>
          <p:cNvPr id="44093" name="Rectangle 61"/>
          <p:cNvSpPr>
            <a:spLocks/>
          </p:cNvSpPr>
          <p:nvPr/>
        </p:nvSpPr>
        <p:spPr bwMode="auto">
          <a:xfrm>
            <a:off x="5121756" y="3430332"/>
            <a:ext cx="4022244" cy="41076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smtClean="0">
                <a:ea typeface="Gill Sans" pitchFamily="-84" charset="0"/>
                <a:cs typeface="Gill Sans" pitchFamily="-84" charset="0"/>
              </a:rPr>
              <a:t>IceCube/ANTARES       ANITA</a:t>
            </a:r>
            <a:r>
              <a:rPr lang="en-US" sz="1300" dirty="0">
                <a:ea typeface="Gill Sans" pitchFamily="-84" charset="0"/>
                <a:cs typeface="Gill Sans" pitchFamily="-84" charset="0"/>
              </a:rPr>
              <a:t>/RICE/Auger</a:t>
            </a:r>
            <a:r>
              <a:rPr lang="en-US" sz="1300" dirty="0" smtClean="0">
                <a:ea typeface="Gill Sans" pitchFamily="-84" charset="0"/>
                <a:cs typeface="Gill Sans" pitchFamily="-84" charset="0"/>
              </a:rPr>
              <a:t>/</a:t>
            </a:r>
          </a:p>
          <a:p>
            <a:r>
              <a:rPr lang="en-US" sz="1300" dirty="0" smtClean="0">
                <a:ea typeface="Gill Sans" pitchFamily="-84" charset="0"/>
                <a:cs typeface="Gill Sans" pitchFamily="-84" charset="0"/>
              </a:rPr>
              <a:t>KM3Net/Baikal GVD				ARA/ARIANNA</a:t>
            </a:r>
            <a:endParaRPr lang="en-US" sz="1300" dirty="0">
              <a:ea typeface="Gill Sans" pitchFamily="-84" charset="0"/>
              <a:cs typeface="Gill Sans" pitchFamily="-84" charset="0"/>
            </a:endParaRPr>
          </a:p>
        </p:txBody>
      </p:sp>
      <p:sp>
        <p:nvSpPr>
          <p:cNvPr id="64" name="TextBox 63"/>
          <p:cNvSpPr txBox="1"/>
          <p:nvPr/>
        </p:nvSpPr>
        <p:spPr>
          <a:xfrm>
            <a:off x="7185964" y="5258032"/>
            <a:ext cx="1413302" cy="577081"/>
          </a:xfrm>
          <a:prstGeom prst="rect">
            <a:avLst/>
          </a:prstGeom>
          <a:noFill/>
        </p:spPr>
        <p:txBody>
          <a:bodyPr wrap="none" rtlCol="0">
            <a:spAutoFit/>
          </a:bodyPr>
          <a:lstStyle/>
          <a:p>
            <a:r>
              <a:rPr lang="en-US" sz="1050" dirty="0" smtClean="0"/>
              <a:t>Slide: </a:t>
            </a:r>
          </a:p>
          <a:p>
            <a:r>
              <a:rPr lang="en-US" sz="1050" dirty="0" smtClean="0"/>
              <a:t>Courtesy Darren Grant</a:t>
            </a:r>
          </a:p>
          <a:p>
            <a:r>
              <a:rPr lang="en-US" sz="1050" dirty="0" smtClean="0"/>
              <a:t>NNN 2011</a:t>
            </a:r>
            <a:endParaRPr lang="en-US" sz="1050" dirty="0"/>
          </a:p>
        </p:txBody>
      </p:sp>
      <p:sp>
        <p:nvSpPr>
          <p:cNvPr id="65" name="Rectangle 35"/>
          <p:cNvSpPr>
            <a:spLocks/>
          </p:cNvSpPr>
          <p:nvPr/>
        </p:nvSpPr>
        <p:spPr bwMode="auto">
          <a:xfrm>
            <a:off x="4110719" y="1792251"/>
            <a:ext cx="2759273" cy="625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1400" dirty="0" err="1" smtClean="0">
                <a:ea typeface="Gill Sans" pitchFamily="-84" charset="0"/>
                <a:cs typeface="Gill Sans" pitchFamily="-84" charset="0"/>
              </a:rPr>
              <a:t>Atmosphericl</a:t>
            </a:r>
            <a:endParaRPr lang="en-US" sz="1400" dirty="0">
              <a:ea typeface="Gill Sans" pitchFamily="-84" charset="0"/>
              <a:cs typeface="Gill Sans" pitchFamily="-8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28886" y="2677474"/>
            <a:ext cx="2741414" cy="875109"/>
            <a:chOff x="0" y="0"/>
            <a:chExt cx="2455" cy="784"/>
          </a:xfrm>
        </p:grpSpPr>
        <p:sp>
          <p:nvSpPr>
            <p:cNvPr id="44033" name="Rectangle 1"/>
            <p:cNvSpPr>
              <a:spLocks/>
            </p:cNvSpPr>
            <p:nvPr/>
          </p:nvSpPr>
          <p:spPr bwMode="auto">
            <a:xfrm>
              <a:off x="0" y="0"/>
              <a:ext cx="2455" cy="755"/>
            </a:xfrm>
            <a:prstGeom prst="rect">
              <a:avLst/>
            </a:prstGeom>
            <a:solidFill>
              <a:srgbClr val="00FF00">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34" name="Rectangle 2"/>
            <p:cNvSpPr>
              <a:spLocks/>
            </p:cNvSpPr>
            <p:nvPr/>
          </p:nvSpPr>
          <p:spPr bwMode="auto">
            <a:xfrm>
              <a:off x="660" y="381"/>
              <a:ext cx="1258" cy="40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400" dirty="0">
                  <a:ea typeface="Gill Sans" pitchFamily="-84" charset="0"/>
                  <a:cs typeface="Gill Sans" pitchFamily="-84" charset="0"/>
                </a:rPr>
                <a:t>Atmospheric</a:t>
              </a:r>
            </a:p>
          </p:txBody>
        </p:sp>
      </p:grpSp>
      <p:sp>
        <p:nvSpPr>
          <p:cNvPr id="44036" name="Line 4"/>
          <p:cNvSpPr>
            <a:spLocks noChangeShapeType="1"/>
          </p:cNvSpPr>
          <p:nvPr/>
        </p:nvSpPr>
        <p:spPr bwMode="auto">
          <a:xfrm>
            <a:off x="392906" y="687586"/>
            <a:ext cx="5634633" cy="0"/>
          </a:xfrm>
          <a:prstGeom prst="line">
            <a:avLst/>
          </a:prstGeom>
          <a:noFill/>
          <a:ln w="12700" cap="flat">
            <a:solidFill>
              <a:schemeClr val="tx1">
                <a:alpha val="59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37" name="Rectangle 5"/>
          <p:cNvSpPr>
            <a:spLocks/>
          </p:cNvSpPr>
          <p:nvPr/>
        </p:nvSpPr>
        <p:spPr bwMode="auto">
          <a:xfrm>
            <a:off x="312539" y="241102"/>
            <a:ext cx="4514056" cy="384721"/>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500" dirty="0">
                <a:solidFill>
                  <a:srgbClr val="200063"/>
                </a:solidFill>
                <a:latin typeface="Helvetica Neue Light" pitchFamily="-84" charset="0"/>
                <a:ea typeface="Helvetica Neue Light" pitchFamily="-84" charset="0"/>
                <a:cs typeface="Helvetica Neue Light" pitchFamily="-84" charset="0"/>
                <a:sym typeface="Helvetica Neue Light" pitchFamily="-84" charset="0"/>
              </a:rPr>
              <a:t>The Neutrino Detector Spectrum</a:t>
            </a:r>
          </a:p>
        </p:txBody>
      </p:sp>
      <p:sp>
        <p:nvSpPr>
          <p:cNvPr id="44038" name="Rectangle 6"/>
          <p:cNvSpPr>
            <a:spLocks/>
          </p:cNvSpPr>
          <p:nvPr/>
        </p:nvSpPr>
        <p:spPr bwMode="auto">
          <a:xfrm>
            <a:off x="6411516" y="2045698"/>
            <a:ext cx="2196703" cy="892969"/>
          </a:xfrm>
          <a:prstGeom prst="rect">
            <a:avLst/>
          </a:prstGeom>
          <a:solidFill>
            <a:srgbClr val="FFFFF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44039" name="Rectangle 7"/>
          <p:cNvSpPr>
            <a:spLocks/>
          </p:cNvSpPr>
          <p:nvPr/>
        </p:nvSpPr>
        <p:spPr bwMode="auto">
          <a:xfrm>
            <a:off x="6545461" y="4260261"/>
            <a:ext cx="2196703" cy="892969"/>
          </a:xfrm>
          <a:prstGeom prst="rect">
            <a:avLst/>
          </a:prstGeom>
          <a:solidFill>
            <a:srgbClr val="FFFFFF"/>
          </a:solidFill>
          <a:ln w="25400" cap="flat">
            <a:noFill/>
            <a:miter lim="800000"/>
            <a:headEnd type="none" w="med" len="med"/>
            <a:tailEnd type="none" w="med" len="med"/>
          </a:ln>
        </p:spPr>
        <p:txBody>
          <a:bodyPr lIns="0" tIns="0" rIns="0" bIns="0">
            <a:prstTxWarp prst="textNoShape">
              <a:avLst/>
            </a:prstTxWarp>
          </a:bodyPr>
          <a:lstStyle/>
          <a:p>
            <a:endParaRPr lang="en-US" dirty="0"/>
          </a:p>
        </p:txBody>
      </p:sp>
      <p:sp>
        <p:nvSpPr>
          <p:cNvPr id="44040" name="Rectangle 8"/>
          <p:cNvSpPr>
            <a:spLocks/>
          </p:cNvSpPr>
          <p:nvPr/>
        </p:nvSpPr>
        <p:spPr bwMode="auto">
          <a:xfrm>
            <a:off x="5780815" y="4057887"/>
            <a:ext cx="2589609" cy="321469"/>
          </a:xfrm>
          <a:prstGeom prst="rect">
            <a:avLst/>
          </a:prstGeom>
          <a:noFill/>
          <a:ln w="12700" cap="flat">
            <a:noFill/>
            <a:miter lim="800000"/>
            <a:headEnd type="none" w="med" len="med"/>
            <a:tailEnd type="none" w="med" len="med"/>
          </a:ln>
        </p:spPr>
        <p:txBody>
          <a:bodyPr lIns="0" tIns="0" rIns="0" bIns="0" anchor="b">
            <a:prstTxWarp prst="textNoShape">
              <a:avLst/>
            </a:prstTxWarp>
          </a:bodyPr>
          <a:lstStyle/>
          <a:p>
            <a:r>
              <a:rPr lang="en-US" sz="1700" dirty="0">
                <a:ea typeface="Gill Sans" pitchFamily="-84" charset="0"/>
                <a:cs typeface="Gill Sans" pitchFamily="-84" charset="0"/>
              </a:rPr>
              <a:t>Non-accelerator based</a:t>
            </a:r>
          </a:p>
        </p:txBody>
      </p:sp>
      <p:sp>
        <p:nvSpPr>
          <p:cNvPr id="44041" name="Rectangle 9"/>
          <p:cNvSpPr>
            <a:spLocks/>
          </p:cNvSpPr>
          <p:nvPr/>
        </p:nvSpPr>
        <p:spPr bwMode="auto">
          <a:xfrm>
            <a:off x="4144464" y="3074612"/>
            <a:ext cx="4999536" cy="323057"/>
          </a:xfrm>
          <a:prstGeom prst="rect">
            <a:avLst/>
          </a:prstGeom>
          <a:solidFill>
            <a:srgbClr val="66CC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grpSp>
        <p:nvGrpSpPr>
          <p:cNvPr id="3" name="Group 12"/>
          <p:cNvGrpSpPr>
            <a:grpSpLocks/>
          </p:cNvGrpSpPr>
          <p:nvPr/>
        </p:nvGrpSpPr>
        <p:grpSpPr bwMode="auto">
          <a:xfrm>
            <a:off x="2681139" y="1813526"/>
            <a:ext cx="794742" cy="866180"/>
            <a:chOff x="0" y="0"/>
            <a:chExt cx="712" cy="776"/>
          </a:xfrm>
        </p:grpSpPr>
        <p:sp>
          <p:nvSpPr>
            <p:cNvPr id="44042" name="Rectangle 10"/>
            <p:cNvSpPr>
              <a:spLocks/>
            </p:cNvSpPr>
            <p:nvPr/>
          </p:nvSpPr>
          <p:spPr bwMode="auto">
            <a:xfrm>
              <a:off x="0" y="0"/>
              <a:ext cx="672" cy="776"/>
            </a:xfrm>
            <a:prstGeom prst="rect">
              <a:avLst/>
            </a:prstGeom>
            <a:solidFill>
              <a:srgbClr val="FF00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3" name="Rectangle 11"/>
            <p:cNvSpPr>
              <a:spLocks/>
            </p:cNvSpPr>
            <p:nvPr/>
          </p:nvSpPr>
          <p:spPr bwMode="auto">
            <a:xfrm>
              <a:off x="184" y="176"/>
              <a:ext cx="528" cy="23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MINOS</a:t>
              </a:r>
            </a:p>
          </p:txBody>
        </p:sp>
      </p:grpSp>
      <p:sp>
        <p:nvSpPr>
          <p:cNvPr id="44045" name="Rectangle 13"/>
          <p:cNvSpPr>
            <a:spLocks/>
          </p:cNvSpPr>
          <p:nvPr/>
        </p:nvSpPr>
        <p:spPr bwMode="auto">
          <a:xfrm>
            <a:off x="4148957" y="2688635"/>
            <a:ext cx="2635930" cy="374837"/>
          </a:xfrm>
          <a:prstGeom prst="rect">
            <a:avLst/>
          </a:prstGeom>
          <a:solidFill>
            <a:srgbClr val="6666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6" name="Line 14"/>
          <p:cNvSpPr>
            <a:spLocks noChangeShapeType="1"/>
          </p:cNvSpPr>
          <p:nvPr/>
        </p:nvSpPr>
        <p:spPr bwMode="auto">
          <a:xfrm>
            <a:off x="400720" y="2679706"/>
            <a:ext cx="600521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7" name="Rectangle 15"/>
          <p:cNvSpPr>
            <a:spLocks/>
          </p:cNvSpPr>
          <p:nvPr/>
        </p:nvSpPr>
        <p:spPr bwMode="auto">
          <a:xfrm>
            <a:off x="5541988" y="2795792"/>
            <a:ext cx="544711"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 </a:t>
            </a:r>
            <a:r>
              <a:rPr lang="en-US" sz="1300" dirty="0" err="1">
                <a:ea typeface="Gill Sans" pitchFamily="-84" charset="0"/>
                <a:cs typeface="Gill Sans" pitchFamily="-84" charset="0"/>
              </a:rPr>
              <a:t>TeV</a:t>
            </a:r>
            <a:endParaRPr lang="en-US" sz="1300" dirty="0">
              <a:ea typeface="Gill Sans" pitchFamily="-84" charset="0"/>
              <a:cs typeface="Gill Sans" pitchFamily="-84" charset="0"/>
            </a:endParaRPr>
          </a:p>
        </p:txBody>
      </p:sp>
      <p:sp>
        <p:nvSpPr>
          <p:cNvPr id="44048" name="Line 16"/>
          <p:cNvSpPr>
            <a:spLocks noChangeShapeType="1"/>
          </p:cNvSpPr>
          <p:nvPr/>
        </p:nvSpPr>
        <p:spPr bwMode="auto">
          <a:xfrm flipH="1">
            <a:off x="796975"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9" name="Line 17"/>
          <p:cNvSpPr>
            <a:spLocks noChangeShapeType="1"/>
          </p:cNvSpPr>
          <p:nvPr/>
        </p:nvSpPr>
        <p:spPr bwMode="auto">
          <a:xfrm rot="10800000">
            <a:off x="8084717" y="2679706"/>
            <a:ext cx="818182"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0" name="Line 18"/>
          <p:cNvSpPr>
            <a:spLocks noChangeShapeType="1"/>
          </p:cNvSpPr>
          <p:nvPr/>
        </p:nvSpPr>
        <p:spPr bwMode="auto">
          <a:xfrm flipH="1">
            <a:off x="1631900" y="2678591"/>
            <a:ext cx="1117"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1" name="Line 19"/>
          <p:cNvSpPr>
            <a:spLocks noChangeShapeType="1"/>
          </p:cNvSpPr>
          <p:nvPr/>
        </p:nvSpPr>
        <p:spPr bwMode="auto">
          <a:xfrm flipH="1">
            <a:off x="2467943"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2" name="Line 20"/>
          <p:cNvSpPr>
            <a:spLocks noChangeShapeType="1"/>
          </p:cNvSpPr>
          <p:nvPr/>
        </p:nvSpPr>
        <p:spPr bwMode="auto">
          <a:xfrm flipH="1">
            <a:off x="3302869"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3" name="Line 21"/>
          <p:cNvSpPr>
            <a:spLocks noChangeShapeType="1"/>
          </p:cNvSpPr>
          <p:nvPr/>
        </p:nvSpPr>
        <p:spPr bwMode="auto">
          <a:xfrm flipH="1">
            <a:off x="4137794"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4" name="Line 22"/>
          <p:cNvSpPr>
            <a:spLocks noChangeShapeType="1"/>
          </p:cNvSpPr>
          <p:nvPr/>
        </p:nvSpPr>
        <p:spPr bwMode="auto">
          <a:xfrm flipH="1">
            <a:off x="4977185"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5" name="Line 23"/>
          <p:cNvSpPr>
            <a:spLocks noChangeShapeType="1"/>
          </p:cNvSpPr>
          <p:nvPr/>
        </p:nvSpPr>
        <p:spPr bwMode="auto">
          <a:xfrm flipH="1">
            <a:off x="5813227"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6" name="Line 24"/>
          <p:cNvSpPr>
            <a:spLocks noChangeShapeType="1"/>
          </p:cNvSpPr>
          <p:nvPr/>
        </p:nvSpPr>
        <p:spPr bwMode="auto">
          <a:xfrm rot="10800000">
            <a:off x="6430492" y="2684171"/>
            <a:ext cx="1579438" cy="0"/>
          </a:xfrm>
          <a:prstGeom prst="line">
            <a:avLst/>
          </a:prstGeom>
          <a:noFill/>
          <a:ln w="381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44057" name="Line 25"/>
          <p:cNvSpPr>
            <a:spLocks noChangeShapeType="1"/>
          </p:cNvSpPr>
          <p:nvPr/>
        </p:nvSpPr>
        <p:spPr bwMode="auto">
          <a:xfrm flipH="1">
            <a:off x="8535665"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8" name="Rectangle 26"/>
          <p:cNvSpPr>
            <a:spLocks/>
          </p:cNvSpPr>
          <p:nvPr/>
        </p:nvSpPr>
        <p:spPr bwMode="auto">
          <a:xfrm>
            <a:off x="8238753" y="2795792"/>
            <a:ext cx="580430"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 </a:t>
            </a:r>
            <a:r>
              <a:rPr lang="en-US" sz="1300" dirty="0" err="1">
                <a:ea typeface="Gill Sans" pitchFamily="-84" charset="0"/>
                <a:cs typeface="Gill Sans" pitchFamily="-84" charset="0"/>
              </a:rPr>
              <a:t>EeV</a:t>
            </a:r>
            <a:endParaRPr lang="en-US" sz="1300" dirty="0">
              <a:ea typeface="Gill Sans" pitchFamily="-84" charset="0"/>
              <a:cs typeface="Gill Sans" pitchFamily="-84" charset="0"/>
            </a:endParaRPr>
          </a:p>
        </p:txBody>
      </p:sp>
      <p:sp>
        <p:nvSpPr>
          <p:cNvPr id="44059" name="Rectangle 27"/>
          <p:cNvSpPr>
            <a:spLocks/>
          </p:cNvSpPr>
          <p:nvPr/>
        </p:nvSpPr>
        <p:spPr bwMode="auto">
          <a:xfrm>
            <a:off x="4745013" y="2795792"/>
            <a:ext cx="473273"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 </a:t>
            </a:r>
            <a:r>
              <a:rPr lang="en-US" sz="1300" dirty="0" err="1">
                <a:ea typeface="Gill Sans" pitchFamily="-84" charset="0"/>
                <a:cs typeface="Gill Sans" pitchFamily="-84" charset="0"/>
              </a:rPr>
              <a:t>TeV</a:t>
            </a:r>
            <a:endParaRPr lang="en-US" sz="1300" dirty="0">
              <a:ea typeface="Gill Sans" pitchFamily="-84" charset="0"/>
              <a:cs typeface="Gill Sans" pitchFamily="-84" charset="0"/>
            </a:endParaRPr>
          </a:p>
        </p:txBody>
      </p:sp>
      <p:sp>
        <p:nvSpPr>
          <p:cNvPr id="44060" name="Rectangle 28"/>
          <p:cNvSpPr>
            <a:spLocks/>
          </p:cNvSpPr>
          <p:nvPr/>
        </p:nvSpPr>
        <p:spPr bwMode="auto">
          <a:xfrm>
            <a:off x="3802931" y="2795792"/>
            <a:ext cx="669727"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100 </a:t>
            </a:r>
            <a:r>
              <a:rPr lang="en-US" sz="1300" dirty="0" err="1">
                <a:ea typeface="Gill Sans" pitchFamily="-84" charset="0"/>
                <a:cs typeface="Gill Sans" pitchFamily="-84" charset="0"/>
              </a:rPr>
              <a:t>GeV</a:t>
            </a:r>
            <a:endParaRPr lang="en-US" sz="1300" dirty="0">
              <a:ea typeface="Gill Sans" pitchFamily="-84" charset="0"/>
              <a:cs typeface="Gill Sans" pitchFamily="-84" charset="0"/>
            </a:endParaRPr>
          </a:p>
        </p:txBody>
      </p:sp>
      <p:sp>
        <p:nvSpPr>
          <p:cNvPr id="44061" name="Rectangle 29"/>
          <p:cNvSpPr>
            <a:spLocks/>
          </p:cNvSpPr>
          <p:nvPr/>
        </p:nvSpPr>
        <p:spPr bwMode="auto">
          <a:xfrm>
            <a:off x="3002607" y="2795792"/>
            <a:ext cx="598289"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 </a:t>
            </a:r>
            <a:r>
              <a:rPr lang="en-US" sz="1300" dirty="0" err="1">
                <a:ea typeface="Gill Sans" pitchFamily="-84" charset="0"/>
                <a:cs typeface="Gill Sans" pitchFamily="-84" charset="0"/>
              </a:rPr>
              <a:t>GeV</a:t>
            </a:r>
            <a:endParaRPr lang="en-US" sz="1300" dirty="0">
              <a:ea typeface="Gill Sans" pitchFamily="-84" charset="0"/>
              <a:cs typeface="Gill Sans" pitchFamily="-84" charset="0"/>
            </a:endParaRPr>
          </a:p>
        </p:txBody>
      </p:sp>
      <p:grpSp>
        <p:nvGrpSpPr>
          <p:cNvPr id="4" name="Group 32"/>
          <p:cNvGrpSpPr>
            <a:grpSpLocks/>
          </p:cNvGrpSpPr>
          <p:nvPr/>
        </p:nvGrpSpPr>
        <p:grpSpPr bwMode="auto">
          <a:xfrm>
            <a:off x="267891" y="2688636"/>
            <a:ext cx="810369" cy="834926"/>
            <a:chOff x="0" y="0"/>
            <a:chExt cx="725" cy="748"/>
          </a:xfrm>
        </p:grpSpPr>
        <p:sp>
          <p:nvSpPr>
            <p:cNvPr id="44062" name="Rectangle 30"/>
            <p:cNvSpPr>
              <a:spLocks/>
            </p:cNvSpPr>
            <p:nvPr/>
          </p:nvSpPr>
          <p:spPr bwMode="auto">
            <a:xfrm>
              <a:off x="109" y="0"/>
              <a:ext cx="496" cy="720"/>
            </a:xfrm>
            <a:prstGeom prst="rect">
              <a:avLst/>
            </a:prstGeom>
            <a:solidFill>
              <a:srgbClr val="408000">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63" name="Rectangle 31"/>
            <p:cNvSpPr>
              <a:spLocks/>
            </p:cNvSpPr>
            <p:nvPr/>
          </p:nvSpPr>
          <p:spPr bwMode="auto">
            <a:xfrm>
              <a:off x="0" y="348"/>
              <a:ext cx="725" cy="4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Solar/Reactor</a:t>
              </a:r>
            </a:p>
          </p:txBody>
        </p:sp>
      </p:grpSp>
      <p:sp>
        <p:nvSpPr>
          <p:cNvPr id="44065" name="Rectangle 33"/>
          <p:cNvSpPr>
            <a:spLocks/>
          </p:cNvSpPr>
          <p:nvPr/>
        </p:nvSpPr>
        <p:spPr bwMode="auto">
          <a:xfrm>
            <a:off x="2216795" y="2795792"/>
            <a:ext cx="517922"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 </a:t>
            </a:r>
            <a:r>
              <a:rPr lang="en-US" sz="1300" dirty="0" err="1">
                <a:ea typeface="Gill Sans" pitchFamily="-84" charset="0"/>
                <a:cs typeface="Gill Sans" pitchFamily="-84" charset="0"/>
              </a:rPr>
              <a:t>GeV</a:t>
            </a:r>
            <a:endParaRPr lang="en-US" sz="1300" dirty="0">
              <a:ea typeface="Gill Sans" pitchFamily="-84" charset="0"/>
              <a:cs typeface="Gill Sans" pitchFamily="-84" charset="0"/>
            </a:endParaRPr>
          </a:p>
        </p:txBody>
      </p:sp>
      <p:sp>
        <p:nvSpPr>
          <p:cNvPr id="44066" name="Rectangle 34"/>
          <p:cNvSpPr>
            <a:spLocks/>
          </p:cNvSpPr>
          <p:nvPr/>
        </p:nvSpPr>
        <p:spPr bwMode="auto">
          <a:xfrm>
            <a:off x="1294805" y="2795792"/>
            <a:ext cx="678656"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100 </a:t>
            </a:r>
            <a:r>
              <a:rPr lang="en-US" sz="1300" dirty="0" err="1">
                <a:ea typeface="Gill Sans" pitchFamily="-84" charset="0"/>
                <a:cs typeface="Gill Sans" pitchFamily="-84" charset="0"/>
              </a:rPr>
              <a:t>MeV</a:t>
            </a:r>
            <a:endParaRPr lang="en-US" sz="1300" dirty="0">
              <a:ea typeface="Gill Sans" pitchFamily="-84" charset="0"/>
              <a:cs typeface="Gill Sans" pitchFamily="-84" charset="0"/>
            </a:endParaRPr>
          </a:p>
        </p:txBody>
      </p:sp>
      <p:sp>
        <p:nvSpPr>
          <p:cNvPr id="44067" name="Rectangle 35"/>
          <p:cNvSpPr>
            <a:spLocks/>
          </p:cNvSpPr>
          <p:nvPr/>
        </p:nvSpPr>
        <p:spPr bwMode="auto">
          <a:xfrm>
            <a:off x="5518063" y="2920940"/>
            <a:ext cx="2759273" cy="625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1400" dirty="0" smtClean="0">
                <a:ea typeface="Gill Sans" pitchFamily="-84" charset="0"/>
                <a:cs typeface="Gill Sans" pitchFamily="-84" charset="0"/>
              </a:rPr>
              <a:t>Astrophysical</a:t>
            </a:r>
            <a:endParaRPr lang="en-US" sz="1400" dirty="0">
              <a:ea typeface="Gill Sans" pitchFamily="-84" charset="0"/>
              <a:cs typeface="Gill Sans" pitchFamily="-84" charset="0"/>
            </a:endParaRPr>
          </a:p>
        </p:txBody>
      </p:sp>
      <p:sp>
        <p:nvSpPr>
          <p:cNvPr id="44068" name="Rectangle 36"/>
          <p:cNvSpPr>
            <a:spLocks/>
          </p:cNvSpPr>
          <p:nvPr/>
        </p:nvSpPr>
        <p:spPr bwMode="auto">
          <a:xfrm>
            <a:off x="4685853" y="1710835"/>
            <a:ext cx="2089547" cy="32146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ea typeface="Gill Sans" pitchFamily="-84" charset="0"/>
                <a:cs typeface="Gill Sans" pitchFamily="-84" charset="0"/>
              </a:rPr>
              <a:t>Accelerator</a:t>
            </a:r>
          </a:p>
        </p:txBody>
      </p:sp>
      <p:sp>
        <p:nvSpPr>
          <p:cNvPr id="44069" name="Rectangle 37"/>
          <p:cNvSpPr>
            <a:spLocks/>
          </p:cNvSpPr>
          <p:nvPr/>
        </p:nvSpPr>
        <p:spPr bwMode="auto">
          <a:xfrm>
            <a:off x="496714" y="2795792"/>
            <a:ext cx="598289"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 </a:t>
            </a:r>
            <a:r>
              <a:rPr lang="en-US" sz="1300" dirty="0" err="1">
                <a:ea typeface="Gill Sans" pitchFamily="-84" charset="0"/>
                <a:cs typeface="Gill Sans" pitchFamily="-84" charset="0"/>
              </a:rPr>
              <a:t>MeV</a:t>
            </a:r>
            <a:endParaRPr lang="en-US" sz="1300" dirty="0">
              <a:ea typeface="Gill Sans" pitchFamily="-84" charset="0"/>
              <a:cs typeface="Gill Sans" pitchFamily="-84" charset="0"/>
            </a:endParaRPr>
          </a:p>
        </p:txBody>
      </p:sp>
      <p:grpSp>
        <p:nvGrpSpPr>
          <p:cNvPr id="5" name="Group 40"/>
          <p:cNvGrpSpPr>
            <a:grpSpLocks/>
          </p:cNvGrpSpPr>
          <p:nvPr/>
        </p:nvGrpSpPr>
        <p:grpSpPr bwMode="auto">
          <a:xfrm>
            <a:off x="2365251" y="1630468"/>
            <a:ext cx="642938" cy="1049238"/>
            <a:chOff x="0" y="0"/>
            <a:chExt cx="576" cy="939"/>
          </a:xfrm>
        </p:grpSpPr>
        <p:sp>
          <p:nvSpPr>
            <p:cNvPr id="44070" name="Rectangle 38"/>
            <p:cNvSpPr>
              <a:spLocks/>
            </p:cNvSpPr>
            <p:nvPr/>
          </p:nvSpPr>
          <p:spPr bwMode="auto">
            <a:xfrm>
              <a:off x="89" y="51"/>
              <a:ext cx="410" cy="888"/>
            </a:xfrm>
            <a:prstGeom prst="rect">
              <a:avLst/>
            </a:prstGeom>
            <a:solidFill>
              <a:srgbClr val="0080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71" name="Rectangle 39"/>
            <p:cNvSpPr>
              <a:spLocks/>
            </p:cNvSpPr>
            <p:nvPr/>
          </p:nvSpPr>
          <p:spPr bwMode="auto">
            <a:xfrm>
              <a:off x="0" y="0"/>
              <a:ext cx="576" cy="247"/>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Lucida Grande" pitchFamily="-84" charset="0"/>
                  <a:cs typeface="Lucida Grande" pitchFamily="-84" charset="0"/>
                </a:rPr>
                <a:t>NOνA</a:t>
              </a:r>
            </a:p>
          </p:txBody>
        </p:sp>
      </p:grpSp>
      <p:grpSp>
        <p:nvGrpSpPr>
          <p:cNvPr id="6" name="Group 43"/>
          <p:cNvGrpSpPr>
            <a:grpSpLocks/>
          </p:cNvGrpSpPr>
          <p:nvPr/>
        </p:nvGrpSpPr>
        <p:grpSpPr bwMode="auto">
          <a:xfrm>
            <a:off x="2288232" y="1867104"/>
            <a:ext cx="553641" cy="812602"/>
            <a:chOff x="0" y="0"/>
            <a:chExt cx="496" cy="728"/>
          </a:xfrm>
        </p:grpSpPr>
        <p:sp>
          <p:nvSpPr>
            <p:cNvPr id="44073" name="Rectangle 41"/>
            <p:cNvSpPr>
              <a:spLocks/>
            </p:cNvSpPr>
            <p:nvPr/>
          </p:nvSpPr>
          <p:spPr bwMode="auto">
            <a:xfrm>
              <a:off x="24" y="0"/>
              <a:ext cx="445" cy="728"/>
            </a:xfrm>
            <a:prstGeom prst="rect">
              <a:avLst/>
            </a:prstGeom>
            <a:solidFill>
              <a:srgbClr val="FF6FC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74" name="Rectangle 42"/>
            <p:cNvSpPr>
              <a:spLocks/>
            </p:cNvSpPr>
            <p:nvPr/>
          </p:nvSpPr>
          <p:spPr bwMode="auto">
            <a:xfrm>
              <a:off x="0" y="192"/>
              <a:ext cx="496" cy="42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K2K,</a:t>
              </a:r>
              <a:br>
                <a:rPr lang="en-US" sz="1300" dirty="0">
                  <a:ea typeface="Gill Sans" pitchFamily="-84" charset="0"/>
                  <a:cs typeface="Gill Sans" pitchFamily="-84" charset="0"/>
                </a:rPr>
              </a:br>
              <a:r>
                <a:rPr lang="en-US" sz="1300" dirty="0">
                  <a:ea typeface="Gill Sans" pitchFamily="-84" charset="0"/>
                  <a:cs typeface="Gill Sans" pitchFamily="-84" charset="0"/>
                </a:rPr>
                <a:t>T2K</a:t>
              </a:r>
            </a:p>
          </p:txBody>
        </p:sp>
      </p:grpSp>
      <p:grpSp>
        <p:nvGrpSpPr>
          <p:cNvPr id="7" name="Group 47"/>
          <p:cNvGrpSpPr>
            <a:grpSpLocks/>
          </p:cNvGrpSpPr>
          <p:nvPr/>
        </p:nvGrpSpPr>
        <p:grpSpPr bwMode="auto">
          <a:xfrm>
            <a:off x="2772668" y="1751018"/>
            <a:ext cx="985615" cy="928688"/>
            <a:chOff x="0" y="0"/>
            <a:chExt cx="882" cy="832"/>
          </a:xfrm>
        </p:grpSpPr>
        <p:sp>
          <p:nvSpPr>
            <p:cNvPr id="44077" name="Rectangle 45"/>
            <p:cNvSpPr>
              <a:spLocks/>
            </p:cNvSpPr>
            <p:nvPr/>
          </p:nvSpPr>
          <p:spPr bwMode="auto">
            <a:xfrm>
              <a:off x="0" y="0"/>
              <a:ext cx="882" cy="832"/>
            </a:xfrm>
            <a:prstGeom prst="rect">
              <a:avLst/>
            </a:prstGeom>
            <a:solidFill>
              <a:srgbClr val="800080">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78" name="Rectangle 46"/>
            <p:cNvSpPr>
              <a:spLocks/>
            </p:cNvSpPr>
            <p:nvPr/>
          </p:nvSpPr>
          <p:spPr bwMode="auto">
            <a:xfrm>
              <a:off x="343" y="72"/>
              <a:ext cx="528" cy="23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OPERA</a:t>
              </a:r>
            </a:p>
          </p:txBody>
        </p:sp>
      </p:grpSp>
      <p:sp>
        <p:nvSpPr>
          <p:cNvPr id="44081" name="Rectangle 49"/>
          <p:cNvSpPr>
            <a:spLocks/>
          </p:cNvSpPr>
          <p:nvPr/>
        </p:nvSpPr>
        <p:spPr bwMode="auto">
          <a:xfrm>
            <a:off x="553641" y="3626253"/>
            <a:ext cx="2759273" cy="625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err="1">
                <a:ea typeface="Gill Sans" pitchFamily="-84" charset="0"/>
                <a:cs typeface="Gill Sans" pitchFamily="-84" charset="0"/>
              </a:rPr>
              <a:t>Borexino/KamLand/Daya</a:t>
            </a:r>
            <a:r>
              <a:rPr lang="en-US" sz="1300" dirty="0">
                <a:ea typeface="Gill Sans" pitchFamily="-84" charset="0"/>
                <a:cs typeface="Gill Sans" pitchFamily="-84" charset="0"/>
              </a:rPr>
              <a:t> Bay/Double </a:t>
            </a:r>
            <a:r>
              <a:rPr lang="en-US" sz="1300" dirty="0" err="1">
                <a:ea typeface="Gill Sans" pitchFamily="-84" charset="0"/>
                <a:cs typeface="Gill Sans" pitchFamily="-84" charset="0"/>
              </a:rPr>
              <a:t>Chooz/SNO/SuperK</a:t>
            </a:r>
            <a:endParaRPr lang="en-US" sz="1300" dirty="0">
              <a:ea typeface="Gill Sans" pitchFamily="-84" charset="0"/>
              <a:cs typeface="Gill Sans" pitchFamily="-84" charset="0"/>
            </a:endParaRPr>
          </a:p>
        </p:txBody>
      </p:sp>
      <p:sp>
        <p:nvSpPr>
          <p:cNvPr id="44082" name="Rectangle 50"/>
          <p:cNvSpPr>
            <a:spLocks/>
          </p:cNvSpPr>
          <p:nvPr/>
        </p:nvSpPr>
        <p:spPr bwMode="auto">
          <a:xfrm>
            <a:off x="147382" y="5973784"/>
            <a:ext cx="8795742" cy="276820"/>
          </a:xfrm>
          <a:prstGeom prst="rect">
            <a:avLst/>
          </a:prstGeom>
          <a:noFill/>
          <a:ln w="12700" cap="flat">
            <a:noFill/>
            <a:miter lim="800000"/>
            <a:headEnd type="none" w="med" len="med"/>
            <a:tailEnd type="none" w="med" len="med"/>
          </a:ln>
        </p:spPr>
        <p:txBody>
          <a:bodyPr lIns="0" tIns="0" rIns="0" bIns="0" anchor="b">
            <a:prstTxWarp prst="textNoShape">
              <a:avLst/>
            </a:prstTxWarp>
          </a:bodyPr>
          <a:lstStyle/>
          <a:p>
            <a:r>
              <a:rPr lang="en-US" sz="1400" i="1" dirty="0">
                <a:latin typeface="Helvetica Neue Light" pitchFamily="-84" charset="0"/>
                <a:ea typeface="Helvetica Neue Light" pitchFamily="-84" charset="0"/>
                <a:cs typeface="Helvetica Neue Light" pitchFamily="-84" charset="0"/>
                <a:sym typeface="Helvetica Neue Light" pitchFamily="-84" charset="0"/>
              </a:rPr>
              <a:t>* boxes select primary detector physics energy regimes and are not absolute limits</a:t>
            </a:r>
          </a:p>
        </p:txBody>
      </p:sp>
      <p:sp>
        <p:nvSpPr>
          <p:cNvPr id="44083" name="Line 51"/>
          <p:cNvSpPr>
            <a:spLocks noChangeShapeType="1"/>
          </p:cNvSpPr>
          <p:nvPr/>
        </p:nvSpPr>
        <p:spPr bwMode="auto">
          <a:xfrm>
            <a:off x="3468068" y="3211023"/>
            <a:ext cx="693167" cy="0"/>
          </a:xfrm>
          <a:prstGeom prst="line">
            <a:avLst/>
          </a:prstGeom>
          <a:noFill/>
          <a:ln w="38100" cap="flat">
            <a:solidFill>
              <a:srgbClr val="800000"/>
            </a:solidFill>
            <a:prstDash val="solid"/>
            <a:miter lim="800000"/>
            <a:headEnd type="stealth" w="med" len="med"/>
            <a:tailEnd type="stealth" w="med" len="med"/>
          </a:ln>
        </p:spPr>
        <p:txBody>
          <a:bodyPr lIns="0" tIns="0" rIns="0" bIns="0">
            <a:prstTxWarp prst="textNoShape">
              <a:avLst/>
            </a:prstTxWarp>
          </a:bodyPr>
          <a:lstStyle/>
          <a:p>
            <a:endParaRPr lang="en-US"/>
          </a:p>
        </p:txBody>
      </p:sp>
      <p:sp>
        <p:nvSpPr>
          <p:cNvPr id="44084" name="Rectangle 52"/>
          <p:cNvSpPr>
            <a:spLocks/>
          </p:cNvSpPr>
          <p:nvPr/>
        </p:nvSpPr>
        <p:spPr bwMode="auto">
          <a:xfrm>
            <a:off x="3590851" y="3364643"/>
            <a:ext cx="356499" cy="261610"/>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700" dirty="0">
                <a:solidFill>
                  <a:srgbClr val="800000"/>
                </a:solidFill>
                <a:ea typeface="Gill Sans" pitchFamily="-84" charset="0"/>
                <a:cs typeface="Gill Sans" pitchFamily="-84" charset="0"/>
              </a:rPr>
              <a:t>Gap</a:t>
            </a:r>
          </a:p>
        </p:txBody>
      </p:sp>
      <p:sp>
        <p:nvSpPr>
          <p:cNvPr id="44085" name="Line 53"/>
          <p:cNvSpPr>
            <a:spLocks noChangeShapeType="1"/>
          </p:cNvSpPr>
          <p:nvPr/>
        </p:nvSpPr>
        <p:spPr bwMode="auto">
          <a:xfrm rot="10800000" flipH="1">
            <a:off x="2741414" y="3731177"/>
            <a:ext cx="790277" cy="475506"/>
          </a:xfrm>
          <a:prstGeom prst="line">
            <a:avLst/>
          </a:prstGeom>
          <a:noFill/>
          <a:ln w="38100" cap="flat">
            <a:solidFill>
              <a:srgbClr val="800000"/>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44086" name="Line 54"/>
          <p:cNvSpPr>
            <a:spLocks noChangeShapeType="1"/>
          </p:cNvSpPr>
          <p:nvPr/>
        </p:nvSpPr>
        <p:spPr bwMode="auto">
          <a:xfrm rot="10800000" flipH="1">
            <a:off x="3036094" y="3887447"/>
            <a:ext cx="592708" cy="837158"/>
          </a:xfrm>
          <a:prstGeom prst="line">
            <a:avLst/>
          </a:prstGeom>
          <a:noFill/>
          <a:ln w="38100" cap="flat">
            <a:solidFill>
              <a:srgbClr val="800000"/>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44087" name="Line 55"/>
          <p:cNvSpPr>
            <a:spLocks noChangeShapeType="1"/>
          </p:cNvSpPr>
          <p:nvPr/>
        </p:nvSpPr>
        <p:spPr bwMode="auto">
          <a:xfrm rot="10800000">
            <a:off x="3896693" y="3925398"/>
            <a:ext cx="94878" cy="745629"/>
          </a:xfrm>
          <a:prstGeom prst="line">
            <a:avLst/>
          </a:prstGeom>
          <a:noFill/>
          <a:ln w="38100" cap="flat">
            <a:solidFill>
              <a:srgbClr val="800000"/>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44088" name="Line 56"/>
          <p:cNvSpPr>
            <a:spLocks noChangeShapeType="1"/>
          </p:cNvSpPr>
          <p:nvPr/>
        </p:nvSpPr>
        <p:spPr bwMode="auto">
          <a:xfrm rot="10800000">
            <a:off x="4179094" y="3800382"/>
            <a:ext cx="669727" cy="611684"/>
          </a:xfrm>
          <a:prstGeom prst="line">
            <a:avLst/>
          </a:prstGeom>
          <a:noFill/>
          <a:ln w="38100" cap="flat">
            <a:solidFill>
              <a:srgbClr val="800000"/>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44089" name="Rectangle 57"/>
          <p:cNvSpPr>
            <a:spLocks/>
          </p:cNvSpPr>
          <p:nvPr/>
        </p:nvSpPr>
        <p:spPr bwMode="auto">
          <a:xfrm>
            <a:off x="2052712" y="4112088"/>
            <a:ext cx="613574" cy="523220"/>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700" dirty="0">
                <a:solidFill>
                  <a:srgbClr val="800000"/>
                </a:solidFill>
                <a:ea typeface="Gill Sans" pitchFamily="-84" charset="0"/>
                <a:cs typeface="Gill Sans" pitchFamily="-84" charset="0"/>
              </a:rPr>
              <a:t>Dark </a:t>
            </a:r>
          </a:p>
          <a:p>
            <a:r>
              <a:rPr lang="en-US" sz="1700" dirty="0">
                <a:solidFill>
                  <a:srgbClr val="800000"/>
                </a:solidFill>
                <a:ea typeface="Gill Sans" pitchFamily="-84" charset="0"/>
                <a:cs typeface="Gill Sans" pitchFamily="-84" charset="0"/>
              </a:rPr>
              <a:t>Matter</a:t>
            </a:r>
          </a:p>
        </p:txBody>
      </p:sp>
      <p:sp>
        <p:nvSpPr>
          <p:cNvPr id="44090" name="Rectangle 58"/>
          <p:cNvSpPr>
            <a:spLocks/>
          </p:cNvSpPr>
          <p:nvPr/>
        </p:nvSpPr>
        <p:spPr bwMode="auto">
          <a:xfrm>
            <a:off x="2121918" y="4755025"/>
            <a:ext cx="1319810" cy="523220"/>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700" dirty="0" err="1">
                <a:solidFill>
                  <a:srgbClr val="800000"/>
                </a:solidFill>
                <a:ea typeface="Lucida Grande" pitchFamily="-84" charset="0"/>
                <a:cs typeface="Lucida Grande" pitchFamily="-84" charset="0"/>
              </a:rPr>
              <a:t>ν</a:t>
            </a:r>
            <a:r>
              <a:rPr lang="en-US" sz="1700" baseline="-6000" dirty="0" err="1">
                <a:solidFill>
                  <a:srgbClr val="800000"/>
                </a:solidFill>
                <a:ea typeface="Lucida Grande" pitchFamily="-84" charset="0"/>
                <a:cs typeface="Lucida Grande" pitchFamily="-84" charset="0"/>
              </a:rPr>
              <a:t>μ</a:t>
            </a:r>
            <a:r>
              <a:rPr lang="en-US" sz="1700" dirty="0">
                <a:solidFill>
                  <a:srgbClr val="800000"/>
                </a:solidFill>
                <a:ea typeface="Gill Sans" pitchFamily="-84" charset="0"/>
                <a:cs typeface="Gill Sans" pitchFamily="-84" charset="0"/>
              </a:rPr>
              <a:t> </a:t>
            </a:r>
          </a:p>
          <a:p>
            <a:r>
              <a:rPr lang="en-US" sz="1700" dirty="0">
                <a:solidFill>
                  <a:srgbClr val="800000"/>
                </a:solidFill>
                <a:ea typeface="Gill Sans" pitchFamily="-84" charset="0"/>
                <a:cs typeface="Gill Sans" pitchFamily="-84" charset="0"/>
              </a:rPr>
              <a:t>Disappearance </a:t>
            </a:r>
          </a:p>
        </p:txBody>
      </p:sp>
      <p:sp>
        <p:nvSpPr>
          <p:cNvPr id="44091" name="Rectangle 59"/>
          <p:cNvSpPr>
            <a:spLocks/>
          </p:cNvSpPr>
          <p:nvPr/>
        </p:nvSpPr>
        <p:spPr bwMode="auto">
          <a:xfrm>
            <a:off x="3593084" y="4734517"/>
            <a:ext cx="846386" cy="784830"/>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700" dirty="0">
                <a:solidFill>
                  <a:srgbClr val="800000"/>
                </a:solidFill>
                <a:ea typeface="Gill Sans" pitchFamily="-84" charset="0"/>
                <a:cs typeface="Gill Sans" pitchFamily="-84" charset="0"/>
              </a:rPr>
              <a:t>Neutrino</a:t>
            </a:r>
          </a:p>
          <a:p>
            <a:r>
              <a:rPr lang="en-US" sz="1700" dirty="0">
                <a:solidFill>
                  <a:srgbClr val="800000"/>
                </a:solidFill>
                <a:ea typeface="Gill Sans" pitchFamily="-84" charset="0"/>
                <a:cs typeface="Gill Sans" pitchFamily="-84" charset="0"/>
              </a:rPr>
              <a:t>Mass</a:t>
            </a:r>
          </a:p>
          <a:p>
            <a:r>
              <a:rPr lang="en-US" sz="1700" dirty="0">
                <a:solidFill>
                  <a:srgbClr val="800000"/>
                </a:solidFill>
                <a:ea typeface="Gill Sans" pitchFamily="-84" charset="0"/>
                <a:cs typeface="Gill Sans" pitchFamily="-84" charset="0"/>
              </a:rPr>
              <a:t>Hierarchy</a:t>
            </a:r>
          </a:p>
        </p:txBody>
      </p:sp>
      <p:sp>
        <p:nvSpPr>
          <p:cNvPr id="44092" name="Rectangle 60"/>
          <p:cNvSpPr>
            <a:spLocks/>
          </p:cNvSpPr>
          <p:nvPr/>
        </p:nvSpPr>
        <p:spPr bwMode="auto">
          <a:xfrm>
            <a:off x="4573117" y="4317471"/>
            <a:ext cx="1072102" cy="523220"/>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700" dirty="0" err="1">
                <a:solidFill>
                  <a:srgbClr val="800000"/>
                </a:solidFill>
                <a:ea typeface="Lucida Grande" pitchFamily="-84" charset="0"/>
                <a:cs typeface="Lucida Grande" pitchFamily="-84" charset="0"/>
              </a:rPr>
              <a:t>ν</a:t>
            </a:r>
            <a:r>
              <a:rPr lang="en-US" sz="1700" baseline="-6000" dirty="0" err="1">
                <a:solidFill>
                  <a:srgbClr val="800000"/>
                </a:solidFill>
                <a:ea typeface="Lucida Grande" pitchFamily="-84" charset="0"/>
                <a:cs typeface="Lucida Grande" pitchFamily="-84" charset="0"/>
              </a:rPr>
              <a:t>τ</a:t>
            </a:r>
            <a:r>
              <a:rPr lang="en-US" sz="1700" dirty="0">
                <a:solidFill>
                  <a:srgbClr val="800000"/>
                </a:solidFill>
                <a:ea typeface="Gill Sans" pitchFamily="-84" charset="0"/>
                <a:cs typeface="Gill Sans" pitchFamily="-84" charset="0"/>
              </a:rPr>
              <a:t> </a:t>
            </a:r>
          </a:p>
          <a:p>
            <a:r>
              <a:rPr lang="en-US" sz="1700" dirty="0">
                <a:solidFill>
                  <a:srgbClr val="800000"/>
                </a:solidFill>
                <a:ea typeface="Gill Sans" pitchFamily="-84" charset="0"/>
                <a:cs typeface="Gill Sans" pitchFamily="-84" charset="0"/>
              </a:rPr>
              <a:t>Appearance </a:t>
            </a:r>
          </a:p>
        </p:txBody>
      </p:sp>
      <p:sp>
        <p:nvSpPr>
          <p:cNvPr id="44093" name="Rectangle 61"/>
          <p:cNvSpPr>
            <a:spLocks/>
          </p:cNvSpPr>
          <p:nvPr/>
        </p:nvSpPr>
        <p:spPr bwMode="auto">
          <a:xfrm>
            <a:off x="5121756" y="3430332"/>
            <a:ext cx="4022244" cy="41076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smtClean="0">
                <a:ea typeface="Gill Sans" pitchFamily="-84" charset="0"/>
                <a:cs typeface="Gill Sans" pitchFamily="-84" charset="0"/>
              </a:rPr>
              <a:t>IceCube/ANTARES       ANITA</a:t>
            </a:r>
            <a:r>
              <a:rPr lang="en-US" sz="1300" dirty="0">
                <a:ea typeface="Gill Sans" pitchFamily="-84" charset="0"/>
                <a:cs typeface="Gill Sans" pitchFamily="-84" charset="0"/>
              </a:rPr>
              <a:t>/RICE/Auger</a:t>
            </a:r>
            <a:r>
              <a:rPr lang="en-US" sz="1300" dirty="0" smtClean="0">
                <a:ea typeface="Gill Sans" pitchFamily="-84" charset="0"/>
                <a:cs typeface="Gill Sans" pitchFamily="-84" charset="0"/>
              </a:rPr>
              <a:t>/</a:t>
            </a:r>
          </a:p>
          <a:p>
            <a:r>
              <a:rPr lang="en-US" sz="1300" dirty="0" smtClean="0">
                <a:ea typeface="Gill Sans" pitchFamily="-84" charset="0"/>
                <a:cs typeface="Gill Sans" pitchFamily="-84" charset="0"/>
              </a:rPr>
              <a:t>KM3Net/Baikal GVD				ARA/ARIANNA</a:t>
            </a:r>
            <a:endParaRPr lang="en-US" sz="1300" dirty="0">
              <a:ea typeface="Gill Sans" pitchFamily="-84" charset="0"/>
              <a:cs typeface="Gill Sans" pitchFamily="-84" charset="0"/>
            </a:endParaRPr>
          </a:p>
        </p:txBody>
      </p:sp>
      <p:sp>
        <p:nvSpPr>
          <p:cNvPr id="64" name="TextBox 63"/>
          <p:cNvSpPr txBox="1"/>
          <p:nvPr/>
        </p:nvSpPr>
        <p:spPr>
          <a:xfrm>
            <a:off x="7185964" y="5258032"/>
            <a:ext cx="1413302" cy="577081"/>
          </a:xfrm>
          <a:prstGeom prst="rect">
            <a:avLst/>
          </a:prstGeom>
          <a:noFill/>
        </p:spPr>
        <p:txBody>
          <a:bodyPr wrap="none" rtlCol="0">
            <a:spAutoFit/>
          </a:bodyPr>
          <a:lstStyle/>
          <a:p>
            <a:r>
              <a:rPr lang="en-US" sz="1050" dirty="0" smtClean="0"/>
              <a:t>Slide: </a:t>
            </a:r>
          </a:p>
          <a:p>
            <a:r>
              <a:rPr lang="en-US" sz="1050" dirty="0" smtClean="0"/>
              <a:t>Courtesy Darren Grant</a:t>
            </a:r>
          </a:p>
          <a:p>
            <a:r>
              <a:rPr lang="en-US" sz="1050" dirty="0" smtClean="0"/>
              <a:t>NNN 2011</a:t>
            </a:r>
            <a:endParaRPr lang="en-US" sz="1050" dirty="0"/>
          </a:p>
        </p:txBody>
      </p:sp>
      <p:sp>
        <p:nvSpPr>
          <p:cNvPr id="65" name="Rectangle 35"/>
          <p:cNvSpPr>
            <a:spLocks/>
          </p:cNvSpPr>
          <p:nvPr/>
        </p:nvSpPr>
        <p:spPr bwMode="auto">
          <a:xfrm>
            <a:off x="3943604" y="2438365"/>
            <a:ext cx="2759273" cy="625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1400" dirty="0" err="1" smtClean="0">
                <a:ea typeface="Gill Sans" pitchFamily="-84" charset="0"/>
                <a:cs typeface="Gill Sans" pitchFamily="-84" charset="0"/>
              </a:rPr>
              <a:t>Atmosphericl</a:t>
            </a:r>
            <a:endParaRPr lang="en-US" sz="1400" dirty="0">
              <a:ea typeface="Gill Sans" pitchFamily="-84" charset="0"/>
              <a:cs typeface="Gill Sans" pitchFamily="-8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28886" y="2677474"/>
            <a:ext cx="2741414" cy="875109"/>
            <a:chOff x="0" y="0"/>
            <a:chExt cx="2455" cy="784"/>
          </a:xfrm>
        </p:grpSpPr>
        <p:sp>
          <p:nvSpPr>
            <p:cNvPr id="44033" name="Rectangle 1"/>
            <p:cNvSpPr>
              <a:spLocks/>
            </p:cNvSpPr>
            <p:nvPr/>
          </p:nvSpPr>
          <p:spPr bwMode="auto">
            <a:xfrm>
              <a:off x="0" y="0"/>
              <a:ext cx="2455" cy="755"/>
            </a:xfrm>
            <a:prstGeom prst="rect">
              <a:avLst/>
            </a:prstGeom>
            <a:solidFill>
              <a:srgbClr val="00FF00">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34" name="Rectangle 2"/>
            <p:cNvSpPr>
              <a:spLocks/>
            </p:cNvSpPr>
            <p:nvPr/>
          </p:nvSpPr>
          <p:spPr bwMode="auto">
            <a:xfrm>
              <a:off x="660" y="381"/>
              <a:ext cx="1258" cy="40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400" dirty="0">
                  <a:ea typeface="Gill Sans" pitchFamily="-84" charset="0"/>
                  <a:cs typeface="Gill Sans" pitchFamily="-84" charset="0"/>
                </a:rPr>
                <a:t>Atmospheric</a:t>
              </a:r>
            </a:p>
          </p:txBody>
        </p:sp>
      </p:grpSp>
      <p:sp>
        <p:nvSpPr>
          <p:cNvPr id="44036" name="Line 4"/>
          <p:cNvSpPr>
            <a:spLocks noChangeShapeType="1"/>
          </p:cNvSpPr>
          <p:nvPr/>
        </p:nvSpPr>
        <p:spPr bwMode="auto">
          <a:xfrm>
            <a:off x="392906" y="687586"/>
            <a:ext cx="5634633" cy="0"/>
          </a:xfrm>
          <a:prstGeom prst="line">
            <a:avLst/>
          </a:prstGeom>
          <a:noFill/>
          <a:ln w="12700" cap="flat">
            <a:solidFill>
              <a:schemeClr val="tx1">
                <a:alpha val="59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37" name="Rectangle 5"/>
          <p:cNvSpPr>
            <a:spLocks/>
          </p:cNvSpPr>
          <p:nvPr/>
        </p:nvSpPr>
        <p:spPr bwMode="auto">
          <a:xfrm>
            <a:off x="312539" y="241102"/>
            <a:ext cx="4514056" cy="384721"/>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500" dirty="0">
                <a:solidFill>
                  <a:srgbClr val="200063"/>
                </a:solidFill>
                <a:latin typeface="Helvetica Neue Light" pitchFamily="-84" charset="0"/>
                <a:ea typeface="Helvetica Neue Light" pitchFamily="-84" charset="0"/>
                <a:cs typeface="Helvetica Neue Light" pitchFamily="-84" charset="0"/>
                <a:sym typeface="Helvetica Neue Light" pitchFamily="-84" charset="0"/>
              </a:rPr>
              <a:t>The Neutrino Detector Spectrum</a:t>
            </a:r>
          </a:p>
        </p:txBody>
      </p:sp>
      <p:sp>
        <p:nvSpPr>
          <p:cNvPr id="44038" name="Rectangle 6"/>
          <p:cNvSpPr>
            <a:spLocks/>
          </p:cNvSpPr>
          <p:nvPr/>
        </p:nvSpPr>
        <p:spPr bwMode="auto">
          <a:xfrm>
            <a:off x="6411516" y="2045698"/>
            <a:ext cx="2196703" cy="892969"/>
          </a:xfrm>
          <a:prstGeom prst="rect">
            <a:avLst/>
          </a:prstGeom>
          <a:solidFill>
            <a:srgbClr val="FFFFF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44039" name="Rectangle 7"/>
          <p:cNvSpPr>
            <a:spLocks/>
          </p:cNvSpPr>
          <p:nvPr/>
        </p:nvSpPr>
        <p:spPr bwMode="auto">
          <a:xfrm>
            <a:off x="6545461" y="4260261"/>
            <a:ext cx="2196703" cy="892969"/>
          </a:xfrm>
          <a:prstGeom prst="rect">
            <a:avLst/>
          </a:prstGeom>
          <a:solidFill>
            <a:srgbClr val="FFFFFF"/>
          </a:solidFill>
          <a:ln w="25400" cap="flat">
            <a:noFill/>
            <a:miter lim="800000"/>
            <a:headEnd type="none" w="med" len="med"/>
            <a:tailEnd type="none" w="med" len="med"/>
          </a:ln>
        </p:spPr>
        <p:txBody>
          <a:bodyPr lIns="0" tIns="0" rIns="0" bIns="0">
            <a:prstTxWarp prst="textNoShape">
              <a:avLst/>
            </a:prstTxWarp>
          </a:bodyPr>
          <a:lstStyle/>
          <a:p>
            <a:endParaRPr lang="en-US" dirty="0"/>
          </a:p>
        </p:txBody>
      </p:sp>
      <p:sp>
        <p:nvSpPr>
          <p:cNvPr id="44040" name="Rectangle 8"/>
          <p:cNvSpPr>
            <a:spLocks/>
          </p:cNvSpPr>
          <p:nvPr/>
        </p:nvSpPr>
        <p:spPr bwMode="auto">
          <a:xfrm>
            <a:off x="5780815" y="4057887"/>
            <a:ext cx="2589609" cy="321469"/>
          </a:xfrm>
          <a:prstGeom prst="rect">
            <a:avLst/>
          </a:prstGeom>
          <a:noFill/>
          <a:ln w="12700" cap="flat">
            <a:noFill/>
            <a:miter lim="800000"/>
            <a:headEnd type="none" w="med" len="med"/>
            <a:tailEnd type="none" w="med" len="med"/>
          </a:ln>
        </p:spPr>
        <p:txBody>
          <a:bodyPr lIns="0" tIns="0" rIns="0" bIns="0" anchor="b">
            <a:prstTxWarp prst="textNoShape">
              <a:avLst/>
            </a:prstTxWarp>
          </a:bodyPr>
          <a:lstStyle/>
          <a:p>
            <a:r>
              <a:rPr lang="en-US" sz="1700" dirty="0">
                <a:ea typeface="Gill Sans" pitchFamily="-84" charset="0"/>
                <a:cs typeface="Gill Sans" pitchFamily="-84" charset="0"/>
              </a:rPr>
              <a:t>Non-accelerator based</a:t>
            </a:r>
          </a:p>
        </p:txBody>
      </p:sp>
      <p:sp>
        <p:nvSpPr>
          <p:cNvPr id="44041" name="Rectangle 9"/>
          <p:cNvSpPr>
            <a:spLocks/>
          </p:cNvSpPr>
          <p:nvPr/>
        </p:nvSpPr>
        <p:spPr bwMode="auto">
          <a:xfrm>
            <a:off x="4144464" y="3074612"/>
            <a:ext cx="4999536" cy="323057"/>
          </a:xfrm>
          <a:prstGeom prst="rect">
            <a:avLst/>
          </a:prstGeom>
          <a:solidFill>
            <a:srgbClr val="66CC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grpSp>
        <p:nvGrpSpPr>
          <p:cNvPr id="3" name="Group 12"/>
          <p:cNvGrpSpPr>
            <a:grpSpLocks/>
          </p:cNvGrpSpPr>
          <p:nvPr/>
        </p:nvGrpSpPr>
        <p:grpSpPr bwMode="auto">
          <a:xfrm>
            <a:off x="2681139" y="1813526"/>
            <a:ext cx="794742" cy="866180"/>
            <a:chOff x="0" y="0"/>
            <a:chExt cx="712" cy="776"/>
          </a:xfrm>
        </p:grpSpPr>
        <p:sp>
          <p:nvSpPr>
            <p:cNvPr id="44042" name="Rectangle 10"/>
            <p:cNvSpPr>
              <a:spLocks/>
            </p:cNvSpPr>
            <p:nvPr/>
          </p:nvSpPr>
          <p:spPr bwMode="auto">
            <a:xfrm>
              <a:off x="0" y="0"/>
              <a:ext cx="672" cy="776"/>
            </a:xfrm>
            <a:prstGeom prst="rect">
              <a:avLst/>
            </a:prstGeom>
            <a:solidFill>
              <a:srgbClr val="FF00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3" name="Rectangle 11"/>
            <p:cNvSpPr>
              <a:spLocks/>
            </p:cNvSpPr>
            <p:nvPr/>
          </p:nvSpPr>
          <p:spPr bwMode="auto">
            <a:xfrm>
              <a:off x="184" y="176"/>
              <a:ext cx="528" cy="23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MINOS</a:t>
              </a:r>
            </a:p>
          </p:txBody>
        </p:sp>
      </p:grpSp>
      <p:sp>
        <p:nvSpPr>
          <p:cNvPr id="44045" name="Rectangle 13"/>
          <p:cNvSpPr>
            <a:spLocks/>
          </p:cNvSpPr>
          <p:nvPr/>
        </p:nvSpPr>
        <p:spPr bwMode="auto">
          <a:xfrm>
            <a:off x="4148957" y="2688635"/>
            <a:ext cx="2635930" cy="374837"/>
          </a:xfrm>
          <a:prstGeom prst="rect">
            <a:avLst/>
          </a:prstGeom>
          <a:solidFill>
            <a:srgbClr val="6666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6" name="Line 14"/>
          <p:cNvSpPr>
            <a:spLocks noChangeShapeType="1"/>
          </p:cNvSpPr>
          <p:nvPr/>
        </p:nvSpPr>
        <p:spPr bwMode="auto">
          <a:xfrm>
            <a:off x="400720" y="2679706"/>
            <a:ext cx="600521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7" name="Rectangle 15"/>
          <p:cNvSpPr>
            <a:spLocks/>
          </p:cNvSpPr>
          <p:nvPr/>
        </p:nvSpPr>
        <p:spPr bwMode="auto">
          <a:xfrm>
            <a:off x="5541988" y="2795792"/>
            <a:ext cx="544711"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 </a:t>
            </a:r>
            <a:r>
              <a:rPr lang="en-US" sz="1300" dirty="0" err="1">
                <a:ea typeface="Gill Sans" pitchFamily="-84" charset="0"/>
                <a:cs typeface="Gill Sans" pitchFamily="-84" charset="0"/>
              </a:rPr>
              <a:t>TeV</a:t>
            </a:r>
            <a:endParaRPr lang="en-US" sz="1300" dirty="0">
              <a:ea typeface="Gill Sans" pitchFamily="-84" charset="0"/>
              <a:cs typeface="Gill Sans" pitchFamily="-84" charset="0"/>
            </a:endParaRPr>
          </a:p>
        </p:txBody>
      </p:sp>
      <p:sp>
        <p:nvSpPr>
          <p:cNvPr id="44048" name="Line 16"/>
          <p:cNvSpPr>
            <a:spLocks noChangeShapeType="1"/>
          </p:cNvSpPr>
          <p:nvPr/>
        </p:nvSpPr>
        <p:spPr bwMode="auto">
          <a:xfrm flipH="1">
            <a:off x="796975"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49" name="Line 17"/>
          <p:cNvSpPr>
            <a:spLocks noChangeShapeType="1"/>
          </p:cNvSpPr>
          <p:nvPr/>
        </p:nvSpPr>
        <p:spPr bwMode="auto">
          <a:xfrm rot="10800000">
            <a:off x="8084717" y="2679706"/>
            <a:ext cx="818182"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0" name="Line 18"/>
          <p:cNvSpPr>
            <a:spLocks noChangeShapeType="1"/>
          </p:cNvSpPr>
          <p:nvPr/>
        </p:nvSpPr>
        <p:spPr bwMode="auto">
          <a:xfrm flipH="1">
            <a:off x="1631900" y="2678591"/>
            <a:ext cx="1117"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1" name="Line 19"/>
          <p:cNvSpPr>
            <a:spLocks noChangeShapeType="1"/>
          </p:cNvSpPr>
          <p:nvPr/>
        </p:nvSpPr>
        <p:spPr bwMode="auto">
          <a:xfrm flipH="1">
            <a:off x="2467943"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2" name="Line 20"/>
          <p:cNvSpPr>
            <a:spLocks noChangeShapeType="1"/>
          </p:cNvSpPr>
          <p:nvPr/>
        </p:nvSpPr>
        <p:spPr bwMode="auto">
          <a:xfrm flipH="1">
            <a:off x="3302869"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3" name="Line 21"/>
          <p:cNvSpPr>
            <a:spLocks noChangeShapeType="1"/>
          </p:cNvSpPr>
          <p:nvPr/>
        </p:nvSpPr>
        <p:spPr bwMode="auto">
          <a:xfrm flipH="1">
            <a:off x="4137794"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4" name="Line 22"/>
          <p:cNvSpPr>
            <a:spLocks noChangeShapeType="1"/>
          </p:cNvSpPr>
          <p:nvPr/>
        </p:nvSpPr>
        <p:spPr bwMode="auto">
          <a:xfrm flipH="1">
            <a:off x="4977185"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5" name="Line 23"/>
          <p:cNvSpPr>
            <a:spLocks noChangeShapeType="1"/>
          </p:cNvSpPr>
          <p:nvPr/>
        </p:nvSpPr>
        <p:spPr bwMode="auto">
          <a:xfrm flipH="1">
            <a:off x="5813227"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6" name="Line 24"/>
          <p:cNvSpPr>
            <a:spLocks noChangeShapeType="1"/>
          </p:cNvSpPr>
          <p:nvPr/>
        </p:nvSpPr>
        <p:spPr bwMode="auto">
          <a:xfrm rot="10800000">
            <a:off x="6430492" y="2684171"/>
            <a:ext cx="1579438" cy="0"/>
          </a:xfrm>
          <a:prstGeom prst="line">
            <a:avLst/>
          </a:prstGeom>
          <a:noFill/>
          <a:ln w="381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44057" name="Line 25"/>
          <p:cNvSpPr>
            <a:spLocks noChangeShapeType="1"/>
          </p:cNvSpPr>
          <p:nvPr/>
        </p:nvSpPr>
        <p:spPr bwMode="auto">
          <a:xfrm flipH="1">
            <a:off x="8535665" y="2678591"/>
            <a:ext cx="0" cy="14399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58" name="Rectangle 26"/>
          <p:cNvSpPr>
            <a:spLocks/>
          </p:cNvSpPr>
          <p:nvPr/>
        </p:nvSpPr>
        <p:spPr bwMode="auto">
          <a:xfrm>
            <a:off x="8238753" y="2795792"/>
            <a:ext cx="580430"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 </a:t>
            </a:r>
            <a:r>
              <a:rPr lang="en-US" sz="1300" dirty="0" err="1">
                <a:ea typeface="Gill Sans" pitchFamily="-84" charset="0"/>
                <a:cs typeface="Gill Sans" pitchFamily="-84" charset="0"/>
              </a:rPr>
              <a:t>EeV</a:t>
            </a:r>
            <a:endParaRPr lang="en-US" sz="1300" dirty="0">
              <a:ea typeface="Gill Sans" pitchFamily="-84" charset="0"/>
              <a:cs typeface="Gill Sans" pitchFamily="-84" charset="0"/>
            </a:endParaRPr>
          </a:p>
        </p:txBody>
      </p:sp>
      <p:sp>
        <p:nvSpPr>
          <p:cNvPr id="44059" name="Rectangle 27"/>
          <p:cNvSpPr>
            <a:spLocks/>
          </p:cNvSpPr>
          <p:nvPr/>
        </p:nvSpPr>
        <p:spPr bwMode="auto">
          <a:xfrm>
            <a:off x="4745013" y="2795792"/>
            <a:ext cx="473273"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 </a:t>
            </a:r>
            <a:r>
              <a:rPr lang="en-US" sz="1300" dirty="0" err="1">
                <a:ea typeface="Gill Sans" pitchFamily="-84" charset="0"/>
                <a:cs typeface="Gill Sans" pitchFamily="-84" charset="0"/>
              </a:rPr>
              <a:t>TeV</a:t>
            </a:r>
            <a:endParaRPr lang="en-US" sz="1300" dirty="0">
              <a:ea typeface="Gill Sans" pitchFamily="-84" charset="0"/>
              <a:cs typeface="Gill Sans" pitchFamily="-84" charset="0"/>
            </a:endParaRPr>
          </a:p>
        </p:txBody>
      </p:sp>
      <p:sp>
        <p:nvSpPr>
          <p:cNvPr id="44060" name="Rectangle 28"/>
          <p:cNvSpPr>
            <a:spLocks/>
          </p:cNvSpPr>
          <p:nvPr/>
        </p:nvSpPr>
        <p:spPr bwMode="auto">
          <a:xfrm>
            <a:off x="3802931" y="2795792"/>
            <a:ext cx="669727"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100 </a:t>
            </a:r>
            <a:r>
              <a:rPr lang="en-US" sz="1300" dirty="0" err="1">
                <a:ea typeface="Gill Sans" pitchFamily="-84" charset="0"/>
                <a:cs typeface="Gill Sans" pitchFamily="-84" charset="0"/>
              </a:rPr>
              <a:t>GeV</a:t>
            </a:r>
            <a:endParaRPr lang="en-US" sz="1300" dirty="0">
              <a:ea typeface="Gill Sans" pitchFamily="-84" charset="0"/>
              <a:cs typeface="Gill Sans" pitchFamily="-84" charset="0"/>
            </a:endParaRPr>
          </a:p>
        </p:txBody>
      </p:sp>
      <p:sp>
        <p:nvSpPr>
          <p:cNvPr id="44061" name="Rectangle 29"/>
          <p:cNvSpPr>
            <a:spLocks/>
          </p:cNvSpPr>
          <p:nvPr/>
        </p:nvSpPr>
        <p:spPr bwMode="auto">
          <a:xfrm>
            <a:off x="3002607" y="2795792"/>
            <a:ext cx="598289"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 </a:t>
            </a:r>
            <a:r>
              <a:rPr lang="en-US" sz="1300" dirty="0" err="1">
                <a:ea typeface="Gill Sans" pitchFamily="-84" charset="0"/>
                <a:cs typeface="Gill Sans" pitchFamily="-84" charset="0"/>
              </a:rPr>
              <a:t>GeV</a:t>
            </a:r>
            <a:endParaRPr lang="en-US" sz="1300" dirty="0">
              <a:ea typeface="Gill Sans" pitchFamily="-84" charset="0"/>
              <a:cs typeface="Gill Sans" pitchFamily="-84" charset="0"/>
            </a:endParaRPr>
          </a:p>
        </p:txBody>
      </p:sp>
      <p:grpSp>
        <p:nvGrpSpPr>
          <p:cNvPr id="4" name="Group 32"/>
          <p:cNvGrpSpPr>
            <a:grpSpLocks/>
          </p:cNvGrpSpPr>
          <p:nvPr/>
        </p:nvGrpSpPr>
        <p:grpSpPr bwMode="auto">
          <a:xfrm>
            <a:off x="267891" y="2688636"/>
            <a:ext cx="810369" cy="834926"/>
            <a:chOff x="0" y="0"/>
            <a:chExt cx="725" cy="748"/>
          </a:xfrm>
        </p:grpSpPr>
        <p:sp>
          <p:nvSpPr>
            <p:cNvPr id="44062" name="Rectangle 30"/>
            <p:cNvSpPr>
              <a:spLocks/>
            </p:cNvSpPr>
            <p:nvPr/>
          </p:nvSpPr>
          <p:spPr bwMode="auto">
            <a:xfrm>
              <a:off x="109" y="0"/>
              <a:ext cx="496" cy="720"/>
            </a:xfrm>
            <a:prstGeom prst="rect">
              <a:avLst/>
            </a:prstGeom>
            <a:solidFill>
              <a:srgbClr val="408000">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63" name="Rectangle 31"/>
            <p:cNvSpPr>
              <a:spLocks/>
            </p:cNvSpPr>
            <p:nvPr/>
          </p:nvSpPr>
          <p:spPr bwMode="auto">
            <a:xfrm>
              <a:off x="0" y="348"/>
              <a:ext cx="725" cy="4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Solar/Reactor</a:t>
              </a:r>
            </a:p>
          </p:txBody>
        </p:sp>
      </p:grpSp>
      <p:sp>
        <p:nvSpPr>
          <p:cNvPr id="44065" name="Rectangle 33"/>
          <p:cNvSpPr>
            <a:spLocks/>
          </p:cNvSpPr>
          <p:nvPr/>
        </p:nvSpPr>
        <p:spPr bwMode="auto">
          <a:xfrm>
            <a:off x="2216795" y="2795792"/>
            <a:ext cx="517922"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 </a:t>
            </a:r>
            <a:r>
              <a:rPr lang="en-US" sz="1300" dirty="0" err="1">
                <a:ea typeface="Gill Sans" pitchFamily="-84" charset="0"/>
                <a:cs typeface="Gill Sans" pitchFamily="-84" charset="0"/>
              </a:rPr>
              <a:t>GeV</a:t>
            </a:r>
            <a:endParaRPr lang="en-US" sz="1300" dirty="0">
              <a:ea typeface="Gill Sans" pitchFamily="-84" charset="0"/>
              <a:cs typeface="Gill Sans" pitchFamily="-84" charset="0"/>
            </a:endParaRPr>
          </a:p>
        </p:txBody>
      </p:sp>
      <p:sp>
        <p:nvSpPr>
          <p:cNvPr id="44066" name="Rectangle 34"/>
          <p:cNvSpPr>
            <a:spLocks/>
          </p:cNvSpPr>
          <p:nvPr/>
        </p:nvSpPr>
        <p:spPr bwMode="auto">
          <a:xfrm>
            <a:off x="1294805" y="2795792"/>
            <a:ext cx="678656"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100 </a:t>
            </a:r>
            <a:r>
              <a:rPr lang="en-US" sz="1300" dirty="0" err="1">
                <a:ea typeface="Gill Sans" pitchFamily="-84" charset="0"/>
                <a:cs typeface="Gill Sans" pitchFamily="-84" charset="0"/>
              </a:rPr>
              <a:t>MeV</a:t>
            </a:r>
            <a:endParaRPr lang="en-US" sz="1300" dirty="0">
              <a:ea typeface="Gill Sans" pitchFamily="-84" charset="0"/>
              <a:cs typeface="Gill Sans" pitchFamily="-84" charset="0"/>
            </a:endParaRPr>
          </a:p>
        </p:txBody>
      </p:sp>
      <p:sp>
        <p:nvSpPr>
          <p:cNvPr id="44067" name="Rectangle 35"/>
          <p:cNvSpPr>
            <a:spLocks/>
          </p:cNvSpPr>
          <p:nvPr/>
        </p:nvSpPr>
        <p:spPr bwMode="auto">
          <a:xfrm>
            <a:off x="5518063" y="2920940"/>
            <a:ext cx="2759273" cy="625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1400" dirty="0" smtClean="0">
                <a:ea typeface="Gill Sans" pitchFamily="-84" charset="0"/>
                <a:cs typeface="Gill Sans" pitchFamily="-84" charset="0"/>
              </a:rPr>
              <a:t>Astrophysical</a:t>
            </a:r>
            <a:endParaRPr lang="en-US" sz="1400" dirty="0">
              <a:ea typeface="Gill Sans" pitchFamily="-84" charset="0"/>
              <a:cs typeface="Gill Sans" pitchFamily="-84" charset="0"/>
            </a:endParaRPr>
          </a:p>
        </p:txBody>
      </p:sp>
      <p:sp>
        <p:nvSpPr>
          <p:cNvPr id="44068" name="Rectangle 36"/>
          <p:cNvSpPr>
            <a:spLocks/>
          </p:cNvSpPr>
          <p:nvPr/>
        </p:nvSpPr>
        <p:spPr bwMode="auto">
          <a:xfrm>
            <a:off x="4685853" y="1710835"/>
            <a:ext cx="2089547" cy="32146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ea typeface="Gill Sans" pitchFamily="-84" charset="0"/>
                <a:cs typeface="Gill Sans" pitchFamily="-84" charset="0"/>
              </a:rPr>
              <a:t>Accelerator</a:t>
            </a:r>
          </a:p>
        </p:txBody>
      </p:sp>
      <p:sp>
        <p:nvSpPr>
          <p:cNvPr id="44069" name="Rectangle 37"/>
          <p:cNvSpPr>
            <a:spLocks/>
          </p:cNvSpPr>
          <p:nvPr/>
        </p:nvSpPr>
        <p:spPr bwMode="auto">
          <a:xfrm>
            <a:off x="496714" y="2795792"/>
            <a:ext cx="598289"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10 </a:t>
            </a:r>
            <a:r>
              <a:rPr lang="en-US" sz="1300" dirty="0" err="1">
                <a:ea typeface="Gill Sans" pitchFamily="-84" charset="0"/>
                <a:cs typeface="Gill Sans" pitchFamily="-84" charset="0"/>
              </a:rPr>
              <a:t>MeV</a:t>
            </a:r>
            <a:endParaRPr lang="en-US" sz="1300" dirty="0">
              <a:ea typeface="Gill Sans" pitchFamily="-84" charset="0"/>
              <a:cs typeface="Gill Sans" pitchFamily="-84" charset="0"/>
            </a:endParaRPr>
          </a:p>
        </p:txBody>
      </p:sp>
      <p:grpSp>
        <p:nvGrpSpPr>
          <p:cNvPr id="5" name="Group 40"/>
          <p:cNvGrpSpPr>
            <a:grpSpLocks/>
          </p:cNvGrpSpPr>
          <p:nvPr/>
        </p:nvGrpSpPr>
        <p:grpSpPr bwMode="auto">
          <a:xfrm>
            <a:off x="2365251" y="1630468"/>
            <a:ext cx="642938" cy="1049238"/>
            <a:chOff x="0" y="0"/>
            <a:chExt cx="576" cy="939"/>
          </a:xfrm>
        </p:grpSpPr>
        <p:sp>
          <p:nvSpPr>
            <p:cNvPr id="44070" name="Rectangle 38"/>
            <p:cNvSpPr>
              <a:spLocks/>
            </p:cNvSpPr>
            <p:nvPr/>
          </p:nvSpPr>
          <p:spPr bwMode="auto">
            <a:xfrm>
              <a:off x="89" y="51"/>
              <a:ext cx="410" cy="888"/>
            </a:xfrm>
            <a:prstGeom prst="rect">
              <a:avLst/>
            </a:prstGeom>
            <a:solidFill>
              <a:srgbClr val="0080F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71" name="Rectangle 39"/>
            <p:cNvSpPr>
              <a:spLocks/>
            </p:cNvSpPr>
            <p:nvPr/>
          </p:nvSpPr>
          <p:spPr bwMode="auto">
            <a:xfrm>
              <a:off x="0" y="0"/>
              <a:ext cx="576" cy="247"/>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Lucida Grande" pitchFamily="-84" charset="0"/>
                  <a:cs typeface="Lucida Grande" pitchFamily="-84" charset="0"/>
                </a:rPr>
                <a:t>NOνA</a:t>
              </a:r>
            </a:p>
          </p:txBody>
        </p:sp>
      </p:grpSp>
      <p:grpSp>
        <p:nvGrpSpPr>
          <p:cNvPr id="6" name="Group 43"/>
          <p:cNvGrpSpPr>
            <a:grpSpLocks/>
          </p:cNvGrpSpPr>
          <p:nvPr/>
        </p:nvGrpSpPr>
        <p:grpSpPr bwMode="auto">
          <a:xfrm>
            <a:off x="2288232" y="1867104"/>
            <a:ext cx="553641" cy="812602"/>
            <a:chOff x="0" y="0"/>
            <a:chExt cx="496" cy="728"/>
          </a:xfrm>
        </p:grpSpPr>
        <p:sp>
          <p:nvSpPr>
            <p:cNvPr id="44073" name="Rectangle 41"/>
            <p:cNvSpPr>
              <a:spLocks/>
            </p:cNvSpPr>
            <p:nvPr/>
          </p:nvSpPr>
          <p:spPr bwMode="auto">
            <a:xfrm>
              <a:off x="24" y="0"/>
              <a:ext cx="445" cy="728"/>
            </a:xfrm>
            <a:prstGeom prst="rect">
              <a:avLst/>
            </a:prstGeom>
            <a:solidFill>
              <a:srgbClr val="FF6FCF">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74" name="Rectangle 42"/>
            <p:cNvSpPr>
              <a:spLocks/>
            </p:cNvSpPr>
            <p:nvPr/>
          </p:nvSpPr>
          <p:spPr bwMode="auto">
            <a:xfrm>
              <a:off x="0" y="192"/>
              <a:ext cx="496" cy="42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K2K,</a:t>
              </a:r>
              <a:br>
                <a:rPr lang="en-US" sz="1300" dirty="0">
                  <a:ea typeface="Gill Sans" pitchFamily="-84" charset="0"/>
                  <a:cs typeface="Gill Sans" pitchFamily="-84" charset="0"/>
                </a:rPr>
              </a:br>
              <a:r>
                <a:rPr lang="en-US" sz="1300" dirty="0">
                  <a:ea typeface="Gill Sans" pitchFamily="-84" charset="0"/>
                  <a:cs typeface="Gill Sans" pitchFamily="-84" charset="0"/>
                </a:rPr>
                <a:t>T2K</a:t>
              </a:r>
            </a:p>
          </p:txBody>
        </p:sp>
      </p:grpSp>
      <p:grpSp>
        <p:nvGrpSpPr>
          <p:cNvPr id="7" name="Group 47"/>
          <p:cNvGrpSpPr>
            <a:grpSpLocks/>
          </p:cNvGrpSpPr>
          <p:nvPr/>
        </p:nvGrpSpPr>
        <p:grpSpPr bwMode="auto">
          <a:xfrm>
            <a:off x="2772668" y="1751018"/>
            <a:ext cx="985615" cy="928688"/>
            <a:chOff x="0" y="0"/>
            <a:chExt cx="882" cy="832"/>
          </a:xfrm>
        </p:grpSpPr>
        <p:sp>
          <p:nvSpPr>
            <p:cNvPr id="44077" name="Rectangle 45"/>
            <p:cNvSpPr>
              <a:spLocks/>
            </p:cNvSpPr>
            <p:nvPr/>
          </p:nvSpPr>
          <p:spPr bwMode="auto">
            <a:xfrm>
              <a:off x="0" y="0"/>
              <a:ext cx="882" cy="832"/>
            </a:xfrm>
            <a:prstGeom prst="rect">
              <a:avLst/>
            </a:prstGeom>
            <a:solidFill>
              <a:srgbClr val="800080">
                <a:alpha val="48999"/>
              </a:srgbClr>
            </a:solidFill>
            <a:ln w="25400" cap="flat">
              <a:solidFill>
                <a:schemeClr val="tx1">
                  <a:alpha val="48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4078" name="Rectangle 46"/>
            <p:cNvSpPr>
              <a:spLocks/>
            </p:cNvSpPr>
            <p:nvPr/>
          </p:nvSpPr>
          <p:spPr bwMode="auto">
            <a:xfrm>
              <a:off x="343" y="72"/>
              <a:ext cx="528" cy="23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a:ea typeface="Gill Sans" pitchFamily="-84" charset="0"/>
                  <a:cs typeface="Gill Sans" pitchFamily="-84" charset="0"/>
                </a:rPr>
                <a:t>OPERA</a:t>
              </a:r>
            </a:p>
          </p:txBody>
        </p:sp>
      </p:grpSp>
      <p:sp>
        <p:nvSpPr>
          <p:cNvPr id="44081" name="Rectangle 49"/>
          <p:cNvSpPr>
            <a:spLocks/>
          </p:cNvSpPr>
          <p:nvPr/>
        </p:nvSpPr>
        <p:spPr bwMode="auto">
          <a:xfrm>
            <a:off x="0" y="3542381"/>
            <a:ext cx="2759273" cy="625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err="1">
                <a:ea typeface="Gill Sans" pitchFamily="-84" charset="0"/>
                <a:cs typeface="Gill Sans" pitchFamily="-84" charset="0"/>
              </a:rPr>
              <a:t>Borexino/KamLand/Daya</a:t>
            </a:r>
            <a:r>
              <a:rPr lang="en-US" sz="1300" dirty="0">
                <a:ea typeface="Gill Sans" pitchFamily="-84" charset="0"/>
                <a:cs typeface="Gill Sans" pitchFamily="-84" charset="0"/>
              </a:rPr>
              <a:t> Bay/Double </a:t>
            </a:r>
            <a:r>
              <a:rPr lang="en-US" sz="1300" dirty="0" err="1">
                <a:ea typeface="Gill Sans" pitchFamily="-84" charset="0"/>
                <a:cs typeface="Gill Sans" pitchFamily="-84" charset="0"/>
              </a:rPr>
              <a:t>Chooz/SNO/SuperK</a:t>
            </a:r>
            <a:endParaRPr lang="en-US" sz="1300" dirty="0">
              <a:ea typeface="Gill Sans" pitchFamily="-84" charset="0"/>
              <a:cs typeface="Gill Sans" pitchFamily="-84" charset="0"/>
            </a:endParaRPr>
          </a:p>
        </p:txBody>
      </p:sp>
      <p:sp>
        <p:nvSpPr>
          <p:cNvPr id="44082" name="Rectangle 50"/>
          <p:cNvSpPr>
            <a:spLocks/>
          </p:cNvSpPr>
          <p:nvPr/>
        </p:nvSpPr>
        <p:spPr bwMode="auto">
          <a:xfrm>
            <a:off x="147382" y="5973784"/>
            <a:ext cx="8795742" cy="276820"/>
          </a:xfrm>
          <a:prstGeom prst="rect">
            <a:avLst/>
          </a:prstGeom>
          <a:noFill/>
          <a:ln w="12700" cap="flat">
            <a:noFill/>
            <a:miter lim="800000"/>
            <a:headEnd type="none" w="med" len="med"/>
            <a:tailEnd type="none" w="med" len="med"/>
          </a:ln>
        </p:spPr>
        <p:txBody>
          <a:bodyPr lIns="0" tIns="0" rIns="0" bIns="0" anchor="b">
            <a:prstTxWarp prst="textNoShape">
              <a:avLst/>
            </a:prstTxWarp>
          </a:bodyPr>
          <a:lstStyle/>
          <a:p>
            <a:r>
              <a:rPr lang="en-US" sz="1400" i="1" dirty="0">
                <a:latin typeface="Helvetica Neue Light" pitchFamily="-84" charset="0"/>
                <a:ea typeface="Helvetica Neue Light" pitchFamily="-84" charset="0"/>
                <a:cs typeface="Helvetica Neue Light" pitchFamily="-84" charset="0"/>
                <a:sym typeface="Helvetica Neue Light" pitchFamily="-84" charset="0"/>
              </a:rPr>
              <a:t>* boxes select primary detector physics energy regimes and are not absolute limits</a:t>
            </a:r>
          </a:p>
        </p:txBody>
      </p:sp>
      <p:sp>
        <p:nvSpPr>
          <p:cNvPr id="44093" name="Rectangle 61"/>
          <p:cNvSpPr>
            <a:spLocks/>
          </p:cNvSpPr>
          <p:nvPr/>
        </p:nvSpPr>
        <p:spPr bwMode="auto">
          <a:xfrm>
            <a:off x="5121756" y="3430332"/>
            <a:ext cx="4022244" cy="41076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smtClean="0">
                <a:ea typeface="Gill Sans" pitchFamily="-84" charset="0"/>
                <a:cs typeface="Gill Sans" pitchFamily="-84" charset="0"/>
              </a:rPr>
              <a:t>IceCube/ANTARES       ANITA</a:t>
            </a:r>
            <a:r>
              <a:rPr lang="en-US" sz="1300" dirty="0">
                <a:ea typeface="Gill Sans" pitchFamily="-84" charset="0"/>
                <a:cs typeface="Gill Sans" pitchFamily="-84" charset="0"/>
              </a:rPr>
              <a:t>/RICE/Auger</a:t>
            </a:r>
            <a:r>
              <a:rPr lang="en-US" sz="1300" dirty="0" smtClean="0">
                <a:ea typeface="Gill Sans" pitchFamily="-84" charset="0"/>
                <a:cs typeface="Gill Sans" pitchFamily="-84" charset="0"/>
              </a:rPr>
              <a:t>/</a:t>
            </a:r>
          </a:p>
          <a:p>
            <a:r>
              <a:rPr lang="en-US" sz="1300" dirty="0" smtClean="0">
                <a:ea typeface="Gill Sans" pitchFamily="-84" charset="0"/>
                <a:cs typeface="Gill Sans" pitchFamily="-84" charset="0"/>
              </a:rPr>
              <a:t>KM3Net/Baikal GVD				ARA/ARIANNA</a:t>
            </a:r>
            <a:endParaRPr lang="en-US" sz="1300" dirty="0">
              <a:ea typeface="Gill Sans" pitchFamily="-84" charset="0"/>
              <a:cs typeface="Gill Sans" pitchFamily="-84" charset="0"/>
            </a:endParaRPr>
          </a:p>
        </p:txBody>
      </p:sp>
      <p:sp>
        <p:nvSpPr>
          <p:cNvPr id="64" name="TextBox 63"/>
          <p:cNvSpPr txBox="1"/>
          <p:nvPr/>
        </p:nvSpPr>
        <p:spPr>
          <a:xfrm>
            <a:off x="7185964" y="5258032"/>
            <a:ext cx="1413302" cy="577081"/>
          </a:xfrm>
          <a:prstGeom prst="rect">
            <a:avLst/>
          </a:prstGeom>
          <a:noFill/>
        </p:spPr>
        <p:txBody>
          <a:bodyPr wrap="none" rtlCol="0">
            <a:spAutoFit/>
          </a:bodyPr>
          <a:lstStyle/>
          <a:p>
            <a:r>
              <a:rPr lang="en-US" sz="1050" dirty="0" smtClean="0"/>
              <a:t>Slide: </a:t>
            </a:r>
          </a:p>
          <a:p>
            <a:r>
              <a:rPr lang="en-US" sz="1050" dirty="0" smtClean="0"/>
              <a:t>Courtesy Darren Grant</a:t>
            </a:r>
          </a:p>
          <a:p>
            <a:r>
              <a:rPr lang="en-US" sz="1050" dirty="0" smtClean="0"/>
              <a:t>NNN 2011</a:t>
            </a:r>
            <a:endParaRPr lang="en-US" sz="1050" dirty="0"/>
          </a:p>
        </p:txBody>
      </p:sp>
      <p:sp>
        <p:nvSpPr>
          <p:cNvPr id="65" name="Rectangle 35"/>
          <p:cNvSpPr>
            <a:spLocks/>
          </p:cNvSpPr>
          <p:nvPr/>
        </p:nvSpPr>
        <p:spPr bwMode="auto">
          <a:xfrm>
            <a:off x="3943604" y="2438365"/>
            <a:ext cx="2759273" cy="625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1400" dirty="0" err="1" smtClean="0">
                <a:ea typeface="Gill Sans" pitchFamily="-84" charset="0"/>
                <a:cs typeface="Gill Sans" pitchFamily="-84" charset="0"/>
              </a:rPr>
              <a:t>Atmosphericl</a:t>
            </a:r>
            <a:endParaRPr lang="en-US" sz="1400" dirty="0">
              <a:ea typeface="Gill Sans" pitchFamily="-84" charset="0"/>
              <a:cs typeface="Gill Sans" pitchFamily="-84" charset="0"/>
            </a:endParaRPr>
          </a:p>
        </p:txBody>
      </p:sp>
      <p:sp>
        <p:nvSpPr>
          <p:cNvPr id="63" name="Rectangle 57"/>
          <p:cNvSpPr>
            <a:spLocks/>
          </p:cNvSpPr>
          <p:nvPr/>
        </p:nvSpPr>
        <p:spPr bwMode="auto">
          <a:xfrm>
            <a:off x="2482453" y="3575707"/>
            <a:ext cx="803672" cy="446484"/>
          </a:xfrm>
          <a:prstGeom prst="rect">
            <a:avLst/>
          </a:prstGeom>
          <a:solidFill>
            <a:schemeClr val="accent1">
              <a:alpha val="75000"/>
            </a:schemeClr>
          </a:solidFill>
          <a:ln w="25400" cap="flat">
            <a:solidFill>
              <a:srgbClr val="6E6E6E">
                <a:alpha val="75000"/>
              </a:srgbClr>
            </a:solidFill>
            <a:prstDash val="sysDot"/>
            <a:miter lim="800000"/>
            <a:headEnd type="none" w="med" len="med"/>
            <a:tailEnd type="none" w="med" len="med"/>
          </a:ln>
        </p:spPr>
        <p:txBody>
          <a:bodyPr lIns="0" tIns="0" rIns="0" bIns="0" anchor="b">
            <a:prstTxWarp prst="textNoShape">
              <a:avLst/>
            </a:prstTxWarp>
          </a:bodyPr>
          <a:lstStyle/>
          <a:p>
            <a:r>
              <a:rPr lang="en-US" sz="1300" dirty="0">
                <a:ea typeface="Gill Sans" pitchFamily="-84" charset="0"/>
                <a:cs typeface="Gill Sans" pitchFamily="-84" charset="0"/>
              </a:rPr>
              <a:t>PINGU</a:t>
            </a:r>
          </a:p>
        </p:txBody>
      </p:sp>
      <p:sp>
        <p:nvSpPr>
          <p:cNvPr id="66" name="Rectangle 58"/>
          <p:cNvSpPr>
            <a:spLocks/>
          </p:cNvSpPr>
          <p:nvPr/>
        </p:nvSpPr>
        <p:spPr bwMode="auto">
          <a:xfrm>
            <a:off x="866179" y="4075770"/>
            <a:ext cx="1785938" cy="446484"/>
          </a:xfrm>
          <a:prstGeom prst="rect">
            <a:avLst/>
          </a:prstGeom>
          <a:solidFill>
            <a:schemeClr val="accent1">
              <a:alpha val="75000"/>
            </a:schemeClr>
          </a:solidFill>
          <a:ln w="25400" cap="flat">
            <a:solidFill>
              <a:srgbClr val="6E6E6E">
                <a:alpha val="75000"/>
              </a:srgbClr>
            </a:solidFill>
            <a:prstDash val="sysDot"/>
            <a:miter lim="800000"/>
            <a:headEnd type="none" w="med" len="med"/>
            <a:tailEnd type="none" w="med" len="med"/>
          </a:ln>
        </p:spPr>
        <p:txBody>
          <a:bodyPr lIns="0" tIns="0" rIns="0" bIns="0" anchor="b">
            <a:prstTxWarp prst="textNoShape">
              <a:avLst/>
            </a:prstTxWarp>
          </a:bodyPr>
          <a:lstStyle/>
          <a:p>
            <a:r>
              <a:rPr lang="en-US" sz="1300" dirty="0">
                <a:ea typeface="Gill Sans" pitchFamily="-84" charset="0"/>
                <a:cs typeface="Gill Sans" pitchFamily="-84" charset="0"/>
              </a:rPr>
              <a:t>beyond PINGU</a:t>
            </a:r>
          </a:p>
        </p:txBody>
      </p:sp>
      <p:sp>
        <p:nvSpPr>
          <p:cNvPr id="67" name="Rectangle 59"/>
          <p:cNvSpPr>
            <a:spLocks/>
          </p:cNvSpPr>
          <p:nvPr/>
        </p:nvSpPr>
        <p:spPr bwMode="auto">
          <a:xfrm>
            <a:off x="598289" y="4665129"/>
            <a:ext cx="8340328" cy="1875234"/>
          </a:xfrm>
          <a:prstGeom prst="rect">
            <a:avLst/>
          </a:prstGeom>
          <a:noFill/>
          <a:ln w="12700" cap="flat">
            <a:noFill/>
            <a:miter lim="800000"/>
            <a:headEnd type="none" w="med" len="med"/>
            <a:tailEnd type="none" w="med" len="med"/>
          </a:ln>
        </p:spPr>
        <p:txBody>
          <a:bodyPr lIns="0" tIns="0" rIns="0" bIns="0">
            <a:prstTxWarp prst="textNoShape">
              <a:avLst/>
            </a:prstTxWarp>
          </a:bodyPr>
          <a:lstStyle/>
          <a:p>
            <a:pPr>
              <a:spcBef>
                <a:spcPts val="844"/>
              </a:spcBef>
            </a:pPr>
            <a:r>
              <a:rPr lang="en-US" sz="1400" dirty="0">
                <a:solidFill>
                  <a:srgbClr val="1A1A1A"/>
                </a:solidFill>
                <a:latin typeface="Helvetica Neue Light" pitchFamily="-84" charset="0"/>
                <a:ea typeface="Helvetica Neue Light" pitchFamily="-84" charset="0"/>
                <a:cs typeface="Helvetica Neue Light" pitchFamily="-84" charset="0"/>
                <a:sym typeface="Helvetica Neue Light" pitchFamily="-84" charset="0"/>
              </a:rPr>
              <a:t>~70 active members in feasibility studies:</a:t>
            </a:r>
          </a:p>
          <a:p>
            <a:pPr>
              <a:spcBef>
                <a:spcPts val="844"/>
              </a:spcBef>
            </a:pPr>
            <a:r>
              <a:rPr lang="en-US" sz="1400" dirty="0">
                <a:solidFill>
                  <a:srgbClr val="1A1A1A"/>
                </a:solidFill>
                <a:latin typeface="Helvetica Neue Light" pitchFamily="-84" charset="0"/>
                <a:ea typeface="Helvetica Neue Light" pitchFamily="-84" charset="0"/>
                <a:cs typeface="Helvetica Neue Light" pitchFamily="-84" charset="0"/>
                <a:sym typeface="Helvetica Neue Light" pitchFamily="-84" charset="0"/>
              </a:rPr>
              <a:t>IceCube, KM3Net, Several neutrino experiments</a:t>
            </a:r>
          </a:p>
          <a:p>
            <a:pPr>
              <a:spcBef>
                <a:spcPts val="844"/>
              </a:spcBef>
            </a:pPr>
            <a:r>
              <a:rPr lang="en-US" sz="1400" dirty="0">
                <a:solidFill>
                  <a:srgbClr val="1A1A1A"/>
                </a:solidFill>
                <a:latin typeface="Helvetica Neue Light" pitchFamily="-84" charset="0"/>
                <a:ea typeface="Helvetica Neue Light" pitchFamily="-84" charset="0"/>
                <a:cs typeface="Helvetica Neue Light" pitchFamily="-84" charset="0"/>
                <a:sym typeface="Helvetica Neue Light" pitchFamily="-84" charset="0"/>
              </a:rPr>
              <a:t>Photon detector developers</a:t>
            </a:r>
          </a:p>
          <a:p>
            <a:pPr>
              <a:spcBef>
                <a:spcPts val="844"/>
              </a:spcBef>
            </a:pPr>
            <a:r>
              <a:rPr lang="en-US" sz="1400" dirty="0">
                <a:solidFill>
                  <a:srgbClr val="1A1A1A"/>
                </a:solidFill>
                <a:latin typeface="Helvetica Neue Light" pitchFamily="-84" charset="0"/>
                <a:ea typeface="Helvetica Neue Light" pitchFamily="-84" charset="0"/>
                <a:cs typeface="Helvetica Neue Light" pitchFamily="-84" charset="0"/>
                <a:sym typeface="Helvetica Neue Light" pitchFamily="-84" charset="0"/>
              </a:rPr>
              <a:t>Theorists</a:t>
            </a:r>
          </a:p>
        </p:txBody>
      </p:sp>
      <p:sp>
        <p:nvSpPr>
          <p:cNvPr id="68" name="Rectangle 49"/>
          <p:cNvSpPr>
            <a:spLocks/>
          </p:cNvSpPr>
          <p:nvPr/>
        </p:nvSpPr>
        <p:spPr bwMode="auto">
          <a:xfrm>
            <a:off x="3300934" y="2703196"/>
            <a:ext cx="1348383" cy="875109"/>
          </a:xfrm>
          <a:prstGeom prst="rect">
            <a:avLst/>
          </a:prstGeom>
          <a:solidFill>
            <a:srgbClr val="0000FF">
              <a:alpha val="49803"/>
            </a:srgbClr>
          </a:solidFill>
          <a:ln w="254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9" name="Rectangle 50"/>
          <p:cNvSpPr>
            <a:spLocks/>
          </p:cNvSpPr>
          <p:nvPr/>
        </p:nvSpPr>
        <p:spPr bwMode="auto">
          <a:xfrm>
            <a:off x="3384796" y="3098250"/>
            <a:ext cx="809253" cy="44648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dirty="0" err="1">
                <a:ea typeface="Gill Sans" pitchFamily="-84" charset="0"/>
                <a:cs typeface="Gill Sans" pitchFamily="-84" charset="0"/>
              </a:rPr>
              <a:t>DeepCore</a:t>
            </a:r>
            <a:endParaRPr lang="en-US" sz="1300" dirty="0">
              <a:ea typeface="Gill Sans" pitchFamily="-84" charset="0"/>
              <a:cs typeface="Gill Sans" pitchFamily="-8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1"/>
          <p:cNvSpPr>
            <a:spLocks noGrp="1"/>
          </p:cNvSpPr>
          <p:nvPr>
            <p:ph type="sldNum" sz="quarter" idx="10"/>
          </p:nvPr>
        </p:nvSpPr>
        <p:spPr/>
        <p:txBody>
          <a:bodyPr/>
          <a:lstStyle/>
          <a:p>
            <a:fld id="{511C72CB-92F5-2D4E-8863-9DA171DFC89A}" type="slidenum">
              <a:rPr lang="en-US"/>
              <a:pPr/>
              <a:t>2</a:t>
            </a:fld>
            <a:endParaRPr lang="en-US"/>
          </a:p>
        </p:txBody>
      </p:sp>
      <p:pic>
        <p:nvPicPr>
          <p:cNvPr id="418818" name="Picture 2"/>
          <p:cNvPicPr>
            <a:picLocks noChangeAspect="1" noChangeArrowheads="1"/>
          </p:cNvPicPr>
          <p:nvPr/>
        </p:nvPicPr>
        <p:blipFill>
          <a:blip r:embed="rId4"/>
          <a:srcRect/>
          <a:stretch>
            <a:fillRect/>
          </a:stretch>
        </p:blipFill>
        <p:spPr bwMode="auto">
          <a:xfrm>
            <a:off x="4565386" y="1440209"/>
            <a:ext cx="4578615" cy="5417792"/>
          </a:xfrm>
          <a:prstGeom prst="rect">
            <a:avLst/>
          </a:prstGeom>
          <a:noFill/>
        </p:spPr>
      </p:pic>
      <p:sp>
        <p:nvSpPr>
          <p:cNvPr id="418819" name="Text Box 3"/>
          <p:cNvSpPr txBox="1">
            <a:spLocks noChangeArrowheads="1"/>
          </p:cNvSpPr>
          <p:nvPr/>
        </p:nvSpPr>
        <p:spPr bwMode="auto">
          <a:xfrm>
            <a:off x="6909813" y="5341245"/>
            <a:ext cx="1752073" cy="546079"/>
          </a:xfrm>
          <a:prstGeom prst="rect">
            <a:avLst/>
          </a:prstGeom>
          <a:noFill/>
          <a:ln w="9525">
            <a:noFill/>
            <a:miter lim="800000"/>
            <a:headEnd/>
            <a:tailEnd/>
          </a:ln>
          <a:effectLst/>
        </p:spPr>
        <p:txBody>
          <a:bodyPr lIns="95029" tIns="47514" rIns="95029" bIns="47514">
            <a:prstTxWarp prst="textNoShape">
              <a:avLst/>
            </a:prstTxWarp>
            <a:spAutoFit/>
          </a:bodyPr>
          <a:lstStyle/>
          <a:p>
            <a:pPr defTabSz="952026">
              <a:lnSpc>
                <a:spcPct val="70000"/>
              </a:lnSpc>
              <a:spcBef>
                <a:spcPct val="50000"/>
              </a:spcBef>
            </a:pPr>
            <a:r>
              <a:rPr lang="en-GB" sz="1500" b="1" i="1" dirty="0">
                <a:solidFill>
                  <a:schemeClr val="bg2"/>
                </a:solidFill>
                <a:latin typeface="Times" pitchFamily="-65" charset="0"/>
              </a:rPr>
              <a:t>Ankle </a:t>
            </a:r>
          </a:p>
          <a:p>
            <a:pPr defTabSz="952026">
              <a:lnSpc>
                <a:spcPct val="70000"/>
              </a:lnSpc>
              <a:spcBef>
                <a:spcPct val="50000"/>
              </a:spcBef>
            </a:pPr>
            <a:r>
              <a:rPr lang="en-GB" sz="1500" b="1" i="1" dirty="0">
                <a:solidFill>
                  <a:schemeClr val="bg2"/>
                </a:solidFill>
                <a:latin typeface="Times" pitchFamily="-65" charset="0"/>
              </a:rPr>
              <a:t>1 part km</a:t>
            </a:r>
            <a:r>
              <a:rPr lang="en-GB" sz="1500" b="1" i="1" baseline="30000" dirty="0">
                <a:solidFill>
                  <a:schemeClr val="bg2"/>
                </a:solidFill>
                <a:latin typeface="Times" pitchFamily="-65" charset="0"/>
              </a:rPr>
              <a:t>-2</a:t>
            </a:r>
            <a:r>
              <a:rPr lang="en-GB" sz="1500" b="1" i="1" dirty="0">
                <a:solidFill>
                  <a:schemeClr val="bg2"/>
                </a:solidFill>
                <a:latin typeface="Times" pitchFamily="-65" charset="0"/>
              </a:rPr>
              <a:t> yr</a:t>
            </a:r>
            <a:r>
              <a:rPr lang="en-GB" sz="1500" b="1" i="1" baseline="30000" dirty="0">
                <a:solidFill>
                  <a:schemeClr val="bg2"/>
                </a:solidFill>
                <a:latin typeface="Times" pitchFamily="-65" charset="0"/>
              </a:rPr>
              <a:t>-1</a:t>
            </a:r>
            <a:endParaRPr lang="en-GB" sz="1500" b="1" i="1" dirty="0">
              <a:solidFill>
                <a:schemeClr val="bg2"/>
              </a:solidFill>
              <a:latin typeface="Times" pitchFamily="-65" charset="0"/>
            </a:endParaRPr>
          </a:p>
        </p:txBody>
      </p:sp>
      <p:sp>
        <p:nvSpPr>
          <p:cNvPr id="418820" name="Rectangle 4"/>
          <p:cNvSpPr>
            <a:spLocks noChangeArrowheads="1"/>
          </p:cNvSpPr>
          <p:nvPr/>
        </p:nvSpPr>
        <p:spPr bwMode="auto">
          <a:xfrm>
            <a:off x="6338037" y="3964826"/>
            <a:ext cx="1312739" cy="546079"/>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lnSpc>
                <a:spcPct val="70000"/>
              </a:lnSpc>
              <a:spcBef>
                <a:spcPct val="50000"/>
              </a:spcBef>
            </a:pPr>
            <a:r>
              <a:rPr lang="en-GB" sz="1500" b="1" i="1" dirty="0">
                <a:solidFill>
                  <a:schemeClr val="bg2"/>
                </a:solidFill>
                <a:latin typeface="Times" pitchFamily="-65" charset="0"/>
              </a:rPr>
              <a:t>knee </a:t>
            </a:r>
          </a:p>
          <a:p>
            <a:pPr defTabSz="952026">
              <a:lnSpc>
                <a:spcPct val="70000"/>
              </a:lnSpc>
              <a:spcBef>
                <a:spcPct val="50000"/>
              </a:spcBef>
            </a:pPr>
            <a:r>
              <a:rPr lang="en-GB" sz="1500" b="1" i="1" dirty="0">
                <a:solidFill>
                  <a:schemeClr val="bg2"/>
                </a:solidFill>
                <a:latin typeface="Times" pitchFamily="-65" charset="0"/>
              </a:rPr>
              <a:t>1 part m</a:t>
            </a:r>
            <a:r>
              <a:rPr lang="en-GB" sz="1500" b="1" i="1" baseline="30000" dirty="0">
                <a:solidFill>
                  <a:schemeClr val="bg2"/>
                </a:solidFill>
                <a:latin typeface="Times" pitchFamily="-65" charset="0"/>
              </a:rPr>
              <a:t>-2 </a:t>
            </a:r>
            <a:r>
              <a:rPr lang="en-GB" sz="1500" b="1" i="1" dirty="0">
                <a:solidFill>
                  <a:schemeClr val="bg2"/>
                </a:solidFill>
                <a:latin typeface="Times" pitchFamily="-65" charset="0"/>
              </a:rPr>
              <a:t>yr</a:t>
            </a:r>
            <a:r>
              <a:rPr lang="en-GB" sz="1500" b="1" i="1" baseline="30000" dirty="0">
                <a:solidFill>
                  <a:schemeClr val="bg2"/>
                </a:solidFill>
                <a:latin typeface="Times" pitchFamily="-65" charset="0"/>
              </a:rPr>
              <a:t>-1</a:t>
            </a:r>
          </a:p>
        </p:txBody>
      </p:sp>
      <p:sp>
        <p:nvSpPr>
          <p:cNvPr id="418821" name="Text Box 5"/>
          <p:cNvSpPr txBox="1">
            <a:spLocks noChangeArrowheads="1"/>
          </p:cNvSpPr>
          <p:nvPr/>
        </p:nvSpPr>
        <p:spPr bwMode="auto">
          <a:xfrm>
            <a:off x="7747633" y="6154907"/>
            <a:ext cx="194022" cy="474872"/>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dirty="0">
              <a:solidFill>
                <a:schemeClr val="tx1"/>
              </a:solidFill>
              <a:latin typeface="Times" pitchFamily="-65" charset="0"/>
            </a:endParaRPr>
          </a:p>
        </p:txBody>
      </p:sp>
      <p:sp>
        <p:nvSpPr>
          <p:cNvPr id="418822" name="Text Box 6"/>
          <p:cNvSpPr txBox="1">
            <a:spLocks noChangeArrowheads="1"/>
          </p:cNvSpPr>
          <p:nvPr/>
        </p:nvSpPr>
        <p:spPr bwMode="auto">
          <a:xfrm>
            <a:off x="4165583" y="1173713"/>
            <a:ext cx="2210670" cy="357566"/>
          </a:xfrm>
          <a:prstGeom prst="rect">
            <a:avLst/>
          </a:prstGeom>
          <a:noFill/>
          <a:ln w="9525">
            <a:noFill/>
            <a:miter lim="800000"/>
            <a:headEnd/>
            <a:tailEnd/>
          </a:ln>
          <a:effectLst/>
        </p:spPr>
        <p:txBody>
          <a:bodyPr lIns="95029" tIns="47514" rIns="95029" bIns="47514">
            <a:prstTxWarp prst="textNoShape">
              <a:avLst/>
            </a:prstTxWarp>
            <a:spAutoFit/>
          </a:bodyPr>
          <a:lstStyle/>
          <a:p>
            <a:pPr defTabSz="952026">
              <a:spcBef>
                <a:spcPct val="50000"/>
              </a:spcBef>
            </a:pPr>
            <a:r>
              <a:rPr lang="en-GB" sz="1700" dirty="0">
                <a:solidFill>
                  <a:srgbClr val="000000"/>
                </a:solidFill>
                <a:latin typeface="Times" pitchFamily="-65" charset="0"/>
              </a:rPr>
              <a:t>T. </a:t>
            </a:r>
            <a:r>
              <a:rPr lang="en-GB" sz="1700" dirty="0" err="1">
                <a:solidFill>
                  <a:srgbClr val="000000"/>
                </a:solidFill>
                <a:latin typeface="Times" pitchFamily="-65" charset="0"/>
              </a:rPr>
              <a:t>Gaisser</a:t>
            </a:r>
            <a:r>
              <a:rPr lang="en-GB" sz="1700" dirty="0">
                <a:solidFill>
                  <a:srgbClr val="000000"/>
                </a:solidFill>
                <a:latin typeface="Times" pitchFamily="-65" charset="0"/>
              </a:rPr>
              <a:t> 2005</a:t>
            </a:r>
            <a:endParaRPr lang="en-GB" dirty="0">
              <a:solidFill>
                <a:srgbClr val="000000"/>
              </a:solidFill>
              <a:latin typeface="Times" pitchFamily="-65" charset="0"/>
            </a:endParaRPr>
          </a:p>
        </p:txBody>
      </p:sp>
      <p:sp>
        <p:nvSpPr>
          <p:cNvPr id="418823" name="Text Box 7"/>
          <p:cNvSpPr txBox="1">
            <a:spLocks noChangeArrowheads="1"/>
          </p:cNvSpPr>
          <p:nvPr/>
        </p:nvSpPr>
        <p:spPr bwMode="auto">
          <a:xfrm>
            <a:off x="5867681" y="762630"/>
            <a:ext cx="3276319" cy="649954"/>
          </a:xfrm>
          <a:prstGeom prst="rect">
            <a:avLst/>
          </a:prstGeom>
          <a:noFill/>
          <a:ln w="9525">
            <a:noFill/>
            <a:miter lim="800000"/>
            <a:headEnd/>
            <a:tailEnd/>
          </a:ln>
          <a:effectLst/>
        </p:spPr>
        <p:txBody>
          <a:bodyPr lIns="95029" tIns="47514" rIns="95029" bIns="47514">
            <a:prstTxWarp prst="textNoShape">
              <a:avLst/>
            </a:prstTxWarp>
            <a:spAutoFit/>
          </a:bodyPr>
          <a:lstStyle/>
          <a:p>
            <a:pPr defTabSz="952026">
              <a:spcBef>
                <a:spcPct val="50000"/>
              </a:spcBef>
            </a:pPr>
            <a:r>
              <a:rPr lang="en-GB" sz="3600" b="1" dirty="0">
                <a:solidFill>
                  <a:srgbClr val="000000"/>
                </a:solidFill>
                <a:latin typeface="Times" pitchFamily="-65" charset="0"/>
              </a:rPr>
              <a:t>Cosmic rays</a:t>
            </a:r>
          </a:p>
        </p:txBody>
      </p:sp>
      <p:sp>
        <p:nvSpPr>
          <p:cNvPr id="418824" name="Text Box 8"/>
          <p:cNvSpPr txBox="1">
            <a:spLocks noChangeArrowheads="1"/>
          </p:cNvSpPr>
          <p:nvPr/>
        </p:nvSpPr>
        <p:spPr bwMode="auto">
          <a:xfrm>
            <a:off x="287681" y="3416300"/>
            <a:ext cx="3715806" cy="2779735"/>
          </a:xfrm>
          <a:prstGeom prst="rect">
            <a:avLst/>
          </a:prstGeom>
          <a:solidFill>
            <a:srgbClr val="FFFFA8"/>
          </a:solidFill>
          <a:ln w="9525">
            <a:noFill/>
            <a:miter lim="800000"/>
            <a:headEnd/>
            <a:tailEnd/>
          </a:ln>
        </p:spPr>
        <p:txBody>
          <a:bodyPr lIns="0" tIns="0" rIns="0" bIns="0">
            <a:prstTxWarp prst="textNoShape">
              <a:avLst/>
            </a:prstTxWarp>
            <a:spAutoFit/>
          </a:bodyPr>
          <a:lstStyle/>
          <a:p>
            <a:pPr marL="354478" lvl="1" indent="-354478" defTabSz="952026">
              <a:lnSpc>
                <a:spcPct val="95000"/>
              </a:lnSpc>
              <a:spcBef>
                <a:spcPts val="524"/>
              </a:spcBef>
              <a:buClr>
                <a:srgbClr val="000000"/>
              </a:buClr>
              <a:buSzPct val="100000"/>
              <a:tabLst>
                <a:tab pos="752361" algn="l"/>
                <a:tab pos="1506169" algn="l"/>
                <a:tab pos="2257082" algn="l"/>
                <a:tab pos="3009443" algn="l"/>
              </a:tabLst>
            </a:pPr>
            <a:r>
              <a:rPr lang="en-GB" sz="2400" b="1" dirty="0" smtClean="0">
                <a:solidFill>
                  <a:srgbClr val="0000FF"/>
                </a:solidFill>
                <a:latin typeface="Times New Roman" pitchFamily="-65" charset="0"/>
                <a:ea typeface="HG Mincho Light J;MS Gothic;HG " charset="0"/>
                <a:cs typeface="HG Mincho Light J;MS Gothic;HG " charset="0"/>
              </a:rPr>
              <a:t>Cosmic ray interaction in accelerator region:</a:t>
            </a:r>
          </a:p>
          <a:p>
            <a:pPr marL="354478" lvl="1" indent="-354478" defTabSz="952026">
              <a:lnSpc>
                <a:spcPct val="95000"/>
              </a:lnSpc>
              <a:spcBef>
                <a:spcPts val="524"/>
              </a:spcBef>
              <a:buClr>
                <a:srgbClr val="000000"/>
              </a:buClr>
              <a:buSzPct val="75000"/>
              <a:buFont typeface="StarSymbol" charset="0"/>
              <a:buChar char="–"/>
              <a:tabLst>
                <a:tab pos="752361" algn="l"/>
                <a:tab pos="1506169" algn="l"/>
                <a:tab pos="2257082" algn="l"/>
                <a:tab pos="3009443" algn="l"/>
              </a:tabLst>
            </a:pPr>
            <a:endParaRPr lang="en-GB" sz="2400" dirty="0" smtClean="0">
              <a:solidFill>
                <a:srgbClr val="000000"/>
              </a:solidFill>
              <a:latin typeface="Times New Roman" pitchFamily="-65" charset="0"/>
              <a:ea typeface="HG Mincho Light J;MS Gothic;HG " charset="0"/>
              <a:cs typeface="HG Mincho Light J;MS Gothic;HG " charset="0"/>
            </a:endParaRPr>
          </a:p>
          <a:p>
            <a:pPr marL="354478" lvl="1" indent="-354478" defTabSz="952026">
              <a:lnSpc>
                <a:spcPct val="95000"/>
              </a:lnSpc>
              <a:spcBef>
                <a:spcPts val="524"/>
              </a:spcBef>
              <a:buClr>
                <a:srgbClr val="000000"/>
              </a:buClr>
              <a:buSzPct val="75000"/>
              <a:buFont typeface="StarSymbol" charset="0"/>
              <a:buChar char="–"/>
              <a:tabLst>
                <a:tab pos="752361" algn="l"/>
                <a:tab pos="1506169" algn="l"/>
                <a:tab pos="2257082" algn="l"/>
                <a:tab pos="3009443" algn="l"/>
              </a:tabLst>
            </a:pPr>
            <a:r>
              <a:rPr lang="en-GB" sz="2400" dirty="0" smtClean="0">
                <a:solidFill>
                  <a:srgbClr val="000000"/>
                </a:solidFill>
                <a:latin typeface="Times New Roman" pitchFamily="-65" charset="0"/>
                <a:ea typeface="HG Mincho Light J;MS Gothic;HG " charset="0"/>
                <a:cs typeface="HG Mincho Light J;MS Gothic;HG " charset="0"/>
              </a:rPr>
              <a:t>SN remnants </a:t>
            </a:r>
          </a:p>
          <a:p>
            <a:pPr marL="354478" lvl="1" indent="-354478" defTabSz="952026">
              <a:lnSpc>
                <a:spcPct val="95000"/>
              </a:lnSpc>
              <a:spcBef>
                <a:spcPts val="524"/>
              </a:spcBef>
              <a:buClr>
                <a:srgbClr val="000000"/>
              </a:buClr>
              <a:buSzPct val="75000"/>
              <a:buFont typeface="StarSymbol" charset="0"/>
              <a:buChar char="–"/>
              <a:tabLst>
                <a:tab pos="752361" algn="l"/>
                <a:tab pos="1506169" algn="l"/>
                <a:tab pos="2257082" algn="l"/>
                <a:tab pos="3009443" algn="l"/>
              </a:tabLst>
            </a:pPr>
            <a:r>
              <a:rPr lang="en-GB" sz="2400" dirty="0">
                <a:solidFill>
                  <a:srgbClr val="000000"/>
                </a:solidFill>
                <a:latin typeface="Times New Roman" pitchFamily="-65" charset="0"/>
                <a:ea typeface="HG Mincho Light J;MS Gothic;HG " charset="0"/>
                <a:cs typeface="HG Mincho Light J;MS Gothic;HG " charset="0"/>
              </a:rPr>
              <a:t>Active Galactic Nuclei</a:t>
            </a:r>
          </a:p>
          <a:p>
            <a:pPr marL="354478" lvl="1" indent="-354478" defTabSz="952026">
              <a:lnSpc>
                <a:spcPct val="95000"/>
              </a:lnSpc>
              <a:spcBef>
                <a:spcPts val="524"/>
              </a:spcBef>
              <a:buClr>
                <a:srgbClr val="000000"/>
              </a:buClr>
              <a:buSzPct val="75000"/>
              <a:buFont typeface="StarSymbol" charset="0"/>
              <a:buChar char="–"/>
              <a:tabLst>
                <a:tab pos="752361" algn="l"/>
                <a:tab pos="1506169" algn="l"/>
                <a:tab pos="2257082" algn="l"/>
                <a:tab pos="3009443" algn="l"/>
              </a:tabLst>
            </a:pPr>
            <a:r>
              <a:rPr lang="en-GB" sz="2400" dirty="0">
                <a:solidFill>
                  <a:srgbClr val="000000"/>
                </a:solidFill>
                <a:latin typeface="Times New Roman" pitchFamily="-65" charset="0"/>
                <a:ea typeface="HG Mincho Light J;MS Gothic;HG " charset="0"/>
                <a:cs typeface="HG Mincho Light J;MS Gothic;HG " charset="0"/>
              </a:rPr>
              <a:t>Gamma Ray </a:t>
            </a:r>
            <a:r>
              <a:rPr lang="en-GB" sz="2400" dirty="0" smtClean="0">
                <a:solidFill>
                  <a:srgbClr val="000000"/>
                </a:solidFill>
                <a:latin typeface="Times New Roman" pitchFamily="-65" charset="0"/>
                <a:ea typeface="HG Mincho Light J;MS Gothic;HG " charset="0"/>
                <a:cs typeface="HG Mincho Light J;MS Gothic;HG " charset="0"/>
              </a:rPr>
              <a:t>Bursts</a:t>
            </a:r>
          </a:p>
          <a:p>
            <a:pPr marL="354478" lvl="1" indent="-354478" defTabSz="952026">
              <a:lnSpc>
                <a:spcPct val="95000"/>
              </a:lnSpc>
              <a:spcBef>
                <a:spcPts val="524"/>
              </a:spcBef>
              <a:buClr>
                <a:srgbClr val="000000"/>
              </a:buClr>
              <a:buSzPct val="75000"/>
              <a:tabLst>
                <a:tab pos="752361" algn="l"/>
                <a:tab pos="1506169" algn="l"/>
                <a:tab pos="2257082" algn="l"/>
                <a:tab pos="3009443" algn="l"/>
              </a:tabLst>
            </a:pPr>
            <a:endParaRPr lang="en-GB" sz="2400" dirty="0">
              <a:solidFill>
                <a:srgbClr val="000000"/>
              </a:solidFill>
              <a:latin typeface="Times New Roman" pitchFamily="-65" charset="0"/>
              <a:ea typeface="HG Mincho Light J;MS Gothic;HG " charset="0"/>
              <a:cs typeface="HG Mincho Light J;MS Gothic;HG " charset="0"/>
            </a:endParaRPr>
          </a:p>
        </p:txBody>
      </p:sp>
      <p:sp>
        <p:nvSpPr>
          <p:cNvPr id="418828" name="Text Box 12"/>
          <p:cNvSpPr txBox="1">
            <a:spLocks noChangeArrowheads="1"/>
          </p:cNvSpPr>
          <p:nvPr/>
        </p:nvSpPr>
        <p:spPr bwMode="auto">
          <a:xfrm>
            <a:off x="0" y="0"/>
            <a:ext cx="9144000" cy="1111619"/>
          </a:xfrm>
          <a:prstGeom prst="rect">
            <a:avLst/>
          </a:prstGeom>
          <a:solidFill>
            <a:srgbClr val="FFFF00"/>
          </a:solidFill>
          <a:ln w="9525">
            <a:noFill/>
            <a:miter lim="800000"/>
            <a:headEnd/>
            <a:tailEnd/>
          </a:ln>
          <a:effectLst/>
        </p:spPr>
        <p:txBody>
          <a:bodyPr lIns="95029" tIns="47514" rIns="95029" bIns="47514">
            <a:prstTxWarp prst="textNoShape">
              <a:avLst/>
            </a:prstTxWarp>
            <a:spAutoFit/>
          </a:bodyPr>
          <a:lstStyle/>
          <a:p>
            <a:pPr defTabSz="952026"/>
            <a:r>
              <a:rPr lang="en-US" sz="3300" dirty="0" smtClean="0">
                <a:solidFill>
                  <a:srgbClr val="000080"/>
                </a:solidFill>
              </a:rPr>
              <a:t>  Cosmic </a:t>
            </a:r>
            <a:r>
              <a:rPr lang="en-US" sz="3300" dirty="0">
                <a:solidFill>
                  <a:srgbClr val="000080"/>
                </a:solidFill>
              </a:rPr>
              <a:t>Rays and Neutrino </a:t>
            </a:r>
            <a:r>
              <a:rPr lang="en-US" sz="3300" dirty="0" smtClean="0">
                <a:solidFill>
                  <a:srgbClr val="000080"/>
                </a:solidFill>
              </a:rPr>
              <a:t>Sources I: neutrinos from accelerators</a:t>
            </a:r>
            <a:endParaRPr lang="en-US" sz="3300" dirty="0">
              <a:solidFill>
                <a:srgbClr val="000080"/>
              </a:solidFill>
            </a:endParaRPr>
          </a:p>
        </p:txBody>
      </p:sp>
      <p:sp>
        <p:nvSpPr>
          <p:cNvPr id="418831" name="Text Box 15"/>
          <p:cNvSpPr txBox="1">
            <a:spLocks noChangeArrowheads="1"/>
          </p:cNvSpPr>
          <p:nvPr/>
        </p:nvSpPr>
        <p:spPr bwMode="auto">
          <a:xfrm>
            <a:off x="1391958" y="3430418"/>
            <a:ext cx="191914" cy="388344"/>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sz="1900" dirty="0">
              <a:latin typeface="Times" pitchFamily="-65" charset="0"/>
            </a:endParaRPr>
          </a:p>
        </p:txBody>
      </p:sp>
      <p:pic>
        <p:nvPicPr>
          <p:cNvPr id="15" name="Picture 2"/>
          <p:cNvPicPr>
            <a:picLocks noChangeAspect="1" noChangeArrowheads="1"/>
          </p:cNvPicPr>
          <p:nvPr/>
        </p:nvPicPr>
        <p:blipFill>
          <a:blip r:embed="rId5"/>
          <a:srcRect/>
          <a:stretch>
            <a:fillRect/>
          </a:stretch>
        </p:blipFill>
        <p:spPr bwMode="auto">
          <a:xfrm>
            <a:off x="4641664" y="1163982"/>
            <a:ext cx="2457606" cy="2142272"/>
          </a:xfrm>
          <a:prstGeom prst="rect">
            <a:avLst/>
          </a:prstGeom>
          <a:noFill/>
          <a:ln w="12700" cap="flat">
            <a:noFill/>
            <a:miter lim="800000"/>
            <a:headEnd/>
            <a:tailEnd/>
          </a:ln>
        </p:spPr>
      </p:pic>
      <p:pic>
        <p:nvPicPr>
          <p:cNvPr id="19" name="Picture 3"/>
          <p:cNvPicPr>
            <a:picLocks noChangeAspect="1" noChangeArrowheads="1"/>
          </p:cNvPicPr>
          <p:nvPr/>
        </p:nvPicPr>
        <p:blipFill>
          <a:blip r:embed="rId6"/>
          <a:srcRect/>
          <a:stretch>
            <a:fillRect/>
          </a:stretch>
        </p:blipFill>
        <p:spPr bwMode="auto">
          <a:xfrm>
            <a:off x="6376252" y="2175629"/>
            <a:ext cx="2767748" cy="2213551"/>
          </a:xfrm>
          <a:prstGeom prst="rect">
            <a:avLst/>
          </a:prstGeom>
          <a:noFill/>
          <a:ln w="12700" cap="flat">
            <a:noFill/>
            <a:miter lim="800000"/>
            <a:headEnd/>
            <a:tailEnd/>
          </a:ln>
        </p:spPr>
      </p:pic>
      <p:pic>
        <p:nvPicPr>
          <p:cNvPr id="21" name="Picture 4"/>
          <p:cNvPicPr>
            <a:picLocks noChangeArrowheads="1"/>
          </p:cNvPicPr>
          <p:nvPr/>
        </p:nvPicPr>
        <p:blipFill>
          <a:blip r:embed="rId7"/>
          <a:srcRect t="3000" r="5423" b="2998"/>
          <a:stretch>
            <a:fillRect/>
          </a:stretch>
        </p:blipFill>
        <p:spPr bwMode="auto">
          <a:xfrm>
            <a:off x="4995130" y="4140140"/>
            <a:ext cx="2466857" cy="2130338"/>
          </a:xfrm>
          <a:prstGeom prst="rect">
            <a:avLst/>
          </a:prstGeom>
          <a:noFill/>
          <a:ln w="25400" cap="flat">
            <a:solidFill>
              <a:srgbClr val="003366"/>
            </a:solidFill>
            <a:prstDash val="solid"/>
            <a:miter lim="800000"/>
            <a:headEnd/>
            <a:tailEnd/>
          </a:ln>
        </p:spPr>
      </p:pic>
      <p:grpSp>
        <p:nvGrpSpPr>
          <p:cNvPr id="18" name="Group 17"/>
          <p:cNvGrpSpPr/>
          <p:nvPr/>
        </p:nvGrpSpPr>
        <p:grpSpPr>
          <a:xfrm>
            <a:off x="361227" y="1537882"/>
            <a:ext cx="3333508" cy="1442049"/>
            <a:chOff x="2685327" y="2566582"/>
            <a:chExt cx="3333508" cy="1442049"/>
          </a:xfrm>
        </p:grpSpPr>
        <p:sp>
          <p:nvSpPr>
            <p:cNvPr id="20" name="Rectangle 19"/>
            <p:cNvSpPr/>
            <p:nvPr/>
          </p:nvSpPr>
          <p:spPr>
            <a:xfrm>
              <a:off x="2685327" y="2566582"/>
              <a:ext cx="3333508" cy="144204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Object 2"/>
            <p:cNvGraphicFramePr>
              <a:graphicFrameLocks noChangeAspect="1"/>
            </p:cNvGraphicFramePr>
            <p:nvPr/>
          </p:nvGraphicFramePr>
          <p:xfrm>
            <a:off x="3505200" y="2733675"/>
            <a:ext cx="1741488" cy="406400"/>
          </p:xfrm>
          <a:graphic>
            <a:graphicData uri="http://schemas.openxmlformats.org/presentationml/2006/ole">
              <p:oleObj spid="_x0000_s390146" name="Equation" r:id="rId8" imgW="1358900" imgH="317500" progId="Equation.DSMT4">
                <p:embed/>
              </p:oleObj>
            </a:graphicData>
          </a:graphic>
        </p:graphicFrame>
        <p:graphicFrame>
          <p:nvGraphicFramePr>
            <p:cNvPr id="23" name="Object 3"/>
            <p:cNvGraphicFramePr>
              <a:graphicFrameLocks noChangeAspect="1"/>
            </p:cNvGraphicFramePr>
            <p:nvPr/>
          </p:nvGraphicFramePr>
          <p:xfrm>
            <a:off x="3730652" y="3156470"/>
            <a:ext cx="1282839" cy="366525"/>
          </p:xfrm>
          <a:graphic>
            <a:graphicData uri="http://schemas.openxmlformats.org/presentationml/2006/ole">
              <p:oleObj spid="_x0000_s390147" name="Equation" r:id="rId9" imgW="889000" imgH="254000" progId="Equation.DSMT4">
                <p:embed/>
              </p:oleObj>
            </a:graphicData>
          </a:graphic>
        </p:graphicFrame>
        <p:graphicFrame>
          <p:nvGraphicFramePr>
            <p:cNvPr id="24" name="Object 4"/>
            <p:cNvGraphicFramePr>
              <a:graphicFrameLocks noChangeAspect="1"/>
            </p:cNvGraphicFramePr>
            <p:nvPr/>
          </p:nvGraphicFramePr>
          <p:xfrm>
            <a:off x="4271414" y="3540136"/>
            <a:ext cx="1613819" cy="362656"/>
          </p:xfrm>
          <a:graphic>
            <a:graphicData uri="http://schemas.openxmlformats.org/presentationml/2006/ole">
              <p:oleObj spid="_x0000_s390148" name="Equation" r:id="rId10" imgW="1130300" imgH="254000" progId="Equation.DSMT4">
                <p:embed/>
              </p:oleObj>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Line 1"/>
          <p:cNvSpPr>
            <a:spLocks noChangeShapeType="1"/>
          </p:cNvSpPr>
          <p:nvPr/>
        </p:nvSpPr>
        <p:spPr bwMode="auto">
          <a:xfrm>
            <a:off x="392906" y="687586"/>
            <a:ext cx="5634633" cy="0"/>
          </a:xfrm>
          <a:prstGeom prst="line">
            <a:avLst/>
          </a:prstGeom>
          <a:noFill/>
          <a:ln w="12700" cap="flat">
            <a:solidFill>
              <a:schemeClr val="tx1">
                <a:alpha val="59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8130" name="Rectangle 2"/>
          <p:cNvSpPr>
            <a:spLocks/>
          </p:cNvSpPr>
          <p:nvPr/>
        </p:nvSpPr>
        <p:spPr bwMode="auto">
          <a:xfrm>
            <a:off x="312539" y="241102"/>
            <a:ext cx="2672816" cy="384721"/>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500" dirty="0">
                <a:solidFill>
                  <a:srgbClr val="200063"/>
                </a:solidFill>
                <a:latin typeface="Helvetica Neue Light" pitchFamily="-84" charset="0"/>
                <a:ea typeface="Helvetica Neue Light" pitchFamily="-84" charset="0"/>
                <a:cs typeface="Helvetica Neue Light" pitchFamily="-84" charset="0"/>
                <a:sym typeface="Helvetica Neue Light" pitchFamily="-84" charset="0"/>
              </a:rPr>
              <a:t>IceCube-</a:t>
            </a:r>
            <a:r>
              <a:rPr lang="en-US" sz="2500" dirty="0" err="1" smtClean="0">
                <a:solidFill>
                  <a:srgbClr val="200063"/>
                </a:solidFill>
                <a:latin typeface="Helvetica Neue Light" pitchFamily="-84" charset="0"/>
                <a:ea typeface="Helvetica Neue Light" pitchFamily="-84" charset="0"/>
                <a:cs typeface="Helvetica Neue Light" pitchFamily="-84" charset="0"/>
                <a:sym typeface="Helvetica Neue Light" pitchFamily="-84" charset="0"/>
              </a:rPr>
              <a:t>DeepCore</a:t>
            </a:r>
            <a:r>
              <a:rPr lang="en-US" sz="2500" dirty="0" smtClean="0">
                <a:solidFill>
                  <a:srgbClr val="200063"/>
                </a:solidFill>
                <a:latin typeface="Helvetica Neue Light" pitchFamily="-84" charset="0"/>
                <a:ea typeface="Helvetica Neue Light" pitchFamily="-84" charset="0"/>
                <a:cs typeface="Helvetica Neue Light" pitchFamily="-84" charset="0"/>
                <a:sym typeface="Helvetica Neue Light" pitchFamily="-84" charset="0"/>
              </a:rPr>
              <a:t> </a:t>
            </a:r>
            <a:endParaRPr lang="en-US" sz="2500" dirty="0">
              <a:solidFill>
                <a:srgbClr val="200063"/>
              </a:solidFill>
              <a:latin typeface="Helvetica Neue Light" pitchFamily="-84" charset="0"/>
              <a:ea typeface="Helvetica Neue Light" pitchFamily="-84" charset="0"/>
              <a:cs typeface="Helvetica Neue Light" pitchFamily="-84" charset="0"/>
              <a:sym typeface="Helvetica Neue Light" pitchFamily="-84" charset="0"/>
            </a:endParaRPr>
          </a:p>
        </p:txBody>
      </p:sp>
      <p:sp>
        <p:nvSpPr>
          <p:cNvPr id="48131" name="Rectangle 3"/>
          <p:cNvSpPr>
            <a:spLocks/>
          </p:cNvSpPr>
          <p:nvPr/>
        </p:nvSpPr>
        <p:spPr bwMode="auto">
          <a:xfrm>
            <a:off x="401836" y="1428750"/>
            <a:ext cx="8340328" cy="4732734"/>
          </a:xfrm>
          <a:prstGeom prst="rect">
            <a:avLst/>
          </a:prstGeom>
          <a:noFill/>
          <a:ln w="12700" cap="flat">
            <a:noFill/>
            <a:miter lim="800000"/>
            <a:headEnd type="none" w="med" len="med"/>
            <a:tailEnd type="none" w="med" len="med"/>
          </a:ln>
        </p:spPr>
        <p:txBody>
          <a:bodyPr lIns="0" tIns="0" rIns="0" bIns="0">
            <a:prstTxWarp prst="textNoShape">
              <a:avLst/>
            </a:prstTxWarp>
          </a:bodyPr>
          <a:lstStyle/>
          <a:p>
            <a:pPr marL="187517" indent="-187517">
              <a:spcBef>
                <a:spcPts val="2531"/>
              </a:spcBef>
              <a:buClr>
                <a:srgbClr val="191919"/>
              </a:buClr>
              <a:buSzPct val="100000"/>
              <a:buFont typeface="Helvetica Neue" pitchFamily="-84" charset="0"/>
              <a:buChar char="•"/>
            </a:pPr>
            <a:r>
              <a:rPr lang="en-US" sz="2000" dirty="0">
                <a:solidFill>
                  <a:srgbClr val="191919"/>
                </a:solidFill>
                <a:latin typeface="Helvetica Neue" pitchFamily="-84" charset="0"/>
                <a:ea typeface="Helvetica Neue" pitchFamily="-84" charset="0"/>
                <a:cs typeface="Helvetica Neue" pitchFamily="-84" charset="0"/>
                <a:sym typeface="Helvetica Neue" pitchFamily="-84" charset="0"/>
              </a:rPr>
              <a:t>IceCube extended its “low” energy response with a densely instrumented infill array: </a:t>
            </a:r>
            <a:r>
              <a:rPr lang="en-US" sz="2000" dirty="0" err="1">
                <a:solidFill>
                  <a:srgbClr val="191919"/>
                </a:solidFill>
                <a:latin typeface="Helvetica Neue" pitchFamily="-84" charset="0"/>
                <a:ea typeface="Helvetica Neue" pitchFamily="-84" charset="0"/>
                <a:cs typeface="Helvetica Neue" pitchFamily="-84" charset="0"/>
                <a:sym typeface="Helvetica Neue" pitchFamily="-84" charset="0"/>
              </a:rPr>
              <a:t>DeepCore</a:t>
            </a:r>
            <a:endParaRPr lang="en-US" sz="2000" dirty="0">
              <a:solidFill>
                <a:srgbClr val="191919"/>
              </a:solidFill>
              <a:latin typeface="Helvetica Neue" pitchFamily="-84" charset="0"/>
              <a:ea typeface="Helvetica Neue" pitchFamily="-84" charset="0"/>
              <a:cs typeface="Helvetica Neue" pitchFamily="-84" charset="0"/>
              <a:sym typeface="Helvetica Neue" pitchFamily="-84" charset="0"/>
            </a:endParaRPr>
          </a:p>
          <a:p>
            <a:pPr marL="187517" indent="-187517">
              <a:spcBef>
                <a:spcPts val="1266"/>
              </a:spcBef>
              <a:buClr>
                <a:srgbClr val="343434"/>
              </a:buClr>
              <a:buSzPct val="100000"/>
              <a:buFont typeface="Helvetica Neue" pitchFamily="-84" charset="0"/>
              <a:buChar char="•"/>
            </a:pPr>
            <a:r>
              <a:rPr lang="en-US" dirty="0">
                <a:solidFill>
                  <a:srgbClr val="343434"/>
                </a:solidFill>
                <a:latin typeface="Helvetica Neue" pitchFamily="-84" charset="0"/>
                <a:ea typeface="Helvetica Neue" pitchFamily="-84" charset="0"/>
                <a:cs typeface="Helvetica Neue" pitchFamily="-84" charset="0"/>
                <a:sym typeface="Helvetica Neue" pitchFamily="-84" charset="0"/>
              </a:rPr>
              <a:t>Significant improvement in capabilities from ~10 </a:t>
            </a:r>
            <a:r>
              <a:rPr lang="en-US" dirty="0" err="1">
                <a:solidFill>
                  <a:srgbClr val="343434"/>
                </a:solidFill>
                <a:latin typeface="Helvetica Neue" pitchFamily="-84" charset="0"/>
                <a:ea typeface="Helvetica Neue" pitchFamily="-84" charset="0"/>
                <a:cs typeface="Helvetica Neue" pitchFamily="-84" charset="0"/>
                <a:sym typeface="Helvetica Neue" pitchFamily="-84" charset="0"/>
              </a:rPr>
              <a:t>GeV</a:t>
            </a:r>
            <a:r>
              <a:rPr lang="en-US" dirty="0">
                <a:solidFill>
                  <a:srgbClr val="343434"/>
                </a:solidFill>
                <a:latin typeface="Helvetica Neue" pitchFamily="-84" charset="0"/>
                <a:ea typeface="Helvetica Neue" pitchFamily="-84" charset="0"/>
                <a:cs typeface="Helvetica Neue" pitchFamily="-84" charset="0"/>
                <a:sym typeface="Helvetica Neue" pitchFamily="-84" charset="0"/>
              </a:rPr>
              <a:t> to ~300 </a:t>
            </a:r>
            <a:r>
              <a:rPr lang="en-US" dirty="0" err="1">
                <a:solidFill>
                  <a:srgbClr val="343434"/>
                </a:solidFill>
                <a:latin typeface="Helvetica Neue" pitchFamily="-84" charset="0"/>
                <a:ea typeface="Helvetica Neue" pitchFamily="-84" charset="0"/>
                <a:cs typeface="Helvetica Neue" pitchFamily="-84" charset="0"/>
                <a:sym typeface="Helvetica Neue" pitchFamily="-84" charset="0"/>
              </a:rPr>
              <a:t>GeV</a:t>
            </a:r>
            <a:r>
              <a:rPr lang="en-US" dirty="0">
                <a:solidFill>
                  <a:srgbClr val="343434"/>
                </a:solidFill>
                <a:latin typeface="Helvetica Neue" pitchFamily="-84" charset="0"/>
                <a:ea typeface="Helvetica Neue" pitchFamily="-84" charset="0"/>
                <a:cs typeface="Helvetica Neue" pitchFamily="-84" charset="0"/>
                <a:sym typeface="Helvetica Neue" pitchFamily="-84" charset="0"/>
              </a:rPr>
              <a:t> (</a:t>
            </a:r>
            <a:r>
              <a:rPr lang="en-US" dirty="0" err="1">
                <a:solidFill>
                  <a:srgbClr val="343434"/>
                </a:solidFill>
                <a:latin typeface="Helvetica Neue" pitchFamily="-84" charset="0"/>
                <a:ea typeface="Helvetica Neue" pitchFamily="-84" charset="0"/>
                <a:cs typeface="Helvetica Neue" pitchFamily="-84" charset="0"/>
                <a:sym typeface="Helvetica Neue" pitchFamily="-84" charset="0"/>
              </a:rPr>
              <a:t>ν</a:t>
            </a:r>
            <a:r>
              <a:rPr lang="en-US" baseline="-6000" dirty="0" err="1">
                <a:solidFill>
                  <a:srgbClr val="343434"/>
                </a:solidFill>
                <a:latin typeface="Helvetica Neue" pitchFamily="-84" charset="0"/>
                <a:ea typeface="Helvetica Neue" pitchFamily="-84" charset="0"/>
                <a:cs typeface="Helvetica Neue" pitchFamily="-84" charset="0"/>
                <a:sym typeface="Helvetica Neue" pitchFamily="-84" charset="0"/>
              </a:rPr>
              <a:t>μ</a:t>
            </a:r>
            <a:r>
              <a:rPr lang="en-US" dirty="0">
                <a:solidFill>
                  <a:srgbClr val="343434"/>
                </a:solidFill>
                <a:latin typeface="Helvetica Neue" pitchFamily="-84" charset="0"/>
                <a:ea typeface="Helvetica Neue" pitchFamily="-84" charset="0"/>
                <a:cs typeface="Helvetica Neue" pitchFamily="-84" charset="0"/>
                <a:sym typeface="Helvetica Neue" pitchFamily="-84" charset="0"/>
              </a:rPr>
              <a:t>)</a:t>
            </a:r>
          </a:p>
          <a:p>
            <a:pPr marL="187517" indent="-187517">
              <a:spcBef>
                <a:spcPts val="2531"/>
              </a:spcBef>
              <a:buClr>
                <a:srgbClr val="191919"/>
              </a:buClr>
              <a:buSzPct val="100000"/>
              <a:buFont typeface="Helvetica Neue" pitchFamily="-84" charset="0"/>
              <a:buChar char="•"/>
            </a:pPr>
            <a:r>
              <a:rPr lang="en-US" sz="2000" dirty="0">
                <a:solidFill>
                  <a:srgbClr val="191919"/>
                </a:solidFill>
                <a:latin typeface="Helvetica Neue" pitchFamily="-84" charset="0"/>
                <a:ea typeface="Helvetica Neue" pitchFamily="-84" charset="0"/>
                <a:cs typeface="Helvetica Neue" pitchFamily="-84" charset="0"/>
                <a:sym typeface="Helvetica Neue" pitchFamily="-84" charset="0"/>
              </a:rPr>
              <a:t>Scientific Motivations:</a:t>
            </a:r>
          </a:p>
          <a:p>
            <a:pPr marL="187517" indent="-187517">
              <a:spcBef>
                <a:spcPts val="1266"/>
              </a:spcBef>
              <a:buClr>
                <a:srgbClr val="343434"/>
              </a:buClr>
              <a:buSzPct val="100000"/>
              <a:buFont typeface="Helvetica Neue" pitchFamily="-84" charset="0"/>
              <a:buChar char="•"/>
            </a:pPr>
            <a:r>
              <a:rPr lang="en-US" dirty="0">
                <a:solidFill>
                  <a:srgbClr val="343434"/>
                </a:solidFill>
                <a:latin typeface="Helvetica Neue" pitchFamily="-84" charset="0"/>
                <a:ea typeface="Helvetica Neue" pitchFamily="-84" charset="0"/>
                <a:cs typeface="Helvetica Neue" pitchFamily="-84" charset="0"/>
                <a:sym typeface="Helvetica Neue" pitchFamily="-84" charset="0"/>
              </a:rPr>
              <a:t>Indirect search for dark matter</a:t>
            </a:r>
          </a:p>
          <a:p>
            <a:pPr marL="187517" indent="-187517">
              <a:spcBef>
                <a:spcPts val="1266"/>
              </a:spcBef>
              <a:buClr>
                <a:srgbClr val="343434"/>
              </a:buClr>
              <a:buSzPct val="100000"/>
              <a:buFont typeface="Helvetica Neue" pitchFamily="-84" charset="0"/>
              <a:buChar char="•"/>
            </a:pPr>
            <a:r>
              <a:rPr lang="en-US" dirty="0">
                <a:solidFill>
                  <a:srgbClr val="343434"/>
                </a:solidFill>
                <a:latin typeface="Helvetica Neue" pitchFamily="-84" charset="0"/>
                <a:ea typeface="Helvetica Neue" pitchFamily="-84" charset="0"/>
                <a:cs typeface="Helvetica Neue" pitchFamily="-84" charset="0"/>
                <a:sym typeface="Helvetica Neue" pitchFamily="-84" charset="0"/>
              </a:rPr>
              <a:t>Neutrino oscillations (e.g., </a:t>
            </a:r>
            <a:r>
              <a:rPr lang="en-US" dirty="0" err="1">
                <a:solidFill>
                  <a:srgbClr val="343434"/>
                </a:solidFill>
                <a:latin typeface="Helvetica Neue" pitchFamily="-84" charset="0"/>
                <a:ea typeface="Helvetica Neue" pitchFamily="-84" charset="0"/>
                <a:cs typeface="Helvetica Neue" pitchFamily="-84" charset="0"/>
                <a:sym typeface="Helvetica Neue" pitchFamily="-84" charset="0"/>
              </a:rPr>
              <a:t>ν</a:t>
            </a:r>
            <a:r>
              <a:rPr lang="en-US" baseline="-6000" dirty="0" err="1">
                <a:solidFill>
                  <a:srgbClr val="343434"/>
                </a:solidFill>
                <a:latin typeface="Helvetica Neue" pitchFamily="-84" charset="0"/>
                <a:ea typeface="Helvetica Neue" pitchFamily="-84" charset="0"/>
                <a:cs typeface="Helvetica Neue" pitchFamily="-84" charset="0"/>
                <a:sym typeface="Helvetica Neue" pitchFamily="-84" charset="0"/>
              </a:rPr>
              <a:t>τ</a:t>
            </a:r>
            <a:r>
              <a:rPr lang="en-US" dirty="0">
                <a:solidFill>
                  <a:srgbClr val="343434"/>
                </a:solidFill>
                <a:latin typeface="Helvetica Neue" pitchFamily="-84" charset="0"/>
                <a:ea typeface="Helvetica Neue" pitchFamily="-84" charset="0"/>
                <a:cs typeface="Helvetica Neue" pitchFamily="-84" charset="0"/>
                <a:sym typeface="Helvetica Neue" pitchFamily="-84" charset="0"/>
              </a:rPr>
              <a:t> appearance)</a:t>
            </a:r>
          </a:p>
          <a:p>
            <a:pPr marL="187517" indent="-187517">
              <a:spcBef>
                <a:spcPts val="1266"/>
              </a:spcBef>
              <a:buClr>
                <a:srgbClr val="343434"/>
              </a:buClr>
              <a:buSzPct val="100000"/>
              <a:buFont typeface="Helvetica Neue" pitchFamily="-84" charset="0"/>
              <a:buChar char="•"/>
            </a:pPr>
            <a:r>
              <a:rPr lang="en-US" dirty="0">
                <a:solidFill>
                  <a:srgbClr val="343434"/>
                </a:solidFill>
                <a:latin typeface="Helvetica Neue" pitchFamily="-84" charset="0"/>
                <a:ea typeface="Helvetica Neue" pitchFamily="-84" charset="0"/>
                <a:cs typeface="Helvetica Neue" pitchFamily="-84" charset="0"/>
                <a:sym typeface="Helvetica Neue" pitchFamily="-84" charset="0"/>
              </a:rPr>
              <a:t>Neutrino point sources in the southern hemisphere (e.g., galactic center)</a:t>
            </a:r>
          </a:p>
        </p:txBody>
      </p:sp>
      <p:sp>
        <p:nvSpPr>
          <p:cNvPr id="48132" name="Rectangle 4"/>
          <p:cNvSpPr>
            <a:spLocks/>
          </p:cNvSpPr>
          <p:nvPr/>
        </p:nvSpPr>
        <p:spPr bwMode="auto">
          <a:xfrm>
            <a:off x="4661297" y="1871633"/>
            <a:ext cx="2181180" cy="200055"/>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pPr algn="l"/>
            <a:r>
              <a:rPr lang="en-US" sz="1300" u="sng" dirty="0">
                <a:latin typeface="Helvetica" pitchFamily="-84" charset="0"/>
                <a:ea typeface="Helvetica" pitchFamily="-84" charset="0"/>
                <a:cs typeface="Helvetica" pitchFamily="-84" charset="0"/>
                <a:sym typeface="Helvetica" pitchFamily="-84" charset="0"/>
                <a:hlinkClick r:id="rId2"/>
              </a:rPr>
              <a:t>http://arxiv.org/abs/1109.6096</a:t>
            </a:r>
            <a:endParaRPr lang="en-US" sz="1300" u="sng" dirty="0">
              <a:latin typeface="Helvetica" pitchFamily="-84" charset="0"/>
              <a:ea typeface="Helvetica" pitchFamily="-84" charset="0"/>
              <a:cs typeface="Helvetica" pitchFamily="-84" charset="0"/>
              <a:sym typeface="Helvetica" pitchFamily="-84"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3" name="Rectangle 3"/>
          <p:cNvSpPr>
            <a:spLocks/>
          </p:cNvSpPr>
          <p:nvPr/>
        </p:nvSpPr>
        <p:spPr bwMode="auto">
          <a:xfrm>
            <a:off x="312539" y="241102"/>
            <a:ext cx="3842999" cy="384721"/>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500" dirty="0" err="1" smtClean="0">
                <a:solidFill>
                  <a:srgbClr val="200063"/>
                </a:solidFill>
                <a:latin typeface="Helvetica Neue Light" pitchFamily="-84" charset="0"/>
                <a:ea typeface="Helvetica Neue Light" pitchFamily="-84" charset="0"/>
                <a:cs typeface="Helvetica Neue Light" pitchFamily="-84" charset="0"/>
                <a:sym typeface="Helvetica Neue Light" pitchFamily="-84" charset="0"/>
              </a:rPr>
              <a:t>DeepCore</a:t>
            </a:r>
            <a:r>
              <a:rPr lang="en-US" sz="2500" dirty="0" smtClean="0">
                <a:solidFill>
                  <a:srgbClr val="200063"/>
                </a:solidFill>
                <a:latin typeface="Helvetica Neue Light" pitchFamily="-84" charset="0"/>
                <a:ea typeface="Helvetica Neue Light" pitchFamily="-84" charset="0"/>
                <a:cs typeface="Helvetica Neue Light" pitchFamily="-84" charset="0"/>
                <a:sym typeface="Helvetica Neue Light" pitchFamily="-84" charset="0"/>
              </a:rPr>
              <a:t>: Design and Veto</a:t>
            </a:r>
            <a:endParaRPr lang="en-US" sz="2500" dirty="0">
              <a:solidFill>
                <a:srgbClr val="200063"/>
              </a:solidFill>
              <a:latin typeface="Helvetica Neue Light" pitchFamily="-84" charset="0"/>
              <a:ea typeface="Helvetica Neue Light" pitchFamily="-84" charset="0"/>
              <a:cs typeface="Helvetica Neue Light" pitchFamily="-84" charset="0"/>
              <a:sym typeface="Helvetica Neue Light" pitchFamily="-84" charset="0"/>
            </a:endParaRPr>
          </a:p>
        </p:txBody>
      </p:sp>
      <p:sp>
        <p:nvSpPr>
          <p:cNvPr id="51212" name="Rectangle 12"/>
          <p:cNvSpPr>
            <a:spLocks/>
          </p:cNvSpPr>
          <p:nvPr/>
        </p:nvSpPr>
        <p:spPr bwMode="auto">
          <a:xfrm>
            <a:off x="419695" y="973336"/>
            <a:ext cx="3750469" cy="4911328"/>
          </a:xfrm>
          <a:prstGeom prst="rect">
            <a:avLst/>
          </a:prstGeom>
          <a:noFill/>
          <a:ln w="12700" cap="flat">
            <a:noFill/>
            <a:miter lim="800000"/>
            <a:headEnd type="none" w="med" len="med"/>
            <a:tailEnd type="none" w="med" len="med"/>
          </a:ln>
        </p:spPr>
        <p:txBody>
          <a:bodyPr lIns="0" tIns="0" rIns="0" bIns="0">
            <a:prstTxWarp prst="textNoShape">
              <a:avLst/>
            </a:prstTxWarp>
          </a:bodyPr>
          <a:lstStyle/>
          <a:p>
            <a:pPr marL="187517" indent="-187517">
              <a:spcBef>
                <a:spcPts val="2109"/>
              </a:spcBef>
              <a:buClr>
                <a:srgbClr val="000000"/>
              </a:buClr>
              <a:buSzPct val="100000"/>
              <a:buFont typeface="Arial"/>
              <a:buChar char="•"/>
            </a:pPr>
            <a:r>
              <a:rPr lang="en-US" sz="1400" dirty="0" smtClean="0">
                <a:latin typeface="Helvetica Neue" pitchFamily="-84" charset="0"/>
                <a:ea typeface="Helvetica Neue" pitchFamily="-84" charset="0"/>
                <a:cs typeface="Helvetica Neue" pitchFamily="-84" charset="0"/>
                <a:sym typeface="Helvetica Neue" pitchFamily="-84" charset="0"/>
              </a:rPr>
              <a:t>Eight </a:t>
            </a:r>
            <a:r>
              <a:rPr lang="en-US" sz="1400" dirty="0" smtClean="0">
                <a:latin typeface="Helvetica Neue" pitchFamily="-84" charset="0"/>
                <a:ea typeface="Helvetica Neue" pitchFamily="-84" charset="0"/>
                <a:cs typeface="Helvetica Neue" pitchFamily="-84" charset="0"/>
                <a:sym typeface="Helvetica Neue" pitchFamily="-84" charset="0"/>
              </a:rPr>
              <a:t>special strings in filled in the bottom </a:t>
            </a:r>
            <a:r>
              <a:rPr lang="en-US" sz="1400" dirty="0" err="1" smtClean="0">
                <a:latin typeface="Helvetica Neue" pitchFamily="-84" charset="0"/>
                <a:ea typeface="Helvetica Neue" pitchFamily="-84" charset="0"/>
                <a:cs typeface="Helvetica Neue" pitchFamily="-84" charset="0"/>
                <a:sym typeface="Helvetica Neue" pitchFamily="-84" charset="0"/>
              </a:rPr>
              <a:t>senter</a:t>
            </a:r>
            <a:r>
              <a:rPr lang="en-US" sz="1400" dirty="0" smtClean="0">
                <a:latin typeface="Helvetica Neue" pitchFamily="-84" charset="0"/>
                <a:ea typeface="Helvetica Neue" pitchFamily="-84" charset="0"/>
                <a:cs typeface="Helvetica Neue" pitchFamily="-84" charset="0"/>
                <a:sym typeface="Helvetica Neue" pitchFamily="-84" charset="0"/>
              </a:rPr>
              <a:t> of IceCube</a:t>
            </a:r>
          </a:p>
          <a:p>
            <a:pPr marL="187517" indent="-187517">
              <a:spcBef>
                <a:spcPts val="1266"/>
              </a:spcBef>
              <a:buClr>
                <a:srgbClr val="343434"/>
              </a:buClr>
              <a:buSzPct val="100000"/>
              <a:buFont typeface="Helvetica Neue" pitchFamily="-84" charset="0"/>
              <a:buChar char="•"/>
            </a:pPr>
            <a:r>
              <a:rPr lang="en-US" sz="1400" dirty="0" smtClean="0">
                <a:solidFill>
                  <a:srgbClr val="343434"/>
                </a:solidFill>
                <a:latin typeface="Helvetica Neue" pitchFamily="-84" charset="0"/>
                <a:ea typeface="Helvetica Neue" pitchFamily="-84" charset="0"/>
                <a:cs typeface="Helvetica Neue" pitchFamily="-84" charset="0"/>
                <a:sym typeface="Helvetica Neue" pitchFamily="-84" charset="0"/>
              </a:rPr>
              <a:t>~5x higher effective photocathode density than regular IceCube</a:t>
            </a:r>
          </a:p>
          <a:p>
            <a:pPr marL="187517" indent="-187517">
              <a:spcBef>
                <a:spcPts val="2109"/>
              </a:spcBef>
              <a:buClr>
                <a:srgbClr val="000000"/>
              </a:buClr>
              <a:buSzPct val="100000"/>
              <a:buFont typeface="Helvetica Neue" pitchFamily="-84" charset="0"/>
              <a:buChar char="•"/>
            </a:pPr>
            <a:r>
              <a:rPr lang="en-US" sz="1400" dirty="0" smtClean="0">
                <a:latin typeface="Helvetica Neue" pitchFamily="-84" charset="0"/>
                <a:ea typeface="Helvetica Neue" pitchFamily="-84" charset="0"/>
                <a:cs typeface="Helvetica Neue" pitchFamily="-84" charset="0"/>
                <a:sym typeface="Helvetica Neue" pitchFamily="-84" charset="0"/>
              </a:rPr>
              <a:t>Result: 30 </a:t>
            </a:r>
            <a:r>
              <a:rPr lang="en-US" sz="1400" dirty="0" err="1" smtClean="0">
                <a:latin typeface="Helvetica Neue" pitchFamily="-84" charset="0"/>
                <a:ea typeface="Helvetica Neue" pitchFamily="-84" charset="0"/>
                <a:cs typeface="Helvetica Neue" pitchFamily="-84" charset="0"/>
                <a:sym typeface="Helvetica Neue" pitchFamily="-84" charset="0"/>
              </a:rPr>
              <a:t>MTon</a:t>
            </a:r>
            <a:r>
              <a:rPr lang="en-US" sz="1400" dirty="0" smtClean="0">
                <a:latin typeface="Helvetica Neue" pitchFamily="-84" charset="0"/>
                <a:ea typeface="Helvetica Neue" pitchFamily="-84" charset="0"/>
                <a:cs typeface="Helvetica Neue" pitchFamily="-84" charset="0"/>
                <a:sym typeface="Helvetica Neue" pitchFamily="-84" charset="0"/>
              </a:rPr>
              <a:t> detector with </a:t>
            </a:r>
            <a:br>
              <a:rPr lang="en-US" sz="1400" dirty="0" smtClean="0">
                <a:latin typeface="Helvetica Neue" pitchFamily="-84" charset="0"/>
                <a:ea typeface="Helvetica Neue" pitchFamily="-84" charset="0"/>
                <a:cs typeface="Helvetica Neue" pitchFamily="-84" charset="0"/>
                <a:sym typeface="Helvetica Neue" pitchFamily="-84" charset="0"/>
              </a:rPr>
            </a:br>
            <a:r>
              <a:rPr lang="en-US" sz="1400" dirty="0" smtClean="0">
                <a:latin typeface="Helvetica Neue" pitchFamily="-84" charset="0"/>
                <a:ea typeface="Helvetica Neue" pitchFamily="-84" charset="0"/>
                <a:cs typeface="Helvetica Neue" pitchFamily="-84" charset="0"/>
                <a:sym typeface="Helvetica Neue" pitchFamily="-84" charset="0"/>
              </a:rPr>
              <a:t>~10 </a:t>
            </a:r>
            <a:r>
              <a:rPr lang="en-US" sz="1400" dirty="0" err="1" smtClean="0">
                <a:latin typeface="Helvetica Neue" pitchFamily="-84" charset="0"/>
                <a:ea typeface="Helvetica Neue" pitchFamily="-84" charset="0"/>
                <a:cs typeface="Helvetica Neue" pitchFamily="-84" charset="0"/>
                <a:sym typeface="Helvetica Neue" pitchFamily="-84" charset="0"/>
              </a:rPr>
              <a:t>GeV</a:t>
            </a:r>
            <a:r>
              <a:rPr lang="en-US" sz="1400" dirty="0" smtClean="0">
                <a:latin typeface="Helvetica Neue" pitchFamily="-84" charset="0"/>
                <a:ea typeface="Helvetica Neue" pitchFamily="-84" charset="0"/>
                <a:cs typeface="Helvetica Neue" pitchFamily="-84" charset="0"/>
                <a:sym typeface="Helvetica Neue" pitchFamily="-84" charset="0"/>
              </a:rPr>
              <a:t> threshold, will collect </a:t>
            </a:r>
            <a:br>
              <a:rPr lang="en-US" sz="1400" dirty="0" smtClean="0">
                <a:latin typeface="Helvetica Neue" pitchFamily="-84" charset="0"/>
                <a:ea typeface="Helvetica Neue" pitchFamily="-84" charset="0"/>
                <a:cs typeface="Helvetica Neue" pitchFamily="-84" charset="0"/>
                <a:sym typeface="Helvetica Neue" pitchFamily="-84" charset="0"/>
              </a:rPr>
            </a:br>
            <a:r>
              <a:rPr lang="en-US" sz="1400" dirty="0" smtClean="0">
                <a:latin typeface="Euclid Math One" pitchFamily="-84" charset="0"/>
                <a:ea typeface="Lucida Grande" pitchFamily="-84" charset="0"/>
                <a:cs typeface="Lucida Grande" pitchFamily="-84" charset="0"/>
                <a:sym typeface="Euclid Math One" pitchFamily="-84" charset="0"/>
              </a:rPr>
              <a:t>O</a:t>
            </a:r>
            <a:r>
              <a:rPr lang="en-US" sz="1400" dirty="0" smtClean="0">
                <a:latin typeface="Helvetica Neue" pitchFamily="-84" charset="0"/>
                <a:ea typeface="Helvetica Neue" pitchFamily="-84" charset="0"/>
                <a:cs typeface="Helvetica Neue" pitchFamily="-84" charset="0"/>
                <a:sym typeface="Helvetica Neue" pitchFamily="-84" charset="0"/>
              </a:rPr>
              <a:t>(100k) physics quality atmospheric </a:t>
            </a:r>
            <a:r>
              <a:rPr lang="en-US" sz="1400" dirty="0" err="1" smtClean="0">
                <a:latin typeface="Helvetica Neue" pitchFamily="-84" charset="0"/>
                <a:ea typeface="Helvetica Neue" pitchFamily="-84" charset="0"/>
                <a:cs typeface="Helvetica Neue" pitchFamily="-84" charset="0"/>
                <a:sym typeface="Helvetica Neue" pitchFamily="-84" charset="0"/>
              </a:rPr>
              <a:t>ν</a:t>
            </a:r>
            <a:r>
              <a:rPr lang="en-US" sz="1400" dirty="0" smtClean="0">
                <a:latin typeface="Helvetica Neue" pitchFamily="-84" charset="0"/>
                <a:ea typeface="Helvetica Neue" pitchFamily="-84" charset="0"/>
                <a:cs typeface="Helvetica Neue" pitchFamily="-84" charset="0"/>
                <a:sym typeface="Helvetica Neue" pitchFamily="-84" charset="0"/>
              </a:rPr>
              <a:t>/yr</a:t>
            </a:r>
            <a:endParaRPr lang="en-US" sz="1400" dirty="0" smtClean="0">
              <a:latin typeface="Helvetica Neue" pitchFamily="-84" charset="0"/>
              <a:ea typeface="Helvetica Neue" pitchFamily="-84" charset="0"/>
              <a:cs typeface="Helvetica Neue" pitchFamily="-84" charset="0"/>
              <a:sym typeface="Helvetica Neue" pitchFamily="-84" charset="0"/>
            </a:endParaRPr>
          </a:p>
          <a:p>
            <a:pPr marL="187517" indent="-187517">
              <a:spcBef>
                <a:spcPts val="2109"/>
              </a:spcBef>
              <a:buClr>
                <a:srgbClr val="000000"/>
              </a:buClr>
              <a:buSzPct val="100000"/>
            </a:pPr>
            <a:r>
              <a:rPr lang="en-US" sz="1400" dirty="0" smtClean="0">
                <a:latin typeface="Helvetica Neue" pitchFamily="-84" charset="0"/>
                <a:ea typeface="Helvetica Neue" pitchFamily="-84" charset="0"/>
                <a:cs typeface="Helvetica Neue" pitchFamily="-84" charset="0"/>
                <a:sym typeface="Helvetica Neue" pitchFamily="-84" charset="0"/>
              </a:rPr>
              <a:t>VETO</a:t>
            </a:r>
          </a:p>
          <a:p>
            <a:pPr marL="187517" indent="-187517">
              <a:spcBef>
                <a:spcPts val="2109"/>
              </a:spcBef>
              <a:buClr>
                <a:srgbClr val="000000"/>
              </a:buClr>
              <a:buSzPct val="100000"/>
              <a:buFont typeface="Helvetica Neue" pitchFamily="-84" charset="0"/>
              <a:buChar char="•"/>
            </a:pPr>
            <a:r>
              <a:rPr lang="en-US" sz="1400" dirty="0" err="1" smtClean="0">
                <a:latin typeface="Helvetica Neue" pitchFamily="-84" charset="0"/>
                <a:ea typeface="Helvetica Neue" pitchFamily="-84" charset="0"/>
                <a:cs typeface="Helvetica Neue" pitchFamily="-84" charset="0"/>
                <a:sym typeface="Helvetica Neue" pitchFamily="-84" charset="0"/>
              </a:rPr>
              <a:t>IceCube’s</a:t>
            </a:r>
            <a:r>
              <a:rPr lang="en-US" sz="1400" dirty="0" smtClean="0">
                <a:latin typeface="Helvetica Neue" pitchFamily="-84" charset="0"/>
                <a:ea typeface="Helvetica Neue" pitchFamily="-84" charset="0"/>
                <a:cs typeface="Helvetica Neue" pitchFamily="-84" charset="0"/>
                <a:sym typeface="Helvetica Neue" pitchFamily="-84" charset="0"/>
              </a:rPr>
              <a:t> </a:t>
            </a:r>
            <a:r>
              <a:rPr lang="en-US" sz="1400" dirty="0">
                <a:latin typeface="Helvetica Neue" pitchFamily="-84" charset="0"/>
                <a:ea typeface="Helvetica Neue" pitchFamily="-84" charset="0"/>
                <a:cs typeface="Helvetica Neue" pitchFamily="-84" charset="0"/>
                <a:sym typeface="Helvetica Neue" pitchFamily="-84" charset="0"/>
              </a:rPr>
              <a:t>top and outer layers of</a:t>
            </a:r>
            <a:r>
              <a:rPr lang="en-US" sz="1400" dirty="0" smtClean="0">
                <a:latin typeface="Helvetica Neue" pitchFamily="-84" charset="0"/>
                <a:ea typeface="Helvetica Neue" pitchFamily="-84" charset="0"/>
                <a:cs typeface="Helvetica Neue" pitchFamily="-84" charset="0"/>
                <a:sym typeface="Helvetica Neue" pitchFamily="-84" charset="0"/>
              </a:rPr>
              <a:t> strings </a:t>
            </a:r>
            <a:r>
              <a:rPr lang="en-US" sz="1400" dirty="0">
                <a:latin typeface="Helvetica Neue" pitchFamily="-84" charset="0"/>
                <a:ea typeface="Helvetica Neue" pitchFamily="-84" charset="0"/>
                <a:cs typeface="Helvetica Neue" pitchFamily="-84" charset="0"/>
                <a:sym typeface="Helvetica Neue" pitchFamily="-84" charset="0"/>
              </a:rPr>
              <a:t>provide an active veto shield for </a:t>
            </a:r>
            <a:r>
              <a:rPr lang="en-US" sz="1400" dirty="0" err="1">
                <a:latin typeface="Helvetica Neue" pitchFamily="-84" charset="0"/>
                <a:ea typeface="Helvetica Neue" pitchFamily="-84" charset="0"/>
                <a:cs typeface="Helvetica Neue" pitchFamily="-84" charset="0"/>
                <a:sym typeface="Helvetica Neue" pitchFamily="-84" charset="0"/>
              </a:rPr>
              <a:t>DeepCore</a:t>
            </a:r>
            <a:endParaRPr lang="en-US" sz="1400" dirty="0" smtClean="0">
              <a:latin typeface="Helvetica Neue" pitchFamily="-84" charset="0"/>
              <a:ea typeface="Helvetica Neue" pitchFamily="-84" charset="0"/>
              <a:cs typeface="Helvetica Neue" pitchFamily="-84" charset="0"/>
              <a:sym typeface="Helvetica Neue" pitchFamily="-84" charset="0"/>
            </a:endParaRPr>
          </a:p>
          <a:p>
            <a:pPr marL="187517" indent="-187517">
              <a:spcBef>
                <a:spcPts val="1266"/>
              </a:spcBef>
              <a:buClr>
                <a:srgbClr val="343434"/>
              </a:buClr>
              <a:buSzPct val="100000"/>
              <a:buFont typeface="Helvetica Neue" pitchFamily="-84" charset="0"/>
              <a:buChar char="•"/>
            </a:pPr>
            <a:r>
              <a:rPr lang="en-US" sz="1400" dirty="0" smtClean="0">
                <a:solidFill>
                  <a:srgbClr val="343434"/>
                </a:solidFill>
                <a:latin typeface="Helvetica Neue" pitchFamily="-84" charset="0"/>
                <a:ea typeface="Helvetica Neue" pitchFamily="-84" charset="0"/>
                <a:cs typeface="Helvetica Neue" pitchFamily="-84" charset="0"/>
                <a:sym typeface="Helvetica Neue" pitchFamily="-84" charset="0"/>
              </a:rPr>
              <a:t>Effective </a:t>
            </a:r>
            <a:r>
              <a:rPr lang="en-US" sz="1400" dirty="0" err="1" smtClean="0">
                <a:solidFill>
                  <a:srgbClr val="343434"/>
                </a:solidFill>
                <a:latin typeface="Helvetica Neue" pitchFamily="-84" charset="0"/>
                <a:ea typeface="Helvetica Neue" pitchFamily="-84" charset="0"/>
                <a:cs typeface="Helvetica Neue" pitchFamily="-84" charset="0"/>
                <a:sym typeface="Helvetica Neue" pitchFamily="-84" charset="0"/>
              </a:rPr>
              <a:t>μ</a:t>
            </a:r>
            <a:r>
              <a:rPr lang="en-US" sz="1400" dirty="0" smtClean="0">
                <a:solidFill>
                  <a:srgbClr val="343434"/>
                </a:solidFill>
                <a:latin typeface="Helvetica Neue" pitchFamily="-84" charset="0"/>
                <a:ea typeface="Helvetica Neue" pitchFamily="-84" charset="0"/>
                <a:cs typeface="Helvetica Neue" pitchFamily="-84" charset="0"/>
                <a:sym typeface="Helvetica Neue" pitchFamily="-84" charset="0"/>
              </a:rPr>
              <a:t>-free depth much greater</a:t>
            </a:r>
          </a:p>
          <a:p>
            <a:pPr marL="187517" indent="-187517">
              <a:spcBef>
                <a:spcPts val="1266"/>
              </a:spcBef>
              <a:buClr>
                <a:srgbClr val="343434"/>
              </a:buClr>
              <a:buSzPct val="100000"/>
              <a:buFont typeface="Helvetica Neue" pitchFamily="-84" charset="0"/>
              <a:buChar char="•"/>
            </a:pPr>
            <a:r>
              <a:rPr lang="en-US" sz="1400" dirty="0" smtClean="0">
                <a:solidFill>
                  <a:srgbClr val="343434"/>
                </a:solidFill>
                <a:latin typeface="Helvetica Neue" pitchFamily="-84" charset="0"/>
                <a:ea typeface="Helvetica Neue" pitchFamily="-84" charset="0"/>
                <a:cs typeface="Helvetica Neue" pitchFamily="-84" charset="0"/>
                <a:sym typeface="Helvetica Neue" pitchFamily="-84" charset="0"/>
              </a:rPr>
              <a:t>Atm. </a:t>
            </a:r>
            <a:r>
              <a:rPr lang="en-US" sz="1400" dirty="0" err="1" smtClean="0">
                <a:solidFill>
                  <a:srgbClr val="343434"/>
                </a:solidFill>
                <a:latin typeface="Helvetica Neue" pitchFamily="-84" charset="0"/>
                <a:ea typeface="Helvetica Neue" pitchFamily="-84" charset="0"/>
                <a:cs typeface="Helvetica Neue" pitchFamily="-84" charset="0"/>
                <a:sym typeface="Helvetica Neue" pitchFamily="-84" charset="0"/>
              </a:rPr>
              <a:t>μ/ν</a:t>
            </a:r>
            <a:r>
              <a:rPr lang="en-US" sz="1400" dirty="0" smtClean="0">
                <a:solidFill>
                  <a:srgbClr val="343434"/>
                </a:solidFill>
                <a:latin typeface="Helvetica Neue" pitchFamily="-84" charset="0"/>
                <a:ea typeface="Helvetica Neue" pitchFamily="-84" charset="0"/>
                <a:cs typeface="Helvetica Neue" pitchFamily="-84" charset="0"/>
                <a:sym typeface="Helvetica Neue" pitchFamily="-84" charset="0"/>
              </a:rPr>
              <a:t> trigger ratio is ~10</a:t>
            </a:r>
            <a:r>
              <a:rPr lang="en-US" sz="1400" baseline="32000" dirty="0" smtClean="0">
                <a:solidFill>
                  <a:srgbClr val="343434"/>
                </a:solidFill>
                <a:latin typeface="Helvetica Neue" pitchFamily="-84" charset="0"/>
                <a:ea typeface="Helvetica Neue" pitchFamily="-84" charset="0"/>
                <a:cs typeface="Helvetica Neue" pitchFamily="-84" charset="0"/>
                <a:sym typeface="Helvetica Neue" pitchFamily="-84" charset="0"/>
              </a:rPr>
              <a:t>6</a:t>
            </a:r>
            <a:endParaRPr lang="en-US" sz="1400" dirty="0" smtClean="0">
              <a:solidFill>
                <a:srgbClr val="343434"/>
              </a:solidFill>
              <a:latin typeface="Helvetica Neue" pitchFamily="-84" charset="0"/>
              <a:ea typeface="Helvetica Neue" pitchFamily="-84" charset="0"/>
              <a:cs typeface="Helvetica Neue" pitchFamily="-84" charset="0"/>
              <a:sym typeface="Helvetica Neue" pitchFamily="-84" charset="0"/>
            </a:endParaRPr>
          </a:p>
          <a:p>
            <a:pPr marL="187517" indent="-187517">
              <a:spcBef>
                <a:spcPts val="1266"/>
              </a:spcBef>
              <a:buClr>
                <a:srgbClr val="343434"/>
              </a:buClr>
              <a:buSzPct val="100000"/>
              <a:buFont typeface="Helvetica Neue" pitchFamily="-84" charset="0"/>
              <a:buChar char="•"/>
            </a:pPr>
            <a:r>
              <a:rPr lang="en-US" sz="1400" dirty="0" smtClean="0">
                <a:solidFill>
                  <a:srgbClr val="343434"/>
                </a:solidFill>
                <a:latin typeface="Helvetica Neue" pitchFamily="-84" charset="0"/>
                <a:ea typeface="Helvetica Neue" pitchFamily="-84" charset="0"/>
                <a:cs typeface="Helvetica Neue" pitchFamily="-84" charset="0"/>
                <a:sym typeface="Helvetica Neue" pitchFamily="-84" charset="0"/>
              </a:rPr>
              <a:t>Vetoing algorithms expected to reach at least 10</a:t>
            </a:r>
            <a:r>
              <a:rPr lang="en-US" sz="1400" baseline="32000" dirty="0" smtClean="0">
                <a:solidFill>
                  <a:srgbClr val="343434"/>
                </a:solidFill>
                <a:latin typeface="Helvetica Neue" pitchFamily="-84" charset="0"/>
                <a:ea typeface="Helvetica Neue" pitchFamily="-84" charset="0"/>
                <a:cs typeface="Helvetica Neue" pitchFamily="-84" charset="0"/>
                <a:sym typeface="Helvetica Neue" pitchFamily="-84" charset="0"/>
              </a:rPr>
              <a:t>6 </a:t>
            </a:r>
            <a:r>
              <a:rPr lang="en-US" sz="1400" dirty="0" smtClean="0">
                <a:solidFill>
                  <a:srgbClr val="343434"/>
                </a:solidFill>
                <a:latin typeface="Helvetica Neue" pitchFamily="-84" charset="0"/>
                <a:ea typeface="Helvetica Neue" pitchFamily="-84" charset="0"/>
                <a:cs typeface="Helvetica Neue" pitchFamily="-84" charset="0"/>
                <a:sym typeface="Helvetica Neue" pitchFamily="-84" charset="0"/>
              </a:rPr>
              <a:t>level of background rejection (effective </a:t>
            </a:r>
            <a:r>
              <a:rPr lang="en-US" sz="1400" dirty="0" err="1" smtClean="0">
                <a:solidFill>
                  <a:srgbClr val="343434"/>
                </a:solidFill>
                <a:latin typeface="Helvetica Neue" pitchFamily="-84" charset="0"/>
                <a:ea typeface="Helvetica Neue" pitchFamily="-84" charset="0"/>
                <a:cs typeface="Helvetica Neue" pitchFamily="-84" charset="0"/>
                <a:sym typeface="Helvetica Neue" pitchFamily="-84" charset="0"/>
              </a:rPr>
              <a:t>muon</a:t>
            </a:r>
            <a:r>
              <a:rPr lang="en-US" sz="1400" dirty="0" smtClean="0">
                <a:solidFill>
                  <a:srgbClr val="343434"/>
                </a:solidFill>
                <a:latin typeface="Helvetica Neue" pitchFamily="-84" charset="0"/>
                <a:ea typeface="Helvetica Neue" pitchFamily="-84" charset="0"/>
                <a:cs typeface="Helvetica Neue" pitchFamily="-84" charset="0"/>
                <a:sym typeface="Helvetica Neue" pitchFamily="-84" charset="0"/>
              </a:rPr>
              <a:t> flux after veto ~ similar to Sudbury.)</a:t>
            </a:r>
            <a:endParaRPr lang="en-US" sz="1400" dirty="0">
              <a:solidFill>
                <a:srgbClr val="343434"/>
              </a:solidFill>
              <a:latin typeface="Helvetica Neue" pitchFamily="-84" charset="0"/>
              <a:ea typeface="Helvetica Neue" pitchFamily="-84" charset="0"/>
              <a:cs typeface="Helvetica Neue" pitchFamily="-84" charset="0"/>
              <a:sym typeface="Helvetica Neue" pitchFamily="-84" charset="0"/>
            </a:endParaRPr>
          </a:p>
        </p:txBody>
      </p:sp>
      <p:grpSp>
        <p:nvGrpSpPr>
          <p:cNvPr id="2" name="Group 20"/>
          <p:cNvGrpSpPr/>
          <p:nvPr/>
        </p:nvGrpSpPr>
        <p:grpSpPr>
          <a:xfrm>
            <a:off x="392906" y="366117"/>
            <a:ext cx="8751094" cy="6554391"/>
            <a:chOff x="392906" y="366117"/>
            <a:chExt cx="8751094" cy="6554391"/>
          </a:xfrm>
        </p:grpSpPr>
        <p:pic>
          <p:nvPicPr>
            <p:cNvPr id="51201" name="Picture 1"/>
            <p:cNvPicPr>
              <a:picLocks noChangeAspect="1" noChangeArrowheads="1"/>
            </p:cNvPicPr>
            <p:nvPr/>
          </p:nvPicPr>
          <p:blipFill>
            <a:blip r:embed="rId2"/>
            <a:srcRect l="24934" r="24800" b="5290"/>
            <a:stretch>
              <a:fillRect/>
            </a:stretch>
          </p:blipFill>
          <p:spPr bwMode="auto">
            <a:xfrm>
              <a:off x="4572000" y="366117"/>
              <a:ext cx="4572000" cy="6554391"/>
            </a:xfrm>
            <a:prstGeom prst="rect">
              <a:avLst/>
            </a:prstGeom>
            <a:noFill/>
            <a:ln w="12700" cap="flat">
              <a:noFill/>
              <a:miter lim="800000"/>
              <a:headEnd/>
              <a:tailEnd/>
            </a:ln>
          </p:spPr>
        </p:pic>
        <p:sp>
          <p:nvSpPr>
            <p:cNvPr id="51202" name="Line 2"/>
            <p:cNvSpPr>
              <a:spLocks noChangeShapeType="1"/>
            </p:cNvSpPr>
            <p:nvPr/>
          </p:nvSpPr>
          <p:spPr bwMode="auto">
            <a:xfrm>
              <a:off x="392906" y="687586"/>
              <a:ext cx="5634633" cy="0"/>
            </a:xfrm>
            <a:prstGeom prst="line">
              <a:avLst/>
            </a:prstGeom>
            <a:noFill/>
            <a:ln w="12700" cap="flat">
              <a:solidFill>
                <a:schemeClr val="tx1">
                  <a:alpha val="59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204" name="Rectangle 4"/>
            <p:cNvSpPr>
              <a:spLocks/>
            </p:cNvSpPr>
            <p:nvPr/>
          </p:nvSpPr>
          <p:spPr bwMode="auto">
            <a:xfrm>
              <a:off x="6660431" y="5332363"/>
              <a:ext cx="534568" cy="230832"/>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500" dirty="0">
                  <a:latin typeface="Helvetica Neue Light" pitchFamily="-84" charset="0"/>
                  <a:ea typeface="Helvetica Neue Light" pitchFamily="-84" charset="0"/>
                  <a:cs typeface="Helvetica Neue Light" pitchFamily="-84" charset="0"/>
                  <a:sym typeface="Helvetica Neue Light" pitchFamily="-84" charset="0"/>
                </a:rPr>
                <a:t>250 </a:t>
              </a:r>
              <a:r>
                <a:rPr lang="en-US" sz="1500" dirty="0" err="1">
                  <a:latin typeface="Helvetica Neue Light" pitchFamily="-84" charset="0"/>
                  <a:ea typeface="Helvetica Neue Light" pitchFamily="-84" charset="0"/>
                  <a:cs typeface="Helvetica Neue Light" pitchFamily="-84" charset="0"/>
                  <a:sym typeface="Helvetica Neue Light" pitchFamily="-84" charset="0"/>
                </a:rPr>
                <a:t>m</a:t>
              </a:r>
              <a:endParaRPr lang="en-US" sz="1500" dirty="0">
                <a:latin typeface="Helvetica Neue Light" pitchFamily="-84" charset="0"/>
                <a:ea typeface="Helvetica Neue Light" pitchFamily="-84" charset="0"/>
                <a:cs typeface="Helvetica Neue Light" pitchFamily="-84" charset="0"/>
                <a:sym typeface="Helvetica Neue Light" pitchFamily="-84" charset="0"/>
              </a:endParaRPr>
            </a:p>
          </p:txBody>
        </p:sp>
        <p:sp>
          <p:nvSpPr>
            <p:cNvPr id="51205" name="Line 5"/>
            <p:cNvSpPr>
              <a:spLocks noChangeShapeType="1"/>
            </p:cNvSpPr>
            <p:nvPr/>
          </p:nvSpPr>
          <p:spPr bwMode="auto">
            <a:xfrm>
              <a:off x="6643688" y="5223867"/>
              <a:ext cx="651867" cy="0"/>
            </a:xfrm>
            <a:prstGeom prst="line">
              <a:avLst/>
            </a:prstGeom>
            <a:noFill/>
            <a:ln w="12700" cap="flat">
              <a:solidFill>
                <a:schemeClr val="tx1"/>
              </a:solidFill>
              <a:prstDash val="solid"/>
              <a:miter lim="800000"/>
              <a:headEnd type="triangle" w="med" len="sm"/>
              <a:tailEnd type="triangle" w="med" len="sm"/>
            </a:ln>
          </p:spPr>
          <p:txBody>
            <a:bodyPr lIns="0" tIns="0" rIns="0" bIns="0">
              <a:prstTxWarp prst="textNoShape">
                <a:avLst/>
              </a:prstTxWarp>
            </a:bodyPr>
            <a:lstStyle/>
            <a:p>
              <a:endParaRPr lang="en-US"/>
            </a:p>
          </p:txBody>
        </p:sp>
        <p:sp>
          <p:nvSpPr>
            <p:cNvPr id="51206" name="Line 6"/>
            <p:cNvSpPr>
              <a:spLocks noChangeShapeType="1"/>
            </p:cNvSpPr>
            <p:nvPr/>
          </p:nvSpPr>
          <p:spPr bwMode="auto">
            <a:xfrm rot="10800000" flipH="1">
              <a:off x="6554391" y="3946922"/>
              <a:ext cx="0" cy="1089422"/>
            </a:xfrm>
            <a:prstGeom prst="line">
              <a:avLst/>
            </a:prstGeom>
            <a:noFill/>
            <a:ln w="12700" cap="flat">
              <a:solidFill>
                <a:schemeClr val="tx1"/>
              </a:solidFill>
              <a:prstDash val="solid"/>
              <a:miter lim="800000"/>
              <a:headEnd type="triangle" w="med" len="sm"/>
              <a:tailEnd type="triangle" w="med" len="sm"/>
            </a:ln>
          </p:spPr>
          <p:txBody>
            <a:bodyPr lIns="0" tIns="0" rIns="0" bIns="0">
              <a:prstTxWarp prst="textNoShape">
                <a:avLst/>
              </a:prstTxWarp>
            </a:bodyPr>
            <a:lstStyle/>
            <a:p>
              <a:endParaRPr lang="en-US"/>
            </a:p>
          </p:txBody>
        </p:sp>
        <p:sp>
          <p:nvSpPr>
            <p:cNvPr id="51207" name="Rectangle 7"/>
            <p:cNvSpPr>
              <a:spLocks/>
            </p:cNvSpPr>
            <p:nvPr/>
          </p:nvSpPr>
          <p:spPr bwMode="auto">
            <a:xfrm rot="-5400000">
              <a:off x="6126372" y="4375659"/>
              <a:ext cx="534568" cy="230832"/>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500" dirty="0">
                  <a:latin typeface="Helvetica Neue Light" pitchFamily="-84" charset="0"/>
                  <a:ea typeface="Helvetica Neue Light" pitchFamily="-84" charset="0"/>
                  <a:cs typeface="Helvetica Neue Light" pitchFamily="-84" charset="0"/>
                  <a:sym typeface="Helvetica Neue Light" pitchFamily="-84" charset="0"/>
                </a:rPr>
                <a:t>350 </a:t>
              </a:r>
              <a:r>
                <a:rPr lang="en-US" sz="1500" dirty="0" err="1">
                  <a:latin typeface="Helvetica Neue Light" pitchFamily="-84" charset="0"/>
                  <a:ea typeface="Helvetica Neue Light" pitchFamily="-84" charset="0"/>
                  <a:cs typeface="Helvetica Neue Light" pitchFamily="-84" charset="0"/>
                  <a:sym typeface="Helvetica Neue Light" pitchFamily="-84" charset="0"/>
                </a:rPr>
                <a:t>m</a:t>
              </a:r>
              <a:endParaRPr lang="en-US" sz="1500" dirty="0">
                <a:latin typeface="Helvetica Neue Light" pitchFamily="-84" charset="0"/>
                <a:ea typeface="Helvetica Neue Light" pitchFamily="-84" charset="0"/>
                <a:cs typeface="Helvetica Neue Light" pitchFamily="-84" charset="0"/>
                <a:sym typeface="Helvetica Neue Light" pitchFamily="-84" charset="0"/>
              </a:endParaRPr>
            </a:p>
          </p:txBody>
        </p:sp>
        <p:sp>
          <p:nvSpPr>
            <p:cNvPr id="51208" name="Rectangle 8"/>
            <p:cNvSpPr>
              <a:spLocks/>
            </p:cNvSpPr>
            <p:nvPr/>
          </p:nvSpPr>
          <p:spPr bwMode="auto">
            <a:xfrm>
              <a:off x="7231932" y="4262140"/>
              <a:ext cx="456078" cy="461665"/>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500" dirty="0">
                  <a:latin typeface="Helvetica Neue" pitchFamily="-84" charset="0"/>
                  <a:ea typeface="Helvetica Neue" pitchFamily="-84" charset="0"/>
                  <a:cs typeface="Helvetica Neue" pitchFamily="-84" charset="0"/>
                  <a:sym typeface="Helvetica Neue" pitchFamily="-84" charset="0"/>
                </a:rPr>
                <a:t>Deep </a:t>
              </a:r>
              <a:br>
                <a:rPr lang="en-US" sz="1500" dirty="0">
                  <a:latin typeface="Helvetica Neue" pitchFamily="-84" charset="0"/>
                  <a:ea typeface="Helvetica Neue" pitchFamily="-84" charset="0"/>
                  <a:cs typeface="Helvetica Neue" pitchFamily="-84" charset="0"/>
                  <a:sym typeface="Helvetica Neue" pitchFamily="-84" charset="0"/>
                </a:rPr>
              </a:br>
              <a:r>
                <a:rPr lang="en-US" sz="1500" dirty="0">
                  <a:latin typeface="Helvetica Neue" pitchFamily="-84" charset="0"/>
                  <a:ea typeface="Helvetica Neue" pitchFamily="-84" charset="0"/>
                  <a:cs typeface="Helvetica Neue" pitchFamily="-84" charset="0"/>
                  <a:sym typeface="Helvetica Neue" pitchFamily="-84" charset="0"/>
                </a:rPr>
                <a:t>Core</a:t>
              </a:r>
            </a:p>
          </p:txBody>
        </p:sp>
        <p:sp>
          <p:nvSpPr>
            <p:cNvPr id="51209" name="Rectangle 9"/>
            <p:cNvSpPr>
              <a:spLocks/>
            </p:cNvSpPr>
            <p:nvPr/>
          </p:nvSpPr>
          <p:spPr bwMode="auto">
            <a:xfrm>
              <a:off x="5963916" y="2792730"/>
              <a:ext cx="694972" cy="430887"/>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400" dirty="0">
                  <a:latin typeface="Helvetica Neue" pitchFamily="-84" charset="0"/>
                  <a:ea typeface="Helvetica Neue" pitchFamily="-84" charset="0"/>
                  <a:cs typeface="Helvetica Neue" pitchFamily="-84" charset="0"/>
                  <a:sym typeface="Helvetica Neue" pitchFamily="-84" charset="0"/>
                </a:rPr>
                <a:t>extra</a:t>
              </a:r>
              <a:br>
                <a:rPr lang="en-US" sz="1400" dirty="0">
                  <a:latin typeface="Helvetica Neue" pitchFamily="-84" charset="0"/>
                  <a:ea typeface="Helvetica Neue" pitchFamily="-84" charset="0"/>
                  <a:cs typeface="Helvetica Neue" pitchFamily="-84" charset="0"/>
                  <a:sym typeface="Helvetica Neue" pitchFamily="-84" charset="0"/>
                </a:rPr>
              </a:br>
              <a:r>
                <a:rPr lang="en-US" sz="1400" dirty="0">
                  <a:latin typeface="Helvetica Neue" pitchFamily="-84" charset="0"/>
                  <a:ea typeface="Helvetica Neue" pitchFamily="-84" charset="0"/>
                  <a:cs typeface="Helvetica Neue" pitchFamily="-84" charset="0"/>
                  <a:sym typeface="Helvetica Neue" pitchFamily="-84" charset="0"/>
                </a:rPr>
                <a:t>veto cap</a:t>
              </a:r>
            </a:p>
          </p:txBody>
        </p:sp>
        <p:sp>
          <p:nvSpPr>
            <p:cNvPr id="51210" name="Rectangle 10"/>
            <p:cNvSpPr>
              <a:spLocks/>
            </p:cNvSpPr>
            <p:nvPr/>
          </p:nvSpPr>
          <p:spPr bwMode="auto">
            <a:xfrm>
              <a:off x="7508752" y="3564285"/>
              <a:ext cx="820738" cy="230832"/>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500" dirty="0">
                  <a:solidFill>
                    <a:srgbClr val="336699"/>
                  </a:solidFill>
                  <a:latin typeface="Helvetica Neue" pitchFamily="-84" charset="0"/>
                  <a:ea typeface="Helvetica Neue" pitchFamily="-84" charset="0"/>
                  <a:cs typeface="Helvetica Neue" pitchFamily="-84" charset="0"/>
                  <a:sym typeface="Helvetica Neue" pitchFamily="-84" charset="0"/>
                </a:rPr>
                <a:t>AMANDA</a:t>
              </a:r>
            </a:p>
          </p:txBody>
        </p:sp>
        <p:sp>
          <p:nvSpPr>
            <p:cNvPr id="51211" name="Rectangle 11"/>
            <p:cNvSpPr>
              <a:spLocks/>
            </p:cNvSpPr>
            <p:nvPr/>
          </p:nvSpPr>
          <p:spPr bwMode="auto">
            <a:xfrm>
              <a:off x="4944815" y="2265492"/>
              <a:ext cx="815552" cy="261610"/>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1700" dirty="0">
                  <a:latin typeface="Helvetica Neue" pitchFamily="-84" charset="0"/>
                  <a:ea typeface="Helvetica Neue" pitchFamily="-84" charset="0"/>
                  <a:cs typeface="Helvetica Neue" pitchFamily="-84" charset="0"/>
                  <a:sym typeface="Helvetica Neue" pitchFamily="-84" charset="0"/>
                </a:rPr>
                <a:t>IceCube</a:t>
              </a:r>
            </a:p>
          </p:txBody>
        </p:sp>
        <p:grpSp>
          <p:nvGrpSpPr>
            <p:cNvPr id="3" name="Group 19"/>
            <p:cNvGrpSpPr>
              <a:grpSpLocks/>
            </p:cNvGrpSpPr>
            <p:nvPr/>
          </p:nvGrpSpPr>
          <p:grpSpPr bwMode="auto">
            <a:xfrm>
              <a:off x="4348758" y="419695"/>
              <a:ext cx="4652367" cy="5063133"/>
              <a:chOff x="0" y="0"/>
              <a:chExt cx="4168" cy="4536"/>
            </a:xfrm>
          </p:grpSpPr>
          <p:grpSp>
            <p:nvGrpSpPr>
              <p:cNvPr id="4" name="Group 17"/>
              <p:cNvGrpSpPr>
                <a:grpSpLocks/>
              </p:cNvGrpSpPr>
              <p:nvPr/>
            </p:nvGrpSpPr>
            <p:grpSpPr bwMode="auto">
              <a:xfrm>
                <a:off x="0" y="0"/>
                <a:ext cx="4168" cy="4536"/>
                <a:chOff x="0" y="0"/>
                <a:chExt cx="4168" cy="4536"/>
              </a:xfrm>
            </p:grpSpPr>
            <p:sp>
              <p:nvSpPr>
                <p:cNvPr id="51213" name="Line 13"/>
                <p:cNvSpPr>
                  <a:spLocks noChangeShapeType="1"/>
                </p:cNvSpPr>
                <p:nvPr/>
              </p:nvSpPr>
              <p:spPr bwMode="auto">
                <a:xfrm>
                  <a:off x="2216" y="3567"/>
                  <a:ext cx="872" cy="969"/>
                </a:xfrm>
                <a:prstGeom prst="line">
                  <a:avLst/>
                </a:prstGeom>
                <a:noFill/>
                <a:ln w="25400" cap="flat">
                  <a:solidFill>
                    <a:srgbClr val="008000"/>
                  </a:solidFill>
                  <a:prstDash val="solid"/>
                  <a:round/>
                  <a:headEnd type="none" w="med" len="med"/>
                  <a:tailEnd type="triangle" w="med" len="lg"/>
                </a:ln>
              </p:spPr>
              <p:txBody>
                <a:bodyPr lIns="0" tIns="0" rIns="0" bIns="0">
                  <a:prstTxWarp prst="textNoShape">
                    <a:avLst/>
                  </a:prstTxWarp>
                </a:bodyPr>
                <a:lstStyle/>
                <a:p>
                  <a:endParaRPr lang="en-US"/>
                </a:p>
              </p:txBody>
            </p:sp>
            <p:sp>
              <p:nvSpPr>
                <p:cNvPr id="51214" name="AutoShape 14"/>
                <p:cNvSpPr>
                  <a:spLocks/>
                </p:cNvSpPr>
                <p:nvPr/>
              </p:nvSpPr>
              <p:spPr bwMode="auto">
                <a:xfrm rot="1020000">
                  <a:off x="2090" y="3410"/>
                  <a:ext cx="230" cy="264"/>
                </a:xfrm>
                <a:custGeom>
                  <a:avLst/>
                  <a:gdLst>
                    <a:gd name="T0" fmla="*/ 10800 w 21600"/>
                    <a:gd name="T1" fmla="*/ 10800 h 21600"/>
                  </a:gdLst>
                  <a:ahLst/>
                  <a:cxnLst>
                    <a:cxn ang="0">
                      <a:pos x="T0" y="T1"/>
                    </a:cxn>
                  </a:cxnLst>
                  <a:rect l="0" t="0" r="r" b="b"/>
                  <a:pathLst>
                    <a:path w="21600" h="2160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moveTo>
                        <a:pt x="10800" y="5800"/>
                      </a:moveTo>
                    </a:path>
                  </a:pathLst>
                </a:custGeom>
                <a:solidFill>
                  <a:srgbClr val="FF0000"/>
                </a:solidFill>
                <a:ln w="12700" cap="flat">
                  <a:noFill/>
                  <a:round/>
                  <a:headEnd type="none" w="med" len="med"/>
                  <a:tailEnd type="none" w="med" len="med"/>
                </a:ln>
              </p:spPr>
              <p:txBody>
                <a:bodyPr lIns="0" tIns="0" rIns="0" bIns="0">
                  <a:prstTxWarp prst="textNoShape">
                    <a:avLst/>
                  </a:prstTxWarp>
                </a:bodyPr>
                <a:lstStyle/>
                <a:p>
                  <a:endParaRPr lang="en-US"/>
                </a:p>
              </p:txBody>
            </p:sp>
            <p:sp>
              <p:nvSpPr>
                <p:cNvPr id="51215" name="Line 15"/>
                <p:cNvSpPr>
                  <a:spLocks noChangeShapeType="1"/>
                </p:cNvSpPr>
                <p:nvPr/>
              </p:nvSpPr>
              <p:spPr bwMode="auto">
                <a:xfrm flipH="1">
                  <a:off x="2416" y="0"/>
                  <a:ext cx="1752" cy="3448"/>
                </a:xfrm>
                <a:prstGeom prst="line">
                  <a:avLst/>
                </a:prstGeom>
                <a:noFill/>
                <a:ln w="25400" cap="flat">
                  <a:solidFill>
                    <a:srgbClr val="008000"/>
                  </a:solidFill>
                  <a:prstDash val="solid"/>
                  <a:round/>
                  <a:headEnd type="none" w="med" len="med"/>
                  <a:tailEnd type="triangle" w="med" len="lg"/>
                </a:ln>
              </p:spPr>
              <p:txBody>
                <a:bodyPr lIns="0" tIns="0" rIns="0" bIns="0">
                  <a:prstTxWarp prst="textNoShape">
                    <a:avLst/>
                  </a:prstTxWarp>
                </a:bodyPr>
                <a:lstStyle/>
                <a:p>
                  <a:endParaRPr lang="en-US"/>
                </a:p>
              </p:txBody>
            </p:sp>
            <p:sp>
              <p:nvSpPr>
                <p:cNvPr id="51216" name="Line 16"/>
                <p:cNvSpPr>
                  <a:spLocks noChangeShapeType="1"/>
                </p:cNvSpPr>
                <p:nvPr/>
              </p:nvSpPr>
              <p:spPr bwMode="auto">
                <a:xfrm>
                  <a:off x="0" y="952"/>
                  <a:ext cx="2224" cy="2607"/>
                </a:xfrm>
                <a:prstGeom prst="line">
                  <a:avLst/>
                </a:prstGeom>
                <a:noFill/>
                <a:ln w="25400" cap="flat">
                  <a:solidFill>
                    <a:srgbClr val="0000FF"/>
                  </a:solidFill>
                  <a:prstDash val="dash"/>
                  <a:round/>
                  <a:headEnd type="none" w="med" len="med"/>
                  <a:tailEnd type="triangle" w="med" len="lg"/>
                </a:ln>
              </p:spPr>
              <p:txBody>
                <a:bodyPr lIns="0" tIns="0" rIns="0" bIns="0">
                  <a:prstTxWarp prst="textNoShape">
                    <a:avLst/>
                  </a:prstTxWarp>
                </a:bodyPr>
                <a:lstStyle/>
                <a:p>
                  <a:endParaRPr lang="en-US"/>
                </a:p>
              </p:txBody>
            </p:sp>
          </p:grpSp>
          <p:sp>
            <p:nvSpPr>
              <p:cNvPr id="51218" name="AutoShape 18"/>
              <p:cNvSpPr>
                <a:spLocks/>
              </p:cNvSpPr>
              <p:nvPr/>
            </p:nvSpPr>
            <p:spPr bwMode="auto">
              <a:xfrm rot="1020000">
                <a:off x="2170" y="3490"/>
                <a:ext cx="230" cy="264"/>
              </a:xfrm>
              <a:custGeom>
                <a:avLst/>
                <a:gdLst>
                  <a:gd name="T0" fmla="*/ 10800 w 21600"/>
                  <a:gd name="T1" fmla="*/ 10800 h 21600"/>
                </a:gdLst>
                <a:ahLst/>
                <a:cxnLst>
                  <a:cxn ang="0">
                    <a:pos x="T0" y="T1"/>
                  </a:cxn>
                </a:cxnLst>
                <a:rect l="0" t="0" r="r" b="b"/>
                <a:pathLst>
                  <a:path w="21600" h="2160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moveTo>
                      <a:pt x="10800" y="5800"/>
                    </a:moveTo>
                  </a:path>
                </a:pathLst>
              </a:custGeom>
              <a:solidFill>
                <a:srgbClr val="FF0000"/>
              </a:solidFill>
              <a:ln w="12700" cap="flat">
                <a:noFill/>
                <a:round/>
                <a:headEnd type="none" w="med" len="med"/>
                <a:tailEnd type="none" w="med" len="med"/>
              </a:ln>
            </p:spPr>
            <p:txBody>
              <a:bodyPr lIns="0" tIns="0" rIns="0" bIns="0">
                <a:prstTxWarp prst="textNoShape">
                  <a:avLst/>
                </a:prstTxWarp>
              </a:bodyPr>
              <a:lstStyle/>
              <a:p>
                <a:endParaRPr lang="en-US"/>
              </a:p>
            </p:txBody>
          </p:sp>
        </p:grpSp>
      </p:grpSp>
    </p:spTree>
  </p:cSld>
  <p:clrMapOvr>
    <a:masterClrMapping/>
  </p:clrMapOv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oscillation prob.tiff"/>
          <p:cNvPicPr>
            <a:picLocks noChangeAspect="1"/>
          </p:cNvPicPr>
          <p:nvPr/>
        </p:nvPicPr>
        <p:blipFill>
          <a:blip r:embed="rId3"/>
          <a:stretch>
            <a:fillRect/>
          </a:stretch>
        </p:blipFill>
        <p:spPr>
          <a:xfrm>
            <a:off x="1013625" y="2282453"/>
            <a:ext cx="6020691" cy="2129189"/>
          </a:xfrm>
          <a:prstGeom prst="rect">
            <a:avLst/>
          </a:prstGeom>
        </p:spPr>
      </p:pic>
      <p:sp>
        <p:nvSpPr>
          <p:cNvPr id="625666" name="Rectangle 2"/>
          <p:cNvSpPr>
            <a:spLocks noGrp="1" noChangeArrowheads="1"/>
          </p:cNvSpPr>
          <p:nvPr>
            <p:ph type="body" sz="half" idx="1"/>
          </p:nvPr>
        </p:nvSpPr>
        <p:spPr>
          <a:xfrm>
            <a:off x="300037" y="915825"/>
            <a:ext cx="7344897" cy="5348415"/>
          </a:xfrm>
          <a:noFill/>
          <a:ln>
            <a:solidFill>
              <a:schemeClr val="bg1"/>
            </a:solidFill>
          </a:ln>
        </p:spPr>
        <p:txBody>
          <a:bodyPr>
            <a:normAutofit fontScale="92500" lnSpcReduction="20000"/>
          </a:bodyPr>
          <a:lstStyle/>
          <a:p>
            <a:pPr marL="469900" indent="-469900">
              <a:lnSpc>
                <a:spcPct val="90000"/>
              </a:lnSpc>
              <a:spcBef>
                <a:spcPct val="15000"/>
              </a:spcBef>
              <a:spcAft>
                <a:spcPct val="15000"/>
              </a:spcAft>
            </a:pPr>
            <a:r>
              <a:rPr lang="en-GB" sz="2000" dirty="0"/>
              <a:t>A close look at neutrino events above ~10 </a:t>
            </a:r>
            <a:r>
              <a:rPr lang="en-GB" sz="2000" dirty="0" err="1"/>
              <a:t>GeV</a:t>
            </a:r>
            <a:r>
              <a:rPr lang="en-GB" sz="2000" dirty="0"/>
              <a:t>;</a:t>
            </a:r>
            <a:br>
              <a:rPr lang="en-GB" sz="2000" dirty="0"/>
            </a:br>
            <a:r>
              <a:rPr lang="en-GB" sz="2000" dirty="0"/>
              <a:t>event identification and reconstruction possible.</a:t>
            </a:r>
            <a:endParaRPr lang="en-GB" sz="2000" dirty="0" smtClean="0"/>
          </a:p>
          <a:p>
            <a:pPr marL="469900" lvl="1" indent="-469900">
              <a:lnSpc>
                <a:spcPct val="90000"/>
              </a:lnSpc>
              <a:spcBef>
                <a:spcPct val="15000"/>
              </a:spcBef>
              <a:spcAft>
                <a:spcPct val="15000"/>
              </a:spcAft>
              <a:buFont typeface="Arial"/>
              <a:buChar char="•"/>
            </a:pPr>
            <a:r>
              <a:rPr lang="en-US" sz="18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Science goals: </a:t>
            </a:r>
          </a:p>
          <a:p>
            <a:pPr marL="869950" lvl="2" indent="-469900">
              <a:lnSpc>
                <a:spcPct val="90000"/>
              </a:lnSpc>
              <a:spcBef>
                <a:spcPct val="15000"/>
              </a:spcBef>
              <a:spcAft>
                <a:spcPct val="15000"/>
              </a:spcAft>
            </a:pPr>
            <a:r>
              <a:rPr lang="en-US" sz="16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improve </a:t>
            </a:r>
            <a:r>
              <a:rPr lang="en-US" sz="16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WIMP search,</a:t>
            </a:r>
            <a:r>
              <a:rPr lang="en-US" sz="16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 </a:t>
            </a:r>
          </a:p>
          <a:p>
            <a:pPr marL="869950" lvl="2" indent="-469900">
              <a:lnSpc>
                <a:spcPct val="90000"/>
              </a:lnSpc>
              <a:spcBef>
                <a:spcPct val="15000"/>
              </a:spcBef>
              <a:spcAft>
                <a:spcPct val="15000"/>
              </a:spcAft>
            </a:pPr>
            <a:r>
              <a:rPr lang="en-US" sz="16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neutrino </a:t>
            </a:r>
            <a:r>
              <a:rPr lang="en-US" sz="16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oscillation measurements,</a:t>
            </a:r>
            <a:r>
              <a:rPr lang="en-US" sz="16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 </a:t>
            </a:r>
          </a:p>
          <a:p>
            <a:pPr marL="869950" lvl="2" indent="-469900">
              <a:lnSpc>
                <a:spcPct val="90000"/>
              </a:lnSpc>
              <a:spcBef>
                <a:spcPct val="15000"/>
              </a:spcBef>
              <a:spcAft>
                <a:spcPct val="15000"/>
              </a:spcAft>
            </a:pPr>
            <a:r>
              <a:rPr lang="en-US" sz="16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other </a:t>
            </a:r>
            <a:r>
              <a:rPr lang="en-US" sz="16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low energy </a:t>
            </a:r>
            <a:r>
              <a:rPr lang="en-US" sz="1600" dirty="0" smtClean="0">
                <a:solidFill>
                  <a:srgbClr val="606060"/>
                </a:solidFill>
                <a:latin typeface="Helvetica Neue Light" pitchFamily="-84" charset="0"/>
                <a:ea typeface="Helvetica Neue Light" pitchFamily="-84" charset="0"/>
                <a:cs typeface="Helvetica Neue Light" pitchFamily="-84" charset="0"/>
                <a:sym typeface="Helvetica Neue Light" pitchFamily="-84" charset="0"/>
              </a:rPr>
              <a:t>physics, </a:t>
            </a:r>
            <a:r>
              <a:rPr lang="en-US" sz="1600" dirty="0" err="1" smtClean="0">
                <a:solidFill>
                  <a:srgbClr val="606060"/>
                </a:solidFill>
                <a:latin typeface="Helvetica Neue Light" pitchFamily="-84" charset="0"/>
                <a:ea typeface="Helvetica Neue Light" pitchFamily="-84" charset="0"/>
                <a:cs typeface="Helvetica Neue Light" pitchFamily="-84" charset="0"/>
                <a:sym typeface="Wingdings"/>
              </a:rPr>
              <a:t></a:t>
            </a:r>
            <a:r>
              <a:rPr lang="en-US" sz="1600" dirty="0" smtClean="0">
                <a:solidFill>
                  <a:srgbClr val="606060"/>
                </a:solidFill>
                <a:latin typeface="Helvetica Neue Light" pitchFamily="-84" charset="0"/>
                <a:ea typeface="Helvetica Neue Light" pitchFamily="-84" charset="0"/>
                <a:cs typeface="Helvetica Neue Light" pitchFamily="-84" charset="0"/>
                <a:sym typeface="Wingdings"/>
              </a:rPr>
              <a:t> e.g. mass hierarchy</a:t>
            </a:r>
            <a:endParaRPr lang="en-GB" sz="2000" dirty="0" smtClean="0"/>
          </a:p>
          <a:p>
            <a:pPr marL="469900" indent="-469900">
              <a:lnSpc>
                <a:spcPct val="90000"/>
              </a:lnSpc>
              <a:spcBef>
                <a:spcPct val="15000"/>
              </a:spcBef>
              <a:spcAft>
                <a:spcPct val="15000"/>
              </a:spcAft>
            </a:pPr>
            <a:endParaRPr lang="en-GB" sz="2000" dirty="0" smtClean="0"/>
          </a:p>
          <a:p>
            <a:pPr marL="469900" indent="-469900">
              <a:lnSpc>
                <a:spcPct val="90000"/>
              </a:lnSpc>
              <a:spcBef>
                <a:spcPct val="15000"/>
              </a:spcBef>
              <a:spcAft>
                <a:spcPct val="15000"/>
              </a:spcAft>
            </a:pPr>
            <a:endParaRPr lang="en-GB" sz="2000" dirty="0" smtClean="0"/>
          </a:p>
          <a:p>
            <a:pPr marL="469900" indent="-469900">
              <a:lnSpc>
                <a:spcPct val="90000"/>
              </a:lnSpc>
              <a:spcBef>
                <a:spcPct val="15000"/>
              </a:spcBef>
              <a:spcAft>
                <a:spcPct val="15000"/>
              </a:spcAft>
            </a:pPr>
            <a:endParaRPr lang="en-GB" sz="2000" dirty="0" smtClean="0"/>
          </a:p>
          <a:p>
            <a:pPr marL="469900" indent="-469900">
              <a:lnSpc>
                <a:spcPct val="90000"/>
              </a:lnSpc>
              <a:spcBef>
                <a:spcPct val="15000"/>
              </a:spcBef>
              <a:spcAft>
                <a:spcPct val="15000"/>
              </a:spcAft>
            </a:pPr>
            <a:endParaRPr lang="en-GB" sz="2000" dirty="0" smtClean="0"/>
          </a:p>
          <a:p>
            <a:pPr marL="469900" indent="-469900">
              <a:lnSpc>
                <a:spcPct val="90000"/>
              </a:lnSpc>
              <a:spcBef>
                <a:spcPct val="15000"/>
              </a:spcBef>
              <a:spcAft>
                <a:spcPct val="15000"/>
              </a:spcAft>
            </a:pPr>
            <a:endParaRPr lang="en-GB" sz="2000" dirty="0" smtClean="0"/>
          </a:p>
          <a:p>
            <a:pPr marL="469900" indent="-469900">
              <a:lnSpc>
                <a:spcPct val="90000"/>
              </a:lnSpc>
              <a:spcBef>
                <a:spcPct val="15000"/>
              </a:spcBef>
              <a:spcAft>
                <a:spcPct val="15000"/>
              </a:spcAft>
            </a:pPr>
            <a:endParaRPr lang="en-GB" sz="2000" dirty="0" smtClean="0"/>
          </a:p>
          <a:p>
            <a:pPr marL="469900" indent="-469900">
              <a:lnSpc>
                <a:spcPct val="90000"/>
              </a:lnSpc>
              <a:spcBef>
                <a:spcPct val="15000"/>
              </a:spcBef>
              <a:spcAft>
                <a:spcPct val="15000"/>
              </a:spcAft>
            </a:pPr>
            <a:endParaRPr lang="en-GB" sz="2000" dirty="0" smtClean="0"/>
          </a:p>
          <a:p>
            <a:pPr marL="469900" indent="-469900">
              <a:lnSpc>
                <a:spcPct val="90000"/>
              </a:lnSpc>
              <a:spcBef>
                <a:spcPct val="15000"/>
              </a:spcBef>
              <a:spcAft>
                <a:spcPct val="15000"/>
              </a:spcAft>
            </a:pPr>
            <a:endParaRPr lang="en-GB" sz="2000" dirty="0" smtClean="0"/>
          </a:p>
          <a:p>
            <a:pPr marL="469900" indent="-469900">
              <a:lnSpc>
                <a:spcPct val="90000"/>
              </a:lnSpc>
              <a:spcBef>
                <a:spcPct val="15000"/>
              </a:spcBef>
              <a:spcAft>
                <a:spcPct val="15000"/>
              </a:spcAft>
            </a:pPr>
            <a:endParaRPr lang="en-GB" sz="2000" dirty="0" smtClean="0"/>
          </a:p>
          <a:p>
            <a:pPr marL="469900" indent="-469900">
              <a:lnSpc>
                <a:spcPct val="90000"/>
              </a:lnSpc>
              <a:spcBef>
                <a:spcPct val="15000"/>
              </a:spcBef>
              <a:spcAft>
                <a:spcPct val="15000"/>
              </a:spcAft>
            </a:pPr>
            <a:r>
              <a:rPr lang="en-GB" sz="2000" dirty="0" smtClean="0"/>
              <a:t>See reports by the collaboration at this conference</a:t>
            </a:r>
          </a:p>
          <a:p>
            <a:pPr marL="469900" indent="-469900">
              <a:lnSpc>
                <a:spcPct val="90000"/>
              </a:lnSpc>
              <a:spcBef>
                <a:spcPct val="15000"/>
              </a:spcBef>
              <a:spcAft>
                <a:spcPct val="15000"/>
              </a:spcAft>
            </a:pPr>
            <a:r>
              <a:rPr lang="en-GB" sz="2000" dirty="0" smtClean="0"/>
              <a:t>Posters by </a:t>
            </a:r>
          </a:p>
          <a:p>
            <a:pPr marL="869950" lvl="1" indent="-469900">
              <a:lnSpc>
                <a:spcPct val="90000"/>
              </a:lnSpc>
              <a:spcBef>
                <a:spcPct val="15000"/>
              </a:spcBef>
              <a:spcAft>
                <a:spcPct val="15000"/>
              </a:spcAft>
            </a:pPr>
            <a:r>
              <a:rPr lang="en-GB" sz="1800" dirty="0" smtClean="0"/>
              <a:t>A. Gross (IceCube coll.): atmospheric neutrinos in oscillation region</a:t>
            </a:r>
          </a:p>
          <a:p>
            <a:pPr marL="869950" lvl="1" indent="-469900">
              <a:lnSpc>
                <a:spcPct val="90000"/>
              </a:lnSpc>
              <a:spcBef>
                <a:spcPct val="15000"/>
              </a:spcBef>
              <a:spcAft>
                <a:spcPct val="15000"/>
              </a:spcAft>
            </a:pPr>
            <a:r>
              <a:rPr lang="en-GB" sz="1800" dirty="0" err="1" smtClean="0"/>
              <a:t>yyyyyyyyyyyyyy</a:t>
            </a:r>
            <a:r>
              <a:rPr lang="en-GB" sz="1800" dirty="0" smtClean="0"/>
              <a:t> (IceCube Coll.): PINGU</a:t>
            </a:r>
          </a:p>
        </p:txBody>
      </p:sp>
      <p:sp>
        <p:nvSpPr>
          <p:cNvPr id="625667" name="Rectangle 3"/>
          <p:cNvSpPr>
            <a:spLocks noGrp="1" noChangeArrowheads="1"/>
          </p:cNvSpPr>
          <p:nvPr>
            <p:ph type="title"/>
          </p:nvPr>
        </p:nvSpPr>
        <p:spPr>
          <a:xfrm>
            <a:off x="825479" y="86831"/>
            <a:ext cx="8001000" cy="654050"/>
          </a:xfrm>
        </p:spPr>
        <p:txBody>
          <a:bodyPr>
            <a:normAutofit fontScale="90000"/>
          </a:bodyPr>
          <a:lstStyle/>
          <a:p>
            <a:r>
              <a:rPr lang="en-GB" sz="3200" dirty="0" smtClean="0"/>
              <a:t>From Deep Core to PINGU</a:t>
            </a:r>
            <a:br>
              <a:rPr lang="en-GB" sz="3200" dirty="0" smtClean="0"/>
            </a:br>
            <a:r>
              <a:rPr lang="en-GB" sz="3200" dirty="0" smtClean="0"/>
              <a:t>- Phased IceCube Next Generation Upgrade  </a:t>
            </a:r>
            <a:endParaRPr lang="en-GB" sz="3200" dirty="0"/>
          </a:p>
        </p:txBody>
      </p:sp>
      <p:graphicFrame>
        <p:nvGraphicFramePr>
          <p:cNvPr id="580610" name="Object 2"/>
          <p:cNvGraphicFramePr>
            <a:graphicFrameLocks noChangeAspect="1"/>
          </p:cNvGraphicFramePr>
          <p:nvPr/>
        </p:nvGraphicFramePr>
        <p:xfrm>
          <a:off x="3750359" y="3828049"/>
          <a:ext cx="304142" cy="347591"/>
        </p:xfrm>
        <a:graphic>
          <a:graphicData uri="http://schemas.openxmlformats.org/presentationml/2006/ole">
            <p:oleObj spid="_x0000_s580610" name="Equation" r:id="rId4" imgW="177800" imgH="203200" progId="Equation.DSMT4">
              <p:embed/>
            </p:oleObj>
          </a:graphicData>
        </a:graphic>
      </p:graphicFrame>
      <p:graphicFrame>
        <p:nvGraphicFramePr>
          <p:cNvPr id="580611" name="Object 3"/>
          <p:cNvGraphicFramePr>
            <a:graphicFrameLocks noChangeAspect="1"/>
          </p:cNvGraphicFramePr>
          <p:nvPr/>
        </p:nvGraphicFramePr>
        <p:xfrm>
          <a:off x="4342414" y="2729060"/>
          <a:ext cx="372145" cy="396955"/>
        </p:xfrm>
        <a:graphic>
          <a:graphicData uri="http://schemas.openxmlformats.org/presentationml/2006/ole">
            <p:oleObj spid="_x0000_s580611" name="Equation" r:id="rId5" imgW="190500" imgH="203200" progId="Equation.DSMT4">
              <p:embed/>
            </p:oleObj>
          </a:graphicData>
        </a:graphic>
      </p:graphicFrame>
      <p:graphicFrame>
        <p:nvGraphicFramePr>
          <p:cNvPr id="580612" name="Object 4"/>
          <p:cNvGraphicFramePr>
            <a:graphicFrameLocks noChangeAspect="1"/>
          </p:cNvGraphicFramePr>
          <p:nvPr/>
        </p:nvGraphicFramePr>
        <p:xfrm>
          <a:off x="4825045" y="3613481"/>
          <a:ext cx="328567" cy="375505"/>
        </p:xfrm>
        <a:graphic>
          <a:graphicData uri="http://schemas.openxmlformats.org/presentationml/2006/ole">
            <p:oleObj spid="_x0000_s580612" name="Equation" r:id="rId6" imgW="177800" imgH="203200" progId="Equation.DSMT4">
              <p:embed/>
            </p:oleObj>
          </a:graphicData>
        </a:graphic>
      </p:graphicFrame>
      <p:sp>
        <p:nvSpPr>
          <p:cNvPr id="15" name="TextBox 14"/>
          <p:cNvSpPr txBox="1"/>
          <p:nvPr/>
        </p:nvSpPr>
        <p:spPr>
          <a:xfrm>
            <a:off x="1612033" y="4334903"/>
            <a:ext cx="5519981" cy="584776"/>
          </a:xfrm>
          <a:prstGeom prst="rect">
            <a:avLst/>
          </a:prstGeom>
          <a:noFill/>
        </p:spPr>
        <p:txBody>
          <a:bodyPr wrap="square" rtlCol="0">
            <a:spAutoFit/>
          </a:bodyPr>
          <a:lstStyle/>
          <a:p>
            <a:r>
              <a:rPr lang="en-US" sz="1600" dirty="0" smtClean="0">
                <a:latin typeface="Times New Roman"/>
                <a:cs typeface="Times New Roman"/>
              </a:rPr>
              <a:t>1                   5                       10                      15                      20</a:t>
            </a:r>
          </a:p>
          <a:p>
            <a:r>
              <a:rPr lang="en-US" sz="1600" dirty="0" smtClean="0">
                <a:latin typeface="Times New Roman"/>
                <a:cs typeface="Times New Roman"/>
              </a:rPr>
              <a:t>                                           [</a:t>
            </a:r>
            <a:r>
              <a:rPr lang="en-US" sz="1600" dirty="0" err="1" smtClean="0">
                <a:latin typeface="Times New Roman"/>
                <a:cs typeface="Times New Roman"/>
              </a:rPr>
              <a:t>GeV</a:t>
            </a:r>
            <a:r>
              <a:rPr lang="en-US" sz="1600" dirty="0" smtClean="0">
                <a:latin typeface="Times New Roman"/>
                <a:cs typeface="Times New Roman"/>
              </a:rPr>
              <a:t>]</a:t>
            </a:r>
            <a:endParaRPr lang="en-US" sz="1600" dirty="0">
              <a:latin typeface="Times New Roman"/>
              <a:cs typeface="Times New Roman"/>
            </a:endParaRPr>
          </a:p>
        </p:txBody>
      </p:sp>
      <p:sp>
        <p:nvSpPr>
          <p:cNvPr id="17" name="TextBox 16"/>
          <p:cNvSpPr txBox="1"/>
          <p:nvPr/>
        </p:nvSpPr>
        <p:spPr>
          <a:xfrm>
            <a:off x="7217503" y="3077171"/>
            <a:ext cx="1410650" cy="1384995"/>
          </a:xfrm>
          <a:prstGeom prst="rect">
            <a:avLst/>
          </a:prstGeom>
          <a:noFill/>
        </p:spPr>
        <p:txBody>
          <a:bodyPr wrap="none" rtlCol="0">
            <a:spAutoFit/>
          </a:bodyPr>
          <a:lstStyle/>
          <a:p>
            <a:r>
              <a:rPr lang="en-US" sz="1400" dirty="0" smtClean="0"/>
              <a:t>Figure from: </a:t>
            </a:r>
          </a:p>
          <a:p>
            <a:r>
              <a:rPr lang="en-US" sz="1400" dirty="0" err="1" smtClean="0"/>
              <a:t>Akhmedov</a:t>
            </a:r>
            <a:r>
              <a:rPr lang="en-US" sz="1400" dirty="0" smtClean="0"/>
              <a:t>, </a:t>
            </a:r>
          </a:p>
          <a:p>
            <a:r>
              <a:rPr lang="en-US" sz="1400" dirty="0" err="1" smtClean="0"/>
              <a:t>Razzaque</a:t>
            </a:r>
            <a:r>
              <a:rPr lang="en-US" sz="1400" dirty="0" smtClean="0"/>
              <a:t>,</a:t>
            </a:r>
            <a:endParaRPr lang="en-US" sz="1400" dirty="0" smtClean="0"/>
          </a:p>
          <a:p>
            <a:r>
              <a:rPr lang="en-US" sz="1400" dirty="0" smtClean="0"/>
              <a:t>Smirnov</a:t>
            </a:r>
          </a:p>
          <a:p>
            <a:r>
              <a:rPr lang="en-US" sz="1400" dirty="0" err="1" smtClean="0"/>
              <a:t>arXiv</a:t>
            </a:r>
            <a:r>
              <a:rPr lang="en-US" sz="1400" dirty="0" smtClean="0"/>
              <a:t>: 1205.7071</a:t>
            </a:r>
          </a:p>
          <a:p>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43" name="Picture 3"/>
          <p:cNvPicPr>
            <a:picLocks noChangeAspect="1" noChangeArrowheads="1"/>
          </p:cNvPicPr>
          <p:nvPr/>
        </p:nvPicPr>
        <p:blipFill>
          <a:blip r:embed="rId2"/>
          <a:srcRect/>
          <a:stretch>
            <a:fillRect/>
          </a:stretch>
        </p:blipFill>
        <p:spPr bwMode="auto">
          <a:xfrm>
            <a:off x="4591845" y="269565"/>
            <a:ext cx="4552155" cy="3985375"/>
          </a:xfrm>
          <a:prstGeom prst="rect">
            <a:avLst/>
          </a:prstGeom>
          <a:noFill/>
          <a:ln w="12700">
            <a:noFill/>
            <a:miter lim="800000"/>
            <a:headEnd/>
            <a:tailEnd/>
          </a:ln>
        </p:spPr>
      </p:pic>
      <p:sp>
        <p:nvSpPr>
          <p:cNvPr id="624644" name="Rectangle 4"/>
          <p:cNvSpPr>
            <a:spLocks noGrp="1" noChangeArrowheads="1"/>
          </p:cNvSpPr>
          <p:nvPr>
            <p:ph type="title"/>
          </p:nvPr>
        </p:nvSpPr>
        <p:spPr>
          <a:xfrm>
            <a:off x="0" y="0"/>
            <a:ext cx="7412899" cy="488440"/>
          </a:xfrm>
          <a:solidFill>
            <a:srgbClr val="FFFF00"/>
          </a:solidFill>
        </p:spPr>
        <p:txBody>
          <a:bodyPr>
            <a:normAutofit fontScale="90000"/>
          </a:bodyPr>
          <a:lstStyle/>
          <a:p>
            <a:r>
              <a:rPr lang="en-GB" sz="3200" dirty="0" smtClean="0"/>
              <a:t>PINGU </a:t>
            </a:r>
            <a:endParaRPr lang="en-GB" sz="3200" dirty="0"/>
          </a:p>
        </p:txBody>
      </p:sp>
      <p:sp>
        <p:nvSpPr>
          <p:cNvPr id="624645" name="Rectangle 5"/>
          <p:cNvSpPr>
            <a:spLocks noChangeArrowheads="1"/>
          </p:cNvSpPr>
          <p:nvPr/>
        </p:nvSpPr>
        <p:spPr bwMode="auto">
          <a:xfrm>
            <a:off x="4875212" y="5896"/>
            <a:ext cx="4268788" cy="671513"/>
          </a:xfrm>
          <a:prstGeom prst="rect">
            <a:avLst/>
          </a:prstGeom>
          <a:solidFill>
            <a:schemeClr val="bg1"/>
          </a:solidFill>
          <a:ln w="9525">
            <a:solidFill>
              <a:schemeClr val="bg1"/>
            </a:solidFill>
            <a:miter lim="800000"/>
            <a:headEnd/>
            <a:tailEnd/>
          </a:ln>
        </p:spPr>
        <p:txBody>
          <a:bodyPr lIns="0" tIns="0" rIns="0" bIns="0">
            <a:prstTxWarp prst="textNoShape">
              <a:avLst/>
            </a:prstTxWarp>
          </a:bodyPr>
          <a:lstStyle/>
          <a:p>
            <a:pPr marL="469900" indent="-469900" algn="ctr" eaLnBrk="0" hangingPunct="0">
              <a:lnSpc>
                <a:spcPct val="95000"/>
              </a:lnSpc>
              <a:buFont typeface="Arial" pitchFamily="-84" charset="0"/>
              <a:buNone/>
            </a:pPr>
            <a:r>
              <a:rPr lang="en-GB" sz="2400" dirty="0"/>
              <a:t>PINGU geometry</a:t>
            </a:r>
          </a:p>
          <a:p>
            <a:pPr marL="469900" indent="-469900" algn="ctr" eaLnBrk="0" hangingPunct="0">
              <a:lnSpc>
                <a:spcPct val="95000"/>
              </a:lnSpc>
              <a:buFont typeface="Arial" pitchFamily="-84" charset="0"/>
              <a:buNone/>
            </a:pPr>
            <a:r>
              <a:rPr lang="en-GB" sz="2000" dirty="0"/>
              <a:t>(more compact version also studied)</a:t>
            </a:r>
          </a:p>
        </p:txBody>
      </p:sp>
      <p:sp>
        <p:nvSpPr>
          <p:cNvPr id="624642" name="Rectangle 2"/>
          <p:cNvSpPr>
            <a:spLocks noGrp="1" noChangeArrowheads="1"/>
          </p:cNvSpPr>
          <p:nvPr>
            <p:ph type="body" sz="half" idx="1"/>
          </p:nvPr>
        </p:nvSpPr>
        <p:spPr>
          <a:xfrm>
            <a:off x="186339" y="513783"/>
            <a:ext cx="4405506" cy="3772276"/>
          </a:xfrm>
          <a:solidFill>
            <a:schemeClr val="bg1"/>
          </a:solidFill>
          <a:ln>
            <a:solidFill>
              <a:schemeClr val="bg1"/>
            </a:solidFill>
          </a:ln>
        </p:spPr>
        <p:txBody>
          <a:bodyPr>
            <a:noAutofit/>
          </a:bodyPr>
          <a:lstStyle/>
          <a:p>
            <a:pPr marL="469900" indent="-469900">
              <a:lnSpc>
                <a:spcPct val="95000"/>
              </a:lnSpc>
              <a:spcBef>
                <a:spcPct val="15000"/>
              </a:spcBef>
              <a:spcAft>
                <a:spcPct val="15000"/>
              </a:spcAft>
            </a:pPr>
            <a:r>
              <a:rPr lang="en-GB" sz="2000" dirty="0"/>
              <a:t>Phased IceCube</a:t>
            </a:r>
            <a:r>
              <a:rPr lang="en-GB" sz="2000" dirty="0" smtClean="0"/>
              <a:t> Next</a:t>
            </a:r>
            <a:r>
              <a:rPr lang="en-GB" sz="2000" dirty="0"/>
              <a:t>-Generation </a:t>
            </a:r>
            <a:br>
              <a:rPr lang="en-GB" sz="2000" dirty="0"/>
            </a:br>
            <a:r>
              <a:rPr lang="en-GB" sz="2000" dirty="0"/>
              <a:t>Upgrade</a:t>
            </a:r>
          </a:p>
          <a:p>
            <a:pPr marL="469900" indent="-469900">
              <a:lnSpc>
                <a:spcPct val="95000"/>
              </a:lnSpc>
              <a:spcBef>
                <a:spcPct val="15000"/>
              </a:spcBef>
              <a:spcAft>
                <a:spcPct val="15000"/>
              </a:spcAft>
            </a:pPr>
            <a:r>
              <a:rPr lang="en-GB" sz="2000" dirty="0"/>
              <a:t>Add 20 </a:t>
            </a:r>
            <a:r>
              <a:rPr lang="en-GB" sz="2000" dirty="0" smtClean="0"/>
              <a:t>strings with ~1000 optical modules </a:t>
            </a:r>
            <a:r>
              <a:rPr lang="en-GB" sz="2000" dirty="0"/>
              <a:t>in </a:t>
            </a:r>
            <a:br>
              <a:rPr lang="en-GB" sz="2000" dirty="0"/>
            </a:br>
            <a:r>
              <a:rPr lang="en-GB" sz="2000" dirty="0"/>
              <a:t>Deep Core region</a:t>
            </a:r>
          </a:p>
          <a:p>
            <a:pPr marL="469900" indent="-469900">
              <a:lnSpc>
                <a:spcPct val="95000"/>
              </a:lnSpc>
              <a:spcBef>
                <a:spcPct val="15000"/>
              </a:spcBef>
              <a:spcAft>
                <a:spcPct val="15000"/>
              </a:spcAft>
            </a:pPr>
            <a:r>
              <a:rPr lang="en-GB" sz="2000" dirty="0"/>
              <a:t>Expected energy threshold at 1 </a:t>
            </a:r>
            <a:r>
              <a:rPr lang="en-GB" sz="2000" dirty="0" err="1"/>
              <a:t>GeV</a:t>
            </a:r>
            <a:endParaRPr lang="en-GB" sz="2000" dirty="0"/>
          </a:p>
          <a:p>
            <a:pPr marL="469900" indent="-469900">
              <a:lnSpc>
                <a:spcPct val="95000"/>
              </a:lnSpc>
              <a:spcBef>
                <a:spcPct val="15000"/>
              </a:spcBef>
              <a:spcAft>
                <a:spcPct val="15000"/>
              </a:spcAft>
            </a:pPr>
            <a:r>
              <a:rPr lang="en-GB" sz="2000" dirty="0"/>
              <a:t>R&amp;D opportunity for future developments</a:t>
            </a:r>
          </a:p>
        </p:txBody>
      </p:sp>
      <p:pic>
        <p:nvPicPr>
          <p:cNvPr id="8" name="Picture 2"/>
          <p:cNvPicPr>
            <a:picLocks noChangeAspect="1" noChangeArrowheads="1"/>
          </p:cNvPicPr>
          <p:nvPr/>
        </p:nvPicPr>
        <p:blipFill>
          <a:blip r:embed="rId3"/>
          <a:srcRect/>
          <a:stretch>
            <a:fillRect/>
          </a:stretch>
        </p:blipFill>
        <p:spPr bwMode="auto">
          <a:xfrm rot="5400000">
            <a:off x="1180528" y="2862968"/>
            <a:ext cx="3403175" cy="4176624"/>
          </a:xfrm>
          <a:prstGeom prst="rect">
            <a:avLst/>
          </a:prstGeom>
          <a:noFill/>
          <a:ln w="12700" cap="flat">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332CD71D-DC64-554F-8A05-2F0863074E4B}" type="slidenum">
              <a:rPr lang="en-US"/>
              <a:pPr/>
              <a:t>24</a:t>
            </a:fld>
            <a:endParaRPr lang="en-US"/>
          </a:p>
        </p:txBody>
      </p:sp>
      <p:pic>
        <p:nvPicPr>
          <p:cNvPr id="8194" name="Picture 2" descr="/Users/karle/conferences/Neutrino 2012 - Kyoto/Pingu/ForAlbrecht_6-1-2012.ppt_media/view_testout2-10.mov">
            <a:hlinkClick r:id="" action="ppaction://media"/>
          </p:cNvPr>
          <p:cNvPicPr/>
          <p:nvPr>
            <a:videoFile r:link="rId1"/>
          </p:nvPr>
        </p:nvPicPr>
        <p:blipFill>
          <a:blip r:embed="rId4"/>
          <a:srcRect/>
          <a:stretch>
            <a:fillRect/>
          </a:stretch>
        </p:blipFill>
        <p:spPr bwMode="auto">
          <a:xfrm>
            <a:off x="-621212" y="-195376"/>
            <a:ext cx="5336087" cy="4989503"/>
          </a:xfrm>
          <a:prstGeom prst="rect">
            <a:avLst/>
          </a:prstGeom>
          <a:noFill/>
        </p:spPr>
      </p:pic>
      <p:sp>
        <p:nvSpPr>
          <p:cNvPr id="8195" name="Rectangle 3"/>
          <p:cNvSpPr>
            <a:spLocks/>
          </p:cNvSpPr>
          <p:nvPr/>
        </p:nvSpPr>
        <p:spPr bwMode="auto">
          <a:xfrm>
            <a:off x="155154" y="4518243"/>
            <a:ext cx="1413849" cy="276999"/>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dirty="0" err="1">
                <a:solidFill>
                  <a:schemeClr val="tx1"/>
                </a:solidFill>
                <a:ea typeface="Helvetica Neue Light" pitchFamily="-84" charset="0"/>
                <a:cs typeface="Helvetica Neue Light" pitchFamily="-84" charset="0"/>
              </a:rPr>
              <a:t>DeepCore</a:t>
            </a:r>
            <a:r>
              <a:rPr lang="en-US" dirty="0">
                <a:solidFill>
                  <a:schemeClr val="tx1"/>
                </a:solidFill>
                <a:ea typeface="Helvetica Neue Light" pitchFamily="-84" charset="0"/>
                <a:cs typeface="Helvetica Neue Light" pitchFamily="-84" charset="0"/>
              </a:rPr>
              <a:t> Only</a:t>
            </a:r>
          </a:p>
        </p:txBody>
      </p:sp>
      <p:pic>
        <p:nvPicPr>
          <p:cNvPr id="8196" name="Picture 4" descr="/Users/karle/conferences/Neutrino 2012 - Kyoto/Pingu/ForAlbrecht_6-1-2012.ppt_media/view_pingu2-10.mov">
            <a:hlinkClick r:id="" action="ppaction://media"/>
          </p:cNvPr>
          <p:cNvPicPr/>
          <p:nvPr>
            <a:videoFile r:link="rId2"/>
          </p:nvPr>
        </p:nvPicPr>
        <p:blipFill>
          <a:blip r:embed="rId5"/>
          <a:srcRect/>
          <a:stretch>
            <a:fillRect/>
          </a:stretch>
        </p:blipFill>
        <p:spPr bwMode="auto">
          <a:xfrm>
            <a:off x="3907954" y="1809416"/>
            <a:ext cx="5164610" cy="4787391"/>
          </a:xfrm>
          <a:prstGeom prst="rect">
            <a:avLst/>
          </a:prstGeom>
          <a:noFill/>
        </p:spPr>
      </p:pic>
      <p:sp>
        <p:nvSpPr>
          <p:cNvPr id="8197" name="Rectangle 5"/>
          <p:cNvSpPr>
            <a:spLocks/>
          </p:cNvSpPr>
          <p:nvPr/>
        </p:nvSpPr>
        <p:spPr bwMode="auto">
          <a:xfrm>
            <a:off x="5560963" y="6081117"/>
            <a:ext cx="3580805" cy="517922"/>
          </a:xfrm>
          <a:prstGeom prst="rect">
            <a:avLst/>
          </a:prstGeom>
          <a:noFill/>
          <a:ln w="12700" cap="flat">
            <a:noFill/>
            <a:miter lim="800000"/>
            <a:headEnd type="none" w="med" len="med"/>
            <a:tailEnd type="none" w="med" len="med"/>
          </a:ln>
        </p:spPr>
        <p:txBody>
          <a:bodyPr lIns="0" tIns="0" rIns="0" bIns="0" anchor="b">
            <a:prstTxWarp prst="textNoShape">
              <a:avLst/>
            </a:prstTxWarp>
          </a:bodyPr>
          <a:lstStyle/>
          <a:p>
            <a:r>
              <a:rPr lang="en-US">
                <a:solidFill>
                  <a:schemeClr val="tx1"/>
                </a:solidFill>
                <a:ea typeface="Helvetica Neue Light" pitchFamily="-84" charset="0"/>
                <a:cs typeface="Helvetica Neue Light" pitchFamily="-84" charset="0"/>
              </a:rPr>
              <a:t>DeepCore + PINGU</a:t>
            </a:r>
          </a:p>
        </p:txBody>
      </p:sp>
      <p:sp>
        <p:nvSpPr>
          <p:cNvPr id="8198" name="Rectangle 6"/>
          <p:cNvSpPr>
            <a:spLocks/>
          </p:cNvSpPr>
          <p:nvPr/>
        </p:nvSpPr>
        <p:spPr bwMode="auto">
          <a:xfrm>
            <a:off x="178594" y="4866680"/>
            <a:ext cx="4259461" cy="1750219"/>
          </a:xfrm>
          <a:prstGeom prst="rect">
            <a:avLst/>
          </a:prstGeom>
          <a:noFill/>
          <a:ln w="12700" cap="flat">
            <a:noFill/>
            <a:miter lim="800000"/>
            <a:headEnd type="none" w="med" len="med"/>
            <a:tailEnd type="none" w="med" len="med"/>
          </a:ln>
        </p:spPr>
        <p:txBody>
          <a:bodyPr lIns="26788" tIns="26788" rIns="26788" bIns="26788">
            <a:prstTxWarp prst="textNoShape">
              <a:avLst/>
            </a:prstTxWarp>
          </a:bodyPr>
          <a:lstStyle/>
          <a:p>
            <a:pPr marL="160729" indent="-160729">
              <a:spcBef>
                <a:spcPts val="1406"/>
              </a:spcBef>
              <a:buClr>
                <a:srgbClr val="606060"/>
              </a:buClr>
              <a:buSzPct val="100000"/>
              <a:buFont typeface="Helvetica Neue" pitchFamily="-84" charset="0"/>
              <a:buChar char="•"/>
            </a:pPr>
            <a:r>
              <a:rPr lang="en-US" sz="2400" dirty="0">
                <a:solidFill>
                  <a:srgbClr val="606060"/>
                </a:solidFill>
                <a:latin typeface="Helvetica Neue" pitchFamily="-84" charset="0"/>
                <a:ea typeface="Helvetica Neue" pitchFamily="-84" charset="0"/>
                <a:cs typeface="Helvetica Neue" pitchFamily="-84" charset="0"/>
                <a:sym typeface="Helvetica Neue" pitchFamily="-84" charset="0"/>
              </a:rPr>
              <a:t>9.28 </a:t>
            </a:r>
            <a:r>
              <a:rPr lang="en-US" sz="2400" dirty="0" err="1">
                <a:solidFill>
                  <a:srgbClr val="606060"/>
                </a:solidFill>
                <a:latin typeface="Helvetica Neue" pitchFamily="-84" charset="0"/>
                <a:ea typeface="Helvetica Neue" pitchFamily="-84" charset="0"/>
                <a:cs typeface="Helvetica Neue" pitchFamily="-84" charset="0"/>
                <a:sym typeface="Helvetica Neue" pitchFamily="-84" charset="0"/>
              </a:rPr>
              <a:t>GeV</a:t>
            </a:r>
            <a:r>
              <a:rPr lang="en-US" sz="2400" dirty="0">
                <a:solidFill>
                  <a:srgbClr val="606060"/>
                </a:solidFill>
                <a:latin typeface="Helvetica Neue" pitchFamily="-84" charset="0"/>
                <a:ea typeface="Helvetica Neue" pitchFamily="-84" charset="0"/>
                <a:cs typeface="Helvetica Neue" pitchFamily="-84" charset="0"/>
                <a:sym typeface="Helvetica Neue" pitchFamily="-84" charset="0"/>
              </a:rPr>
              <a:t> Neutrino, 4.9 </a:t>
            </a:r>
            <a:r>
              <a:rPr lang="en-US" sz="2400" dirty="0" err="1">
                <a:solidFill>
                  <a:srgbClr val="606060"/>
                </a:solidFill>
                <a:latin typeface="Helvetica Neue" pitchFamily="-84" charset="0"/>
                <a:ea typeface="Helvetica Neue" pitchFamily="-84" charset="0"/>
                <a:cs typeface="Helvetica Neue" pitchFamily="-84" charset="0"/>
                <a:sym typeface="Helvetica Neue" pitchFamily="-84" charset="0"/>
              </a:rPr>
              <a:t>GeV</a:t>
            </a:r>
            <a:r>
              <a:rPr lang="en-US" sz="2400" dirty="0">
                <a:solidFill>
                  <a:srgbClr val="606060"/>
                </a:solidFill>
                <a:latin typeface="Helvetica Neue" pitchFamily="-84" charset="0"/>
                <a:ea typeface="Helvetica Neue" pitchFamily="-84" charset="0"/>
                <a:cs typeface="Helvetica Neue" pitchFamily="-84" charset="0"/>
                <a:sym typeface="Helvetica Neue" pitchFamily="-84" charset="0"/>
              </a:rPr>
              <a:t> </a:t>
            </a:r>
            <a:r>
              <a:rPr lang="en-US" sz="2400" dirty="0" err="1">
                <a:solidFill>
                  <a:srgbClr val="606060"/>
                </a:solidFill>
                <a:latin typeface="Helvetica Neue" pitchFamily="-84" charset="0"/>
                <a:ea typeface="Helvetica Neue" pitchFamily="-84" charset="0"/>
                <a:cs typeface="Helvetica Neue" pitchFamily="-84" charset="0"/>
                <a:sym typeface="Helvetica Neue" pitchFamily="-84" charset="0"/>
              </a:rPr>
              <a:t>muon</a:t>
            </a:r>
            <a:r>
              <a:rPr lang="en-US" sz="2400" dirty="0">
                <a:solidFill>
                  <a:srgbClr val="606060"/>
                </a:solidFill>
                <a:latin typeface="Helvetica Neue" pitchFamily="-84" charset="0"/>
                <a:ea typeface="Helvetica Neue" pitchFamily="-84" charset="0"/>
                <a:cs typeface="Helvetica Neue" pitchFamily="-84" charset="0"/>
                <a:sym typeface="Helvetica Neue" pitchFamily="-84" charset="0"/>
              </a:rPr>
              <a:t>, 4.5 </a:t>
            </a:r>
            <a:r>
              <a:rPr lang="en-US" sz="2400" dirty="0" err="1">
                <a:solidFill>
                  <a:srgbClr val="606060"/>
                </a:solidFill>
                <a:latin typeface="Helvetica Neue" pitchFamily="-84" charset="0"/>
                <a:ea typeface="Helvetica Neue" pitchFamily="-84" charset="0"/>
                <a:cs typeface="Helvetica Neue" pitchFamily="-84" charset="0"/>
                <a:sym typeface="Helvetica Neue" pitchFamily="-84" charset="0"/>
              </a:rPr>
              <a:t>GeV</a:t>
            </a:r>
            <a:r>
              <a:rPr lang="en-US" sz="2400" dirty="0">
                <a:solidFill>
                  <a:srgbClr val="606060"/>
                </a:solidFill>
                <a:latin typeface="Helvetica Neue" pitchFamily="-84" charset="0"/>
                <a:ea typeface="Helvetica Neue" pitchFamily="-84" charset="0"/>
                <a:cs typeface="Helvetica Neue" pitchFamily="-84" charset="0"/>
                <a:sym typeface="Helvetica Neue" pitchFamily="-84" charset="0"/>
              </a:rPr>
              <a:t> cascade</a:t>
            </a:r>
          </a:p>
          <a:p>
            <a:pPr marL="160729" indent="-160729">
              <a:spcBef>
                <a:spcPts val="1406"/>
              </a:spcBef>
              <a:buClr>
                <a:srgbClr val="606060"/>
              </a:buClr>
              <a:buSzPct val="100000"/>
              <a:buFont typeface="Helvetica Neue" pitchFamily="-84" charset="0"/>
              <a:buChar char="•"/>
            </a:pPr>
            <a:r>
              <a:rPr lang="en-US" sz="2400" dirty="0">
                <a:solidFill>
                  <a:srgbClr val="606060"/>
                </a:solidFill>
                <a:latin typeface="Helvetica Neue" pitchFamily="-84" charset="0"/>
                <a:ea typeface="Helvetica Neue" pitchFamily="-84" charset="0"/>
                <a:cs typeface="Helvetica Neue" pitchFamily="-84" charset="0"/>
                <a:sym typeface="Helvetica Neue" pitchFamily="-84" charset="0"/>
              </a:rPr>
              <a:t>Physics hits only, no noise</a:t>
            </a:r>
          </a:p>
        </p:txBody>
      </p:sp>
      <p:sp>
        <p:nvSpPr>
          <p:cNvPr id="8193" name="Rectangle 1"/>
          <p:cNvSpPr>
            <a:spLocks/>
          </p:cNvSpPr>
          <p:nvPr/>
        </p:nvSpPr>
        <p:spPr bwMode="auto">
          <a:xfrm>
            <a:off x="-1" y="0"/>
            <a:ext cx="8194489" cy="491133"/>
          </a:xfrm>
          <a:prstGeom prst="rect">
            <a:avLst/>
          </a:prstGeom>
          <a:solidFill>
            <a:srgbClr val="FFFF00"/>
          </a:solidFill>
          <a:ln w="12700" cap="flat">
            <a:noFill/>
            <a:miter lim="800000"/>
            <a:headEnd type="none" w="med" len="med"/>
            <a:tailEnd type="none" w="med" len="med"/>
          </a:ln>
        </p:spPr>
        <p:txBody>
          <a:bodyPr lIns="0" tIns="0" rIns="0" bIns="0">
            <a:prstTxWarp prst="textNoShape">
              <a:avLst/>
            </a:prstTxWarp>
          </a:bodyPr>
          <a:lstStyle/>
          <a:p>
            <a:pPr algn="l"/>
            <a:r>
              <a:rPr lang="en-US" sz="2400" dirty="0" smtClean="0">
                <a:solidFill>
                  <a:srgbClr val="0000FF"/>
                </a:solidFill>
                <a:latin typeface="Helvetica Neue" pitchFamily="-84" charset="0"/>
                <a:ea typeface="Helvetica Neue" pitchFamily="-84" charset="0"/>
                <a:cs typeface="Helvetica Neue" pitchFamily="-84" charset="0"/>
                <a:sym typeface="Helvetica Neue" pitchFamily="-84" charset="0"/>
              </a:rPr>
              <a:t>Simulated event in </a:t>
            </a:r>
            <a:r>
              <a:rPr lang="en-US" sz="2400" dirty="0" err="1" smtClean="0">
                <a:solidFill>
                  <a:srgbClr val="0000FF"/>
                </a:solidFill>
                <a:latin typeface="Helvetica Neue" pitchFamily="-84" charset="0"/>
                <a:ea typeface="Helvetica Neue" pitchFamily="-84" charset="0"/>
                <a:cs typeface="Helvetica Neue" pitchFamily="-84" charset="0"/>
                <a:sym typeface="Helvetica Neue" pitchFamily="-84" charset="0"/>
              </a:rPr>
              <a:t>DeepCore</a:t>
            </a:r>
            <a:r>
              <a:rPr lang="en-US" sz="2400" dirty="0" smtClean="0">
                <a:solidFill>
                  <a:srgbClr val="0000FF"/>
                </a:solidFill>
                <a:latin typeface="Helvetica Neue" pitchFamily="-84" charset="0"/>
                <a:ea typeface="Helvetica Neue" pitchFamily="-84" charset="0"/>
                <a:cs typeface="Helvetica Neue" pitchFamily="-84" charset="0"/>
                <a:sym typeface="Helvetica Neue" pitchFamily="-84" charset="0"/>
              </a:rPr>
              <a:t> and PINGU</a:t>
            </a:r>
            <a:endParaRPr lang="en-US" sz="2400" dirty="0">
              <a:solidFill>
                <a:srgbClr val="0000FF"/>
              </a:solidFill>
              <a:latin typeface="Helvetica Neue" pitchFamily="-84" charset="0"/>
              <a:ea typeface="Helvetica Neue" pitchFamily="-84" charset="0"/>
              <a:cs typeface="Helvetica Neue" pitchFamily="-84" charset="0"/>
              <a:sym typeface="Helvetica Neue" pitchFamily="-8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9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1+#ppt_w/2"/>
                                          </p:val>
                                        </p:tav>
                                        <p:tav tm="100000">
                                          <p:val>
                                            <p:strVal val="#ppt_x"/>
                                          </p:val>
                                        </p:tav>
                                      </p:tavLst>
                                    </p:anim>
                                    <p:anim calcmode="lin" valueType="num">
                                      <p:cBhvr additive="base">
                                        <p:cTn id="12" dur="500" fill="hold"/>
                                        <p:tgtEl>
                                          <p:spTgt spid="819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8196"/>
                                        </p:tgtEl>
                                      </p:cBhvr>
                                    </p:cmd>
                                  </p:childTnLst>
                                </p:cTn>
                              </p:par>
                            </p:childTnLst>
                          </p:cTn>
                        </p:par>
                        <p:par>
                          <p:cTn id="16" fill="hold">
                            <p:stCondLst>
                              <p:cond delay="501"/>
                            </p:stCondLst>
                            <p:childTnLst>
                              <p:par>
                                <p:cTn id="17" presetID="2" presetClass="entr" presetSubtype="2" fill="hold" grpId="0" nodeType="afterEffect">
                                  <p:stCondLst>
                                    <p:cond delay="0"/>
                                  </p:stCondLst>
                                  <p:childTnLst>
                                    <p:set>
                                      <p:cBhvr>
                                        <p:cTn id="18" dur="1" fill="hold">
                                          <p:stCondLst>
                                            <p:cond delay="0"/>
                                          </p:stCondLst>
                                        </p:cTn>
                                        <p:tgtEl>
                                          <p:spTgt spid="8197"/>
                                        </p:tgtEl>
                                        <p:attrNameLst>
                                          <p:attrName>style.visibility</p:attrName>
                                        </p:attrNameLst>
                                      </p:cBhvr>
                                      <p:to>
                                        <p:strVal val="visible"/>
                                      </p:to>
                                    </p:set>
                                    <p:anim calcmode="lin" valueType="num">
                                      <p:cBhvr additive="base">
                                        <p:cTn id="19" dur="500" fill="hold"/>
                                        <p:tgtEl>
                                          <p:spTgt spid="8197"/>
                                        </p:tgtEl>
                                        <p:attrNameLst>
                                          <p:attrName>ppt_x</p:attrName>
                                        </p:attrNameLst>
                                      </p:cBhvr>
                                      <p:tavLst>
                                        <p:tav tm="0">
                                          <p:val>
                                            <p:strVal val="1+#ppt_w/2"/>
                                          </p:val>
                                        </p:tav>
                                        <p:tav tm="100000">
                                          <p:val>
                                            <p:strVal val="#ppt_x"/>
                                          </p:val>
                                        </p:tav>
                                      </p:tavLst>
                                    </p:anim>
                                    <p:anim calcmode="lin" valueType="num">
                                      <p:cBhvr additive="base">
                                        <p:cTn id="20" dur="500" fill="hold"/>
                                        <p:tgtEl>
                                          <p:spTgt spid="8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repeatCount="indefinite" fill="hold" display="0">
                  <p:stCondLst>
                    <p:cond delay="indefinite"/>
                  </p:stCondLst>
                  <p:endCondLst>
                    <p:cond evt="onPrev" delay="0">
                      <p:tgtEl>
                        <p:sldTgt/>
                      </p:tgtEl>
                    </p:cond>
                  </p:endCondLst>
                </p:cTn>
                <p:tgtEl>
                  <p:spTgt spid="8194"/>
                </p:tgtEl>
              </p:cMediaNode>
            </p:video>
            <p:seq concurrent="1" nextAc="seek">
              <p:cTn id="22" restart="whenNotActive" fill="hold" evtFilter="cancelBubble" nodeType="interactiveSeq">
                <p:stCondLst>
                  <p:cond evt="onClick" delay="0">
                    <p:tgtEl>
                      <p:spTgt spid="819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194"/>
                                        </p:tgtEl>
                                      </p:cBhvr>
                                    </p:cmd>
                                  </p:childTnLst>
                                </p:cTn>
                              </p:par>
                            </p:childTnLst>
                          </p:cTn>
                        </p:par>
                      </p:childTnLst>
                    </p:cTn>
                  </p:par>
                </p:childTnLst>
              </p:cTn>
              <p:nextCondLst>
                <p:cond evt="onClick" delay="0">
                  <p:tgtEl>
                    <p:spTgt spid="8194"/>
                  </p:tgtEl>
                </p:cond>
              </p:nextCondLst>
            </p:seq>
            <p:video>
              <p:cMediaNode>
                <p:cTn id="27" repeatCount="indefinite" fill="hold" display="0">
                  <p:stCondLst>
                    <p:cond delay="indefinite"/>
                  </p:stCondLst>
                  <p:endCondLst>
                    <p:cond evt="onNext" delay="0">
                      <p:tgtEl>
                        <p:sldTgt/>
                      </p:tgtEl>
                    </p:cond>
                    <p:cond evt="onPrev" delay="0">
                      <p:tgtEl>
                        <p:sldTgt/>
                      </p:tgtEl>
                    </p:cond>
                  </p:endCondLst>
                </p:cTn>
                <p:tgtEl>
                  <p:spTgt spid="8196"/>
                </p:tgtEl>
              </p:cMediaNode>
            </p:video>
            <p:seq concurrent="1" nextAc="seek">
              <p:cTn id="28" restart="whenNotActive" fill="hold" evtFilter="cancelBubble" nodeType="interactiveSeq">
                <p:stCondLst>
                  <p:cond evt="onClick" delay="0">
                    <p:tgtEl>
                      <p:spTgt spid="819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196"/>
                                        </p:tgtEl>
                                      </p:cBhvr>
                                    </p:cmd>
                                  </p:childTnLst>
                                </p:cTn>
                              </p:par>
                            </p:childTnLst>
                          </p:cTn>
                        </p:par>
                      </p:childTnLst>
                    </p:cTn>
                  </p:par>
                </p:childTnLst>
              </p:cTn>
              <p:nextCondLst>
                <p:cond evt="onClick" delay="0">
                  <p:tgtEl>
                    <p:spTgt spid="8196"/>
                  </p:tgtEl>
                </p:cond>
              </p:nextCondLst>
            </p:seq>
          </p:childTnLst>
        </p:cTn>
      </p:par>
    </p:tnLst>
    <p:bldLst>
      <p:bldP spid="8197" grpId="0" autoUpdateAnimBg="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0" name="Footer Placeholder 4"/>
          <p:cNvSpPr>
            <a:spLocks noGrp="1"/>
          </p:cNvSpPr>
          <p:nvPr>
            <p:ph type="ftr" sz="quarter" idx="10"/>
          </p:nvPr>
        </p:nvSpPr>
        <p:spPr/>
        <p:txBody>
          <a:bodyPr/>
          <a:lstStyle/>
          <a:p>
            <a:r>
              <a:rPr lang="de-DE"/>
              <a:t>U. Katz: PINGU</a:t>
            </a:r>
            <a:endParaRPr lang="de-DE"/>
          </a:p>
        </p:txBody>
      </p:sp>
      <p:sp>
        <p:nvSpPr>
          <p:cNvPr id="11" name="Slide Number Placeholder 5"/>
          <p:cNvSpPr>
            <a:spLocks noGrp="1"/>
          </p:cNvSpPr>
          <p:nvPr>
            <p:ph type="sldNum" sz="quarter" idx="11"/>
          </p:nvPr>
        </p:nvSpPr>
        <p:spPr/>
        <p:txBody>
          <a:bodyPr/>
          <a:lstStyle/>
          <a:p>
            <a:fld id="{7A9CE385-3707-644B-8B79-F548D74ED8A4}" type="slidenum">
              <a:rPr lang="en-US"/>
              <a:pPr/>
              <a:t>25</a:t>
            </a:fld>
            <a:endParaRPr lang="en-US"/>
          </a:p>
        </p:txBody>
      </p:sp>
      <p:sp>
        <p:nvSpPr>
          <p:cNvPr id="636930" name="Rectangle 2"/>
          <p:cNvSpPr>
            <a:spLocks noGrp="1" noChangeArrowheads="1"/>
          </p:cNvSpPr>
          <p:nvPr>
            <p:ph type="title"/>
          </p:nvPr>
        </p:nvSpPr>
        <p:spPr>
          <a:xfrm>
            <a:off x="1143000" y="233363"/>
            <a:ext cx="8001000" cy="654050"/>
          </a:xfrm>
        </p:spPr>
        <p:txBody>
          <a:bodyPr/>
          <a:lstStyle/>
          <a:p>
            <a:r>
              <a:rPr lang="en-GB" sz="3200"/>
              <a:t>Mass hierarchy (atmospheric </a:t>
            </a:r>
            <a:r>
              <a:rPr lang="en-GB" sz="3200">
                <a:latin typeface="Symbol" pitchFamily="-84" charset="2"/>
              </a:rPr>
              <a:t>n</a:t>
            </a:r>
            <a:r>
              <a:rPr lang="en-GB" sz="3200"/>
              <a:t>)</a:t>
            </a:r>
          </a:p>
        </p:txBody>
      </p:sp>
      <p:pic>
        <p:nvPicPr>
          <p:cNvPr id="636933" name="Picture 5" descr="mmr_osc"/>
          <p:cNvPicPr>
            <a:picLocks noChangeAspect="1" noChangeArrowheads="1"/>
          </p:cNvPicPr>
          <p:nvPr/>
        </p:nvPicPr>
        <p:blipFill>
          <a:blip r:embed="rId7"/>
          <a:srcRect/>
          <a:stretch>
            <a:fillRect/>
          </a:stretch>
        </p:blipFill>
        <p:spPr bwMode="auto">
          <a:xfrm>
            <a:off x="3741738" y="1046163"/>
            <a:ext cx="5402262" cy="4879975"/>
          </a:xfrm>
          <a:prstGeom prst="rect">
            <a:avLst/>
          </a:prstGeom>
          <a:noFill/>
        </p:spPr>
      </p:pic>
      <p:pic>
        <p:nvPicPr>
          <p:cNvPr id="636934" name="Picture 6" descr="txp_fig"/>
          <p:cNvPicPr>
            <a:picLocks noChangeAspect="1" noChangeArrowheads="1"/>
          </p:cNvPicPr>
          <p:nvPr>
            <p:custDataLst>
              <p:tags r:id="rId1"/>
            </p:custDataLst>
          </p:nvPr>
        </p:nvPicPr>
        <p:blipFill>
          <a:blip r:embed="rId8"/>
          <a:srcRect/>
          <a:stretch>
            <a:fillRect/>
          </a:stretch>
        </p:blipFill>
        <p:spPr bwMode="auto">
          <a:xfrm>
            <a:off x="1730375" y="1630363"/>
            <a:ext cx="506413" cy="312737"/>
          </a:xfrm>
          <a:prstGeom prst="rect">
            <a:avLst/>
          </a:prstGeom>
          <a:noFill/>
          <a:ln w="9525">
            <a:noFill/>
            <a:miter lim="800000"/>
            <a:headEnd/>
            <a:tailEnd/>
          </a:ln>
          <a:effectLst/>
        </p:spPr>
      </p:pic>
      <p:pic>
        <p:nvPicPr>
          <p:cNvPr id="636935" name="Picture 7" descr="txp_fig"/>
          <p:cNvPicPr>
            <a:picLocks noChangeAspect="1" noChangeArrowheads="1"/>
          </p:cNvPicPr>
          <p:nvPr>
            <p:custDataLst>
              <p:tags r:id="rId2"/>
            </p:custDataLst>
          </p:nvPr>
        </p:nvPicPr>
        <p:blipFill>
          <a:blip r:embed="rId9"/>
          <a:srcRect/>
          <a:stretch>
            <a:fillRect/>
          </a:stretch>
        </p:blipFill>
        <p:spPr bwMode="auto">
          <a:xfrm>
            <a:off x="904875" y="2032000"/>
            <a:ext cx="196850" cy="179388"/>
          </a:xfrm>
          <a:prstGeom prst="rect">
            <a:avLst/>
          </a:prstGeom>
          <a:noFill/>
          <a:ln w="9525">
            <a:noFill/>
            <a:miter lim="800000"/>
            <a:headEnd/>
            <a:tailEnd/>
          </a:ln>
          <a:effectLst/>
        </p:spPr>
      </p:pic>
      <p:pic>
        <p:nvPicPr>
          <p:cNvPr id="636936" name="Picture 8" descr="txp_fig"/>
          <p:cNvPicPr>
            <a:picLocks noChangeAspect="1" noChangeArrowheads="1"/>
          </p:cNvPicPr>
          <p:nvPr>
            <p:custDataLst>
              <p:tags r:id="rId3"/>
            </p:custDataLst>
          </p:nvPr>
        </p:nvPicPr>
        <p:blipFill>
          <a:blip r:embed="rId10"/>
          <a:srcRect/>
          <a:stretch>
            <a:fillRect/>
          </a:stretch>
        </p:blipFill>
        <p:spPr bwMode="auto">
          <a:xfrm>
            <a:off x="989013" y="2838450"/>
            <a:ext cx="976312" cy="239713"/>
          </a:xfrm>
          <a:prstGeom prst="rect">
            <a:avLst/>
          </a:prstGeom>
          <a:noFill/>
          <a:ln w="9525">
            <a:noFill/>
            <a:miter lim="800000"/>
            <a:headEnd/>
            <a:tailEnd/>
          </a:ln>
          <a:effectLst/>
        </p:spPr>
      </p:pic>
      <p:pic>
        <p:nvPicPr>
          <p:cNvPr id="636937" name="Picture 9" descr="txp_fig"/>
          <p:cNvPicPr>
            <a:picLocks noChangeAspect="1" noChangeArrowheads="1"/>
          </p:cNvPicPr>
          <p:nvPr>
            <p:custDataLst>
              <p:tags r:id="rId4"/>
            </p:custDataLst>
          </p:nvPr>
        </p:nvPicPr>
        <p:blipFill>
          <a:blip r:embed="rId11"/>
          <a:srcRect/>
          <a:stretch>
            <a:fillRect/>
          </a:stretch>
        </p:blipFill>
        <p:spPr bwMode="auto">
          <a:xfrm>
            <a:off x="2100263" y="3141663"/>
            <a:ext cx="1554162" cy="309562"/>
          </a:xfrm>
          <a:prstGeom prst="rect">
            <a:avLst/>
          </a:prstGeom>
          <a:noFill/>
          <a:ln w="9525">
            <a:noFill/>
            <a:miter lim="800000"/>
            <a:headEnd/>
            <a:tailEnd/>
          </a:ln>
          <a:effectLst/>
        </p:spPr>
      </p:pic>
      <p:pic>
        <p:nvPicPr>
          <p:cNvPr id="636938" name="Picture 10" descr="txp_fig"/>
          <p:cNvPicPr>
            <a:picLocks noChangeAspect="1" noChangeArrowheads="1"/>
          </p:cNvPicPr>
          <p:nvPr>
            <p:custDataLst>
              <p:tags r:id="rId5"/>
            </p:custDataLst>
          </p:nvPr>
        </p:nvPicPr>
        <p:blipFill>
          <a:blip r:embed="rId12"/>
          <a:srcRect/>
          <a:stretch>
            <a:fillRect/>
          </a:stretch>
        </p:blipFill>
        <p:spPr bwMode="auto">
          <a:xfrm>
            <a:off x="1395413" y="3892550"/>
            <a:ext cx="1984375" cy="350838"/>
          </a:xfrm>
          <a:prstGeom prst="rect">
            <a:avLst/>
          </a:prstGeom>
          <a:noFill/>
          <a:ln w="9525">
            <a:noFill/>
            <a:miter lim="800000"/>
            <a:headEnd/>
            <a:tailEnd/>
          </a:ln>
          <a:effectLst/>
        </p:spPr>
      </p:pic>
      <p:sp>
        <p:nvSpPr>
          <p:cNvPr id="636931" name="Rectangle 3"/>
          <p:cNvSpPr>
            <a:spLocks noGrp="1" noChangeArrowheads="1"/>
          </p:cNvSpPr>
          <p:nvPr>
            <p:ph type="body" sz="half" idx="1"/>
          </p:nvPr>
        </p:nvSpPr>
        <p:spPr>
          <a:xfrm>
            <a:off x="320675" y="1219200"/>
            <a:ext cx="3875088" cy="4618038"/>
          </a:xfrm>
          <a:noFill/>
          <a:ln/>
        </p:spPr>
        <p:txBody>
          <a:bodyPr>
            <a:normAutofit/>
          </a:bodyPr>
          <a:lstStyle/>
          <a:p>
            <a:pPr marL="263525" indent="-263525">
              <a:lnSpc>
                <a:spcPct val="95000"/>
              </a:lnSpc>
              <a:spcBef>
                <a:spcPct val="15000"/>
              </a:spcBef>
              <a:spcAft>
                <a:spcPct val="15000"/>
              </a:spcAft>
            </a:pPr>
            <a:r>
              <a:rPr lang="en-GB" sz="2000" dirty="0"/>
              <a:t>MSW effect in Earth induces        </a:t>
            </a:r>
            <a:r>
              <a:rPr lang="en-GB" sz="2000" dirty="0" smtClean="0"/>
              <a:t>difference </a:t>
            </a:r>
            <a:br>
              <a:rPr lang="en-GB" sz="2000" dirty="0" smtClean="0"/>
            </a:br>
            <a:r>
              <a:rPr lang="en-GB" sz="2000" dirty="0"/>
              <a:t>in    oscillations</a:t>
            </a:r>
          </a:p>
          <a:p>
            <a:pPr marL="263525" indent="-263525">
              <a:lnSpc>
                <a:spcPct val="95000"/>
              </a:lnSpc>
              <a:spcBef>
                <a:spcPct val="15000"/>
              </a:spcBef>
              <a:spcAft>
                <a:spcPct val="15000"/>
              </a:spcAft>
            </a:pPr>
            <a:r>
              <a:rPr lang="en-GB" sz="2000" dirty="0"/>
              <a:t>Note: first maximum</a:t>
            </a:r>
            <a:br>
              <a:rPr lang="en-GB" sz="2000" dirty="0"/>
            </a:br>
            <a:r>
              <a:rPr lang="en-GB" sz="2000" dirty="0"/>
              <a:t>for              is at </a:t>
            </a:r>
            <a:br>
              <a:rPr lang="en-GB" sz="2000" dirty="0"/>
            </a:br>
            <a:r>
              <a:rPr lang="en-GB" sz="2000" dirty="0"/>
              <a:t>12 </a:t>
            </a:r>
            <a:r>
              <a:rPr lang="en-GB" sz="2000" dirty="0" err="1"/>
              <a:t>GeV</a:t>
            </a:r>
            <a:r>
              <a:rPr lang="en-GB" sz="2000" dirty="0"/>
              <a:t> for</a:t>
            </a:r>
          </a:p>
          <a:p>
            <a:pPr marL="263525" indent="-263525">
              <a:lnSpc>
                <a:spcPct val="95000"/>
              </a:lnSpc>
              <a:spcBef>
                <a:spcPct val="15000"/>
              </a:spcBef>
              <a:spcAft>
                <a:spcPct val="15000"/>
              </a:spcAft>
            </a:pPr>
            <a:r>
              <a:rPr lang="en-GB" sz="2000" dirty="0"/>
              <a:t>Could be measurable since</a:t>
            </a:r>
            <a:br>
              <a:rPr lang="en-GB" sz="2000" dirty="0"/>
            </a:br>
            <a:r>
              <a:rPr lang="en-GB" sz="2000" dirty="0"/>
              <a:t>at these energies </a:t>
            </a:r>
          </a:p>
          <a:p>
            <a:pPr marL="263525" indent="-263525">
              <a:lnSpc>
                <a:spcPct val="95000"/>
              </a:lnSpc>
              <a:spcBef>
                <a:spcPct val="15000"/>
              </a:spcBef>
              <a:spcAft>
                <a:spcPct val="15000"/>
              </a:spcAft>
            </a:pPr>
            <a:r>
              <a:rPr lang="en-GB" sz="2000" dirty="0"/>
              <a:t>Advanced analysis:</a:t>
            </a:r>
            <a:br>
              <a:rPr lang="en-GB" sz="2000" dirty="0"/>
            </a:br>
            <a:r>
              <a:rPr lang="en-GB" sz="2000" dirty="0"/>
              <a:t>“</a:t>
            </a:r>
            <a:r>
              <a:rPr lang="en-GB" sz="2000" dirty="0" err="1"/>
              <a:t>oscillograms</a:t>
            </a:r>
            <a:r>
              <a:rPr lang="en-GB" sz="2000" dirty="0"/>
              <a:t>” </a:t>
            </a:r>
            <a:br>
              <a:rPr lang="en-GB" sz="2000" dirty="0"/>
            </a:br>
            <a:r>
              <a:rPr lang="en-GB" sz="2000" dirty="0"/>
              <a:t>(A. Smirnov)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a:xfrm>
            <a:off x="520170" y="172308"/>
            <a:ext cx="8001000" cy="654050"/>
          </a:xfrm>
        </p:spPr>
        <p:txBody>
          <a:bodyPr/>
          <a:lstStyle/>
          <a:p>
            <a:r>
              <a:rPr lang="en-GB" sz="3200" dirty="0"/>
              <a:t>Mass hierarchy </a:t>
            </a:r>
            <a:r>
              <a:rPr lang="en-GB" sz="3200" dirty="0" err="1"/>
              <a:t>oscillogram</a:t>
            </a:r>
            <a:endParaRPr lang="en-GB" sz="3200" dirty="0"/>
          </a:p>
        </p:txBody>
      </p:sp>
      <p:pic>
        <p:nvPicPr>
          <p:cNvPr id="634885" name="Picture 4" descr="PINGU_mu_tracks_NH.gif"/>
          <p:cNvPicPr>
            <a:picLocks noChangeAspect="1"/>
          </p:cNvPicPr>
          <p:nvPr/>
        </p:nvPicPr>
        <p:blipFill>
          <a:blip r:embed="rId2"/>
          <a:srcRect r="20000"/>
          <a:stretch>
            <a:fillRect/>
          </a:stretch>
        </p:blipFill>
        <p:spPr bwMode="auto">
          <a:xfrm>
            <a:off x="3773617" y="1007318"/>
            <a:ext cx="5370383" cy="4536473"/>
          </a:xfrm>
          <a:prstGeom prst="rect">
            <a:avLst/>
          </a:prstGeom>
          <a:noFill/>
          <a:ln w="9525">
            <a:noFill/>
            <a:miter lim="800000"/>
            <a:headEnd/>
            <a:tailEnd/>
          </a:ln>
        </p:spPr>
      </p:pic>
      <p:sp>
        <p:nvSpPr>
          <p:cNvPr id="634883" name="Rectangle 3"/>
          <p:cNvSpPr>
            <a:spLocks noGrp="1" noChangeArrowheads="1"/>
          </p:cNvSpPr>
          <p:nvPr>
            <p:ph type="body" sz="half" idx="1"/>
          </p:nvPr>
        </p:nvSpPr>
        <p:spPr>
          <a:xfrm>
            <a:off x="158761" y="2344511"/>
            <a:ext cx="3529370" cy="2735263"/>
          </a:xfrm>
          <a:solidFill>
            <a:schemeClr val="bg1"/>
          </a:solidFill>
          <a:ln>
            <a:solidFill>
              <a:schemeClr val="bg1"/>
            </a:solidFill>
          </a:ln>
        </p:spPr>
        <p:txBody>
          <a:bodyPr>
            <a:noAutofit/>
          </a:bodyPr>
          <a:lstStyle/>
          <a:p>
            <a:pPr marL="469900" indent="-469900">
              <a:lnSpc>
                <a:spcPct val="95000"/>
              </a:lnSpc>
              <a:spcBef>
                <a:spcPct val="15000"/>
              </a:spcBef>
              <a:spcAft>
                <a:spcPct val="15000"/>
              </a:spcAft>
            </a:pPr>
            <a:r>
              <a:rPr lang="en-GB" sz="2000" dirty="0"/>
              <a:t>Expected signal </a:t>
            </a:r>
            <a:br>
              <a:rPr lang="en-GB" sz="2000" dirty="0"/>
            </a:br>
            <a:r>
              <a:rPr lang="en-GB" sz="2000" dirty="0"/>
              <a:t>significance in </a:t>
            </a:r>
            <a:br>
              <a:rPr lang="en-GB" sz="2000" dirty="0"/>
            </a:br>
            <a:r>
              <a:rPr lang="en-GB" sz="2000" dirty="0"/>
              <a:t>energy vs. zenith</a:t>
            </a:r>
            <a:endParaRPr lang="en-GB" sz="2000" dirty="0" smtClean="0"/>
          </a:p>
          <a:p>
            <a:pPr marL="469900" indent="-469900">
              <a:lnSpc>
                <a:spcPct val="95000"/>
              </a:lnSpc>
              <a:spcBef>
                <a:spcPct val="15000"/>
              </a:spcBef>
              <a:spcAft>
                <a:spcPct val="15000"/>
              </a:spcAft>
            </a:pPr>
            <a:r>
              <a:rPr lang="en-GB" sz="2000" dirty="0" smtClean="0"/>
              <a:t>If required </a:t>
            </a:r>
            <a:r>
              <a:rPr lang="en-GB" sz="2000" dirty="0"/>
              <a:t>energy</a:t>
            </a:r>
            <a:br>
              <a:rPr lang="en-GB" sz="2000" dirty="0"/>
            </a:br>
            <a:r>
              <a:rPr lang="en-GB" sz="2000" dirty="0"/>
              <a:t>and directional resolution</a:t>
            </a:r>
            <a:r>
              <a:rPr lang="en-GB" sz="2000" dirty="0" smtClean="0"/>
              <a:t> is achievable, </a:t>
            </a:r>
            <a:r>
              <a:rPr lang="en-US" sz="2000" dirty="0" err="1" smtClean="0">
                <a:sym typeface="Wingdings"/>
              </a:rPr>
              <a:t></a:t>
            </a:r>
            <a:r>
              <a:rPr lang="en-US" sz="2000" dirty="0" smtClean="0">
                <a:sym typeface="Wingdings"/>
              </a:rPr>
              <a:t> high statistics data</a:t>
            </a:r>
            <a:endParaRPr lang="en-GB" sz="2000" dirty="0"/>
          </a:p>
        </p:txBody>
      </p:sp>
      <p:sp>
        <p:nvSpPr>
          <p:cNvPr id="7" name="TextBox 6"/>
          <p:cNvSpPr txBox="1"/>
          <p:nvPr/>
        </p:nvSpPr>
        <p:spPr>
          <a:xfrm>
            <a:off x="317523" y="5470526"/>
            <a:ext cx="7852543" cy="1323439"/>
          </a:xfrm>
          <a:prstGeom prst="rect">
            <a:avLst/>
          </a:prstGeom>
          <a:noFill/>
        </p:spPr>
        <p:txBody>
          <a:bodyPr wrap="square" rtlCol="0">
            <a:spAutoFit/>
          </a:bodyPr>
          <a:lstStyle/>
          <a:p>
            <a:r>
              <a:rPr lang="en-US" sz="1600" i="1" dirty="0" smtClean="0"/>
              <a:t>“Our </a:t>
            </a:r>
            <a:r>
              <a:rPr lang="en-US" sz="1600" i="1" dirty="0" smtClean="0"/>
              <a:t>preliminary estimates show that after 5 years of PINGU 20 operation the </a:t>
            </a:r>
            <a:r>
              <a:rPr lang="en-US" sz="1600" i="1" dirty="0" smtClean="0"/>
              <a:t>significance </a:t>
            </a:r>
            <a:r>
              <a:rPr lang="en-US" sz="1600" i="1" dirty="0" smtClean="0"/>
              <a:t>of the determination of the hierarchy can range from  3 to 11 (without taking into account parameter degeneracy), depending on the accuracy of reconstruction of neutrino energy and direction</a:t>
            </a:r>
            <a:r>
              <a:rPr lang="en-US" sz="1600" i="1" dirty="0" smtClean="0"/>
              <a:t>.”</a:t>
            </a:r>
            <a:endParaRPr lang="en-GB" sz="1600" i="1" dirty="0" smtClean="0"/>
          </a:p>
          <a:p>
            <a:endParaRPr lang="en-US" sz="1600" i="1" dirty="0"/>
          </a:p>
        </p:txBody>
      </p:sp>
      <p:sp>
        <p:nvSpPr>
          <p:cNvPr id="8" name="TextBox 7"/>
          <p:cNvSpPr txBox="1"/>
          <p:nvPr/>
        </p:nvSpPr>
        <p:spPr>
          <a:xfrm>
            <a:off x="561770" y="928036"/>
            <a:ext cx="3285121" cy="954107"/>
          </a:xfrm>
          <a:prstGeom prst="rect">
            <a:avLst/>
          </a:prstGeom>
          <a:noFill/>
        </p:spPr>
        <p:txBody>
          <a:bodyPr wrap="square" rtlCol="0">
            <a:spAutoFit/>
          </a:bodyPr>
          <a:lstStyle/>
          <a:p>
            <a:r>
              <a:rPr lang="en-US" sz="1400" dirty="0" smtClean="0"/>
              <a:t>Figure and Analysis from: </a:t>
            </a:r>
          </a:p>
          <a:p>
            <a:r>
              <a:rPr lang="en-US" sz="1400" dirty="0" err="1" smtClean="0"/>
              <a:t>Akhmedov</a:t>
            </a:r>
            <a:r>
              <a:rPr lang="en-US" sz="1400" dirty="0" smtClean="0"/>
              <a:t>, </a:t>
            </a:r>
            <a:r>
              <a:rPr lang="en-US" sz="1400" dirty="0" err="1" smtClean="0"/>
              <a:t>Razzaque</a:t>
            </a:r>
            <a:r>
              <a:rPr lang="en-US" sz="1400" dirty="0" smtClean="0"/>
              <a:t>,</a:t>
            </a:r>
            <a:r>
              <a:rPr lang="en-US" sz="1400" dirty="0" smtClean="0"/>
              <a:t> </a:t>
            </a:r>
            <a:r>
              <a:rPr lang="en-US" sz="1400" dirty="0" smtClean="0"/>
              <a:t>Smirnov</a:t>
            </a:r>
          </a:p>
          <a:p>
            <a:r>
              <a:rPr lang="en-US" sz="1400" dirty="0" err="1" smtClean="0"/>
              <a:t>arXiv</a:t>
            </a:r>
            <a:r>
              <a:rPr lang="en-US" sz="1400" dirty="0" smtClean="0"/>
              <a:t>: 1205.7071</a:t>
            </a:r>
          </a:p>
          <a:p>
            <a:endParaRPr lang="en-US" sz="1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Line 2"/>
          <p:cNvSpPr>
            <a:spLocks noChangeShapeType="1"/>
          </p:cNvSpPr>
          <p:nvPr/>
        </p:nvSpPr>
        <p:spPr bwMode="auto">
          <a:xfrm>
            <a:off x="392906" y="687586"/>
            <a:ext cx="5634633" cy="0"/>
          </a:xfrm>
          <a:prstGeom prst="line">
            <a:avLst/>
          </a:prstGeom>
          <a:noFill/>
          <a:ln w="12700" cap="flat">
            <a:solidFill>
              <a:schemeClr val="tx1">
                <a:alpha val="59999"/>
              </a:scheme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5779" name="Rectangle 3"/>
          <p:cNvSpPr>
            <a:spLocks/>
          </p:cNvSpPr>
          <p:nvPr/>
        </p:nvSpPr>
        <p:spPr bwMode="auto">
          <a:xfrm>
            <a:off x="312540" y="241102"/>
            <a:ext cx="5030165" cy="384721"/>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500" dirty="0">
                <a:solidFill>
                  <a:srgbClr val="200063"/>
                </a:solidFill>
                <a:latin typeface="Helvetica Neue Light" pitchFamily="-84" charset="0"/>
                <a:ea typeface="Helvetica Neue Light" pitchFamily="-84" charset="0"/>
                <a:cs typeface="Helvetica Neue Light" pitchFamily="-84" charset="0"/>
                <a:sym typeface="Helvetica Neue Light" pitchFamily="-84" charset="0"/>
              </a:rPr>
              <a:t>beyond PINGU Conceptual Detector</a:t>
            </a:r>
          </a:p>
        </p:txBody>
      </p:sp>
      <p:pic>
        <p:nvPicPr>
          <p:cNvPr id="75780" name="Picture 4"/>
          <p:cNvPicPr>
            <a:picLocks noChangeAspect="1" noChangeArrowheads="1"/>
          </p:cNvPicPr>
          <p:nvPr/>
        </p:nvPicPr>
        <p:blipFill>
          <a:blip r:embed="rId2"/>
          <a:srcRect/>
          <a:stretch>
            <a:fillRect/>
          </a:stretch>
        </p:blipFill>
        <p:spPr bwMode="auto">
          <a:xfrm>
            <a:off x="5277445" y="2919774"/>
            <a:ext cx="3866555" cy="2946797"/>
          </a:xfrm>
          <a:prstGeom prst="rect">
            <a:avLst/>
          </a:prstGeom>
          <a:noFill/>
          <a:ln w="12700" cap="flat">
            <a:solidFill>
              <a:schemeClr val="tx1"/>
            </a:solidFill>
            <a:prstDash val="solid"/>
            <a:miter lim="800000"/>
            <a:headEnd/>
            <a:tailEnd/>
          </a:ln>
        </p:spPr>
      </p:pic>
      <p:sp>
        <p:nvSpPr>
          <p:cNvPr id="75781" name="AutoShape 5"/>
          <p:cNvSpPr>
            <a:spLocks/>
          </p:cNvSpPr>
          <p:nvPr/>
        </p:nvSpPr>
        <p:spPr bwMode="auto">
          <a:xfrm rot="9397854">
            <a:off x="7192863" y="896318"/>
            <a:ext cx="991195" cy="964406"/>
          </a:xfrm>
          <a:prstGeom prst="triangle">
            <a:avLst>
              <a:gd name="adj" fmla="val 50000"/>
            </a:avLst>
          </a:prstGeom>
          <a:solidFill>
            <a:srgbClr val="50ACBF">
              <a:alpha val="85999"/>
            </a:srgbClr>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75782" name="Oval 6"/>
          <p:cNvSpPr>
            <a:spLocks/>
          </p:cNvSpPr>
          <p:nvPr/>
        </p:nvSpPr>
        <p:spPr bwMode="auto">
          <a:xfrm rot="-1342809">
            <a:off x="6991945" y="808136"/>
            <a:ext cx="982266" cy="241102"/>
          </a:xfrm>
          <a:prstGeom prst="ellipse">
            <a:avLst/>
          </a:prstGeom>
          <a:solidFill>
            <a:srgbClr val="3E9DBF">
              <a:alpha val="98000"/>
            </a:srgbClr>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75783" name="Rectangle 7"/>
          <p:cNvSpPr>
            <a:spLocks/>
          </p:cNvSpPr>
          <p:nvPr/>
        </p:nvSpPr>
        <p:spPr bwMode="auto">
          <a:xfrm>
            <a:off x="205550" y="842196"/>
            <a:ext cx="4407836" cy="5339953"/>
          </a:xfrm>
          <a:prstGeom prst="rect">
            <a:avLst/>
          </a:prstGeom>
          <a:noFill/>
          <a:ln w="12700" cap="flat">
            <a:noFill/>
            <a:miter lim="800000"/>
            <a:headEnd type="none" w="med" len="med"/>
            <a:tailEnd type="none" w="med" len="med"/>
          </a:ln>
        </p:spPr>
        <p:txBody>
          <a:bodyPr lIns="0" tIns="0" rIns="0" bIns="0">
            <a:prstTxWarp prst="textNoShape">
              <a:avLst/>
            </a:prstTxWarp>
          </a:bodyPr>
          <a:lstStyle/>
          <a:p>
            <a:pPr marL="187517" indent="-187517">
              <a:spcBef>
                <a:spcPts val="2531"/>
              </a:spcBef>
              <a:buClr>
                <a:srgbClr val="191919"/>
              </a:buClr>
              <a:buSzPct val="100000"/>
              <a:buFont typeface="Helvetica Neue Light" pitchFamily="-84" charset="0"/>
              <a:buChar char="•"/>
            </a:pPr>
            <a:r>
              <a:rPr lang="en-US" sz="1700" dirty="0" err="1">
                <a:latin typeface="Helvetica Neue Light" pitchFamily="-84" charset="0"/>
                <a:ea typeface="Helvetica Neue Light" pitchFamily="-84" charset="0"/>
                <a:cs typeface="Helvetica Neue Light" pitchFamily="-84" charset="0"/>
                <a:sym typeface="Helvetica Neue Light" pitchFamily="-84" charset="0"/>
              </a:rPr>
              <a:t>O</a:t>
            </a:r>
            <a:r>
              <a:rPr lang="en-US" sz="1700" dirty="0" err="1">
                <a:solidFill>
                  <a:srgbClr val="191919"/>
                </a:solidFill>
                <a:latin typeface="Helvetica Neue Light" pitchFamily="-84" charset="0"/>
                <a:ea typeface="Helvetica Neue Light" pitchFamily="-84" charset="0"/>
                <a:cs typeface="Helvetica Neue Light" pitchFamily="-84" charset="0"/>
                <a:sym typeface="Helvetica Neue Light" pitchFamily="-84" charset="0"/>
              </a:rPr>
              <a:t>(few</a:t>
            </a:r>
            <a:r>
              <a:rPr lang="en-US" sz="1700" dirty="0">
                <a:solidFill>
                  <a:srgbClr val="191919"/>
                </a:solidFill>
                <a:latin typeface="Helvetica Neue Light" pitchFamily="-84" charset="0"/>
                <a:ea typeface="Helvetica Neue Light" pitchFamily="-84" charset="0"/>
                <a:cs typeface="Helvetica Neue Light" pitchFamily="-84" charset="0"/>
                <a:sym typeface="Helvetica Neue Light" pitchFamily="-84" charset="0"/>
              </a:rPr>
              <a:t> hundred) strings of “linear” detectors within </a:t>
            </a:r>
            <a:r>
              <a:rPr lang="en-US" sz="1700" dirty="0" err="1">
                <a:solidFill>
                  <a:srgbClr val="191919"/>
                </a:solidFill>
                <a:latin typeface="Helvetica Neue Light" pitchFamily="-84" charset="0"/>
                <a:ea typeface="Helvetica Neue Light" pitchFamily="-84" charset="0"/>
                <a:cs typeface="Helvetica Neue Light" pitchFamily="-84" charset="0"/>
                <a:sym typeface="Helvetica Neue Light" pitchFamily="-84" charset="0"/>
              </a:rPr>
              <a:t>DeepCore</a:t>
            </a:r>
            <a:r>
              <a:rPr lang="en-US" sz="1700" dirty="0">
                <a:solidFill>
                  <a:srgbClr val="191919"/>
                </a:solidFill>
                <a:latin typeface="Helvetica Neue Light" pitchFamily="-84" charset="0"/>
                <a:ea typeface="Helvetica Neue Light" pitchFamily="-84" charset="0"/>
                <a:cs typeface="Helvetica Neue Light" pitchFamily="-84" charset="0"/>
                <a:sym typeface="Helvetica Neue Light" pitchFamily="-84" charset="0"/>
              </a:rPr>
              <a:t> </a:t>
            </a:r>
            <a:r>
              <a:rPr lang="en-US" sz="1700" dirty="0" err="1">
                <a:solidFill>
                  <a:srgbClr val="191919"/>
                </a:solidFill>
                <a:latin typeface="Helvetica Neue Light" pitchFamily="-84" charset="0"/>
                <a:ea typeface="Helvetica Neue Light" pitchFamily="-84" charset="0"/>
                <a:cs typeface="Helvetica Neue Light" pitchFamily="-84" charset="0"/>
                <a:sym typeface="Helvetica Neue Light" pitchFamily="-84" charset="0"/>
              </a:rPr>
              <a:t>fiducial</a:t>
            </a:r>
            <a:r>
              <a:rPr lang="en-US" sz="1700" dirty="0">
                <a:solidFill>
                  <a:srgbClr val="191919"/>
                </a:solidFill>
                <a:latin typeface="Helvetica Neue Light" pitchFamily="-84" charset="0"/>
                <a:ea typeface="Helvetica Neue Light" pitchFamily="-84" charset="0"/>
                <a:cs typeface="Helvetica Neue Light" pitchFamily="-84" charset="0"/>
                <a:sym typeface="Helvetica Neue Light" pitchFamily="-84" charset="0"/>
              </a:rPr>
              <a:t> volume</a:t>
            </a:r>
          </a:p>
          <a:p>
            <a:pPr marL="187517" indent="-187517">
              <a:spcBef>
                <a:spcPts val="1266"/>
              </a:spcBef>
              <a:buClr>
                <a:srgbClr val="343434"/>
              </a:buClr>
              <a:buSzPct val="100000"/>
              <a:buFont typeface="Helvetica Neue Light" pitchFamily="-84" charset="0"/>
              <a:buChar char="•"/>
            </a:pPr>
            <a:r>
              <a:rPr lang="en-US" sz="1700" dirty="0">
                <a:solidFill>
                  <a:srgbClr val="343434"/>
                </a:solidFill>
                <a:latin typeface="Helvetica Neue Light" pitchFamily="-84" charset="0"/>
                <a:ea typeface="Helvetica Neue Light" pitchFamily="-84" charset="0"/>
                <a:cs typeface="Helvetica Neue Light" pitchFamily="-84" charset="0"/>
                <a:sym typeface="Helvetica Neue Light" pitchFamily="-84" charset="0"/>
              </a:rPr>
              <a:t>Goals:</a:t>
            </a:r>
            <a:r>
              <a:rPr lang="en-US" sz="1700" dirty="0">
                <a:solidFill>
                  <a:srgbClr val="606060"/>
                </a:solidFill>
                <a:latin typeface="Helvetica Neue Light" pitchFamily="-84" charset="0"/>
                <a:ea typeface="Helvetica Neue Light" pitchFamily="-84" charset="0"/>
                <a:cs typeface="Helvetica Neue Light" pitchFamily="-84" charset="0"/>
                <a:sym typeface="Helvetica Neue Light" pitchFamily="-84" charset="0"/>
              </a:rPr>
              <a:t> ~5 </a:t>
            </a:r>
            <a:r>
              <a:rPr lang="en-US" sz="1700" dirty="0" err="1">
                <a:solidFill>
                  <a:srgbClr val="606060"/>
                </a:solidFill>
                <a:latin typeface="Helvetica Neue Light" pitchFamily="-84" charset="0"/>
                <a:ea typeface="Helvetica Neue Light" pitchFamily="-84" charset="0"/>
                <a:cs typeface="Helvetica Neue Light" pitchFamily="-84" charset="0"/>
                <a:sym typeface="Helvetica Neue Light" pitchFamily="-84" charset="0"/>
              </a:rPr>
              <a:t>MTon</a:t>
            </a:r>
            <a:r>
              <a:rPr lang="en-US" sz="1700" dirty="0">
                <a:solidFill>
                  <a:srgbClr val="606060"/>
                </a:solidFill>
                <a:latin typeface="Helvetica Neue Light" pitchFamily="-84" charset="0"/>
                <a:ea typeface="Helvetica Neue Light" pitchFamily="-84" charset="0"/>
                <a:cs typeface="Helvetica Neue Light" pitchFamily="-84" charset="0"/>
                <a:sym typeface="Helvetica Neue Light" pitchFamily="-84" charset="0"/>
              </a:rPr>
              <a:t> scale with energy sensitivity of:</a:t>
            </a:r>
            <a:r>
              <a:rPr lang="en-US" sz="1700" dirty="0">
                <a:solidFill>
                  <a:srgbClr val="343434"/>
                </a:solidFill>
                <a:latin typeface="Helvetica Neue Light" pitchFamily="-84" charset="0"/>
                <a:ea typeface="Helvetica Neue Light" pitchFamily="-84" charset="0"/>
                <a:cs typeface="Helvetica Neue Light" pitchFamily="-84" charset="0"/>
                <a:sym typeface="Helvetica Neue Light" pitchFamily="-84" charset="0"/>
              </a:rPr>
              <a:t> </a:t>
            </a:r>
          </a:p>
          <a:p>
            <a:pPr marL="500045" lvl="1" indent="-187517">
              <a:spcBef>
                <a:spcPts val="1266"/>
              </a:spcBef>
              <a:buClr>
                <a:srgbClr val="606060"/>
              </a:buClr>
              <a:buSzPct val="100000"/>
              <a:buFont typeface="Helvetica Neue Light" pitchFamily="-84" charset="0"/>
              <a:buChar char="•"/>
            </a:pPr>
            <a:r>
              <a:rPr lang="en-US" sz="1700" dirty="0">
                <a:solidFill>
                  <a:srgbClr val="4D4D4D"/>
                </a:solidFill>
                <a:latin typeface="Helvetica Neue Light" pitchFamily="-84" charset="0"/>
                <a:ea typeface="Helvetica Neue Light" pitchFamily="-84" charset="0"/>
                <a:cs typeface="Helvetica Neue Light" pitchFamily="-84" charset="0"/>
                <a:sym typeface="Helvetica Neue Light" pitchFamily="-84" charset="0"/>
              </a:rPr>
              <a:t>O</a:t>
            </a:r>
            <a:r>
              <a:rPr lang="en-US" sz="1700" dirty="0">
                <a:solidFill>
                  <a:srgbClr val="606060"/>
                </a:solidFill>
                <a:latin typeface="Helvetica Neue Light" pitchFamily="-84" charset="0"/>
                <a:ea typeface="Helvetica Neue Light" pitchFamily="-84" charset="0"/>
                <a:cs typeface="Helvetica Neue Light" pitchFamily="-84" charset="0"/>
                <a:sym typeface="Helvetica Neue Light" pitchFamily="-84" charset="0"/>
              </a:rPr>
              <a:t>(10 </a:t>
            </a:r>
            <a:r>
              <a:rPr lang="en-US" sz="1700" dirty="0" err="1">
                <a:solidFill>
                  <a:srgbClr val="606060"/>
                </a:solidFill>
                <a:latin typeface="Helvetica Neue Light" pitchFamily="-84" charset="0"/>
                <a:ea typeface="Helvetica Neue Light" pitchFamily="-84" charset="0"/>
                <a:cs typeface="Helvetica Neue Light" pitchFamily="-84" charset="0"/>
                <a:sym typeface="Helvetica Neue Light" pitchFamily="-84" charset="0"/>
              </a:rPr>
              <a:t>MeV</a:t>
            </a:r>
            <a:r>
              <a:rPr lang="en-US" sz="1700" dirty="0">
                <a:solidFill>
                  <a:srgbClr val="606060"/>
                </a:solidFill>
                <a:latin typeface="Helvetica Neue Light" pitchFamily="-84" charset="0"/>
                <a:ea typeface="Helvetica Neue Light" pitchFamily="-84" charset="0"/>
                <a:cs typeface="Helvetica Neue Light" pitchFamily="-84" charset="0"/>
                <a:sym typeface="Helvetica Neue Light" pitchFamily="-84" charset="0"/>
              </a:rPr>
              <a:t>) for bursts</a:t>
            </a:r>
          </a:p>
          <a:p>
            <a:pPr marL="500045" lvl="1" indent="-187517">
              <a:spcBef>
                <a:spcPts val="1266"/>
              </a:spcBef>
              <a:buClr>
                <a:srgbClr val="606060"/>
              </a:buClr>
              <a:buSzPct val="100000"/>
              <a:buFont typeface="Helvetica Neue Light" pitchFamily="-84" charset="0"/>
              <a:buChar char="•"/>
            </a:pPr>
            <a:r>
              <a:rPr lang="en-US" sz="1700" dirty="0">
                <a:solidFill>
                  <a:srgbClr val="4D4D4D"/>
                </a:solidFill>
                <a:latin typeface="Helvetica Neue Light" pitchFamily="-84" charset="0"/>
                <a:ea typeface="Helvetica Neue Light" pitchFamily="-84" charset="0"/>
                <a:cs typeface="Helvetica Neue Light" pitchFamily="-84" charset="0"/>
                <a:sym typeface="Helvetica Neue Light" pitchFamily="-84" charset="0"/>
              </a:rPr>
              <a:t>O</a:t>
            </a:r>
            <a:r>
              <a:rPr lang="en-US" sz="1700" dirty="0">
                <a:solidFill>
                  <a:srgbClr val="606060"/>
                </a:solidFill>
                <a:latin typeface="Helvetica Neue Light" pitchFamily="-84" charset="0"/>
                <a:ea typeface="Helvetica Neue Light" pitchFamily="-84" charset="0"/>
                <a:cs typeface="Helvetica Neue Light" pitchFamily="-84" charset="0"/>
                <a:sym typeface="Helvetica Neue Light" pitchFamily="-84" charset="0"/>
              </a:rPr>
              <a:t>(100 </a:t>
            </a:r>
            <a:r>
              <a:rPr lang="en-US" sz="1700" dirty="0" err="1">
                <a:solidFill>
                  <a:srgbClr val="606060"/>
                </a:solidFill>
                <a:latin typeface="Helvetica Neue Light" pitchFamily="-84" charset="0"/>
                <a:ea typeface="Helvetica Neue Light" pitchFamily="-84" charset="0"/>
                <a:cs typeface="Helvetica Neue Light" pitchFamily="-84" charset="0"/>
                <a:sym typeface="Helvetica Neue Light" pitchFamily="-84" charset="0"/>
              </a:rPr>
              <a:t>MeV</a:t>
            </a:r>
            <a:r>
              <a:rPr lang="en-US" sz="1700" dirty="0">
                <a:solidFill>
                  <a:srgbClr val="606060"/>
                </a:solidFill>
                <a:latin typeface="Helvetica Neue Light" pitchFamily="-84" charset="0"/>
                <a:ea typeface="Helvetica Neue Light" pitchFamily="-84" charset="0"/>
                <a:cs typeface="Helvetica Neue Light" pitchFamily="-84" charset="0"/>
                <a:sym typeface="Helvetica Neue Light" pitchFamily="-84" charset="0"/>
              </a:rPr>
              <a:t>) for single events</a:t>
            </a:r>
          </a:p>
          <a:p>
            <a:pPr marL="187517" indent="-187517">
              <a:spcBef>
                <a:spcPts val="2531"/>
              </a:spcBef>
              <a:buClr>
                <a:srgbClr val="191919"/>
              </a:buClr>
              <a:buSzPct val="100000"/>
              <a:buFont typeface="Helvetica Neue Light" pitchFamily="-84" charset="0"/>
              <a:buChar char="•"/>
            </a:pPr>
            <a:r>
              <a:rPr lang="en-US" sz="1700" dirty="0">
                <a:solidFill>
                  <a:srgbClr val="191919"/>
                </a:solidFill>
                <a:latin typeface="Helvetica Neue Light" pitchFamily="-84" charset="0"/>
                <a:ea typeface="Helvetica Neue Light" pitchFamily="-84" charset="0"/>
                <a:cs typeface="Helvetica Neue Light" pitchFamily="-84" charset="0"/>
                <a:sym typeface="Helvetica Neue Light" pitchFamily="-84" charset="0"/>
              </a:rPr>
              <a:t>Physics extraction from Cherenkov ring imaging in the </a:t>
            </a:r>
            <a:r>
              <a:rPr lang="en-US" sz="17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ice</a:t>
            </a:r>
          </a:p>
          <a:p>
            <a:pPr marL="644717" lvl="1" indent="-187517">
              <a:spcBef>
                <a:spcPts val="2531"/>
              </a:spcBef>
              <a:buClr>
                <a:srgbClr val="191919"/>
              </a:buClr>
              <a:buSzPct val="100000"/>
              <a:buFont typeface="Helvetica Neue Light" pitchFamily="-84" charset="0"/>
              <a:buChar char="•"/>
            </a:pPr>
            <a:r>
              <a:rPr lang="en-US" sz="17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Proton decay </a:t>
            </a:r>
            <a:r>
              <a:rPr lang="en-US" sz="1700" dirty="0" err="1"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p</a:t>
            </a:r>
            <a:r>
              <a:rPr lang="en-US" sz="17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 -&gt; π</a:t>
            </a:r>
            <a:r>
              <a:rPr lang="en-US" sz="1700" baseline="320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0</a:t>
            </a:r>
            <a:r>
              <a:rPr lang="en-US" sz="17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 + </a:t>
            </a:r>
            <a:r>
              <a:rPr lang="en-US" sz="1700" dirty="0" err="1"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e</a:t>
            </a:r>
            <a:r>
              <a:rPr lang="en-US" sz="1700" baseline="320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a:t>
            </a:r>
            <a:r>
              <a:rPr lang="en-US" sz="17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 </a:t>
            </a:r>
          </a:p>
          <a:p>
            <a:pPr marL="644717" lvl="1" indent="-187517">
              <a:spcBef>
                <a:spcPts val="2531"/>
              </a:spcBef>
              <a:buClr>
                <a:srgbClr val="191919"/>
              </a:buClr>
              <a:buSzPct val="100000"/>
              <a:buFont typeface="Helvetica Neue Light" pitchFamily="-84" charset="0"/>
              <a:buChar char="•"/>
            </a:pPr>
            <a:r>
              <a:rPr lang="en-US" sz="17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Supernova to 5 </a:t>
            </a:r>
            <a:r>
              <a:rPr lang="en-US" sz="1700" dirty="0" err="1"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rPr>
              <a:t>Moc</a:t>
            </a:r>
            <a:endParaRPr lang="en-US" sz="17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endParaRPr>
          </a:p>
          <a:p>
            <a:pPr marL="187517" indent="-187517">
              <a:spcBef>
                <a:spcPts val="2531"/>
              </a:spcBef>
              <a:buClr>
                <a:srgbClr val="191919"/>
              </a:buClr>
              <a:buSzPct val="100000"/>
            </a:pPr>
            <a:endParaRPr lang="en-US" sz="1700" dirty="0" smtClean="0">
              <a:solidFill>
                <a:srgbClr val="191919"/>
              </a:solidFill>
              <a:latin typeface="Helvetica Neue Light" pitchFamily="-84" charset="0"/>
              <a:ea typeface="Helvetica Neue Light" pitchFamily="-84" charset="0"/>
              <a:cs typeface="Helvetica Neue Light" pitchFamily="-84" charset="0"/>
              <a:sym typeface="Helvetica Neue Light" pitchFamily="-84" charset="0"/>
            </a:endParaRPr>
          </a:p>
        </p:txBody>
      </p:sp>
      <p:sp>
        <p:nvSpPr>
          <p:cNvPr id="75784" name="Rectangle 8"/>
          <p:cNvSpPr>
            <a:spLocks/>
          </p:cNvSpPr>
          <p:nvPr/>
        </p:nvSpPr>
        <p:spPr bwMode="auto">
          <a:xfrm>
            <a:off x="5947172" y="178594"/>
            <a:ext cx="3250406" cy="276820"/>
          </a:xfrm>
          <a:prstGeom prst="rect">
            <a:avLst/>
          </a:prstGeom>
          <a:solidFill>
            <a:srgbClr val="FFFFF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10" name="TextBox 9"/>
          <p:cNvSpPr txBox="1"/>
          <p:nvPr/>
        </p:nvSpPr>
        <p:spPr>
          <a:xfrm>
            <a:off x="3770740" y="5750004"/>
            <a:ext cx="4295366" cy="1107996"/>
          </a:xfrm>
          <a:prstGeom prst="rect">
            <a:avLst/>
          </a:prstGeom>
          <a:noFill/>
        </p:spPr>
        <p:txBody>
          <a:bodyPr wrap="square" rtlCol="0">
            <a:spAutoFit/>
          </a:bodyPr>
          <a:lstStyle/>
          <a:p>
            <a:pPr>
              <a:buFont typeface="Wingdings" pitchFamily="-84" charset="2"/>
              <a:buChar char="à"/>
            </a:pPr>
            <a:r>
              <a:rPr lang="en-US" sz="1600" dirty="0" smtClean="0">
                <a:sym typeface="Wingdings"/>
              </a:rPr>
              <a:t>Poster ay this conference </a:t>
            </a:r>
          </a:p>
          <a:p>
            <a:r>
              <a:rPr lang="en-US" sz="1600" dirty="0" smtClean="0">
                <a:sym typeface="Wingdings"/>
              </a:rPr>
              <a:t>by </a:t>
            </a:r>
            <a:r>
              <a:rPr lang="en-US" sz="1600" dirty="0" smtClean="0"/>
              <a:t>L. </a:t>
            </a:r>
            <a:r>
              <a:rPr lang="en-US" sz="1600" dirty="0" err="1" smtClean="0"/>
              <a:t>Classen</a:t>
            </a:r>
            <a:r>
              <a:rPr lang="en-US" sz="1600" dirty="0" smtClean="0"/>
              <a:t>, O. </a:t>
            </a:r>
            <a:r>
              <a:rPr lang="en-US" sz="1600" dirty="0" err="1" smtClean="0"/>
              <a:t>Kalekin</a:t>
            </a:r>
            <a:r>
              <a:rPr lang="en-US" sz="1600" dirty="0" smtClean="0"/>
              <a:t>, U. Katz, P. </a:t>
            </a:r>
            <a:r>
              <a:rPr lang="en-US" sz="1600" dirty="0" err="1" smtClean="0"/>
              <a:t>Kooijman</a:t>
            </a:r>
            <a:r>
              <a:rPr lang="en-US" sz="1600" dirty="0" smtClean="0"/>
              <a:t>, E. de Wolf</a:t>
            </a:r>
            <a:r>
              <a:rPr lang="en-US" sz="1600" dirty="0" smtClean="0">
                <a:sym typeface="Wingdings"/>
              </a:rPr>
              <a:t>.</a:t>
            </a:r>
          </a:p>
          <a:p>
            <a:endParaRPr lang="en-US" sz="1600" dirty="0"/>
          </a:p>
        </p:txBody>
      </p:sp>
      <p:pic>
        <p:nvPicPr>
          <p:cNvPr id="11" name="Picture 10"/>
          <p:cNvPicPr>
            <a:picLocks noChangeAspect="1"/>
          </p:cNvPicPr>
          <p:nvPr/>
        </p:nvPicPr>
        <p:blipFill>
          <a:blip r:embed="rId3"/>
          <a:stretch>
            <a:fillRect/>
          </a:stretch>
        </p:blipFill>
        <p:spPr>
          <a:xfrm flipH="1">
            <a:off x="4010299" y="3358736"/>
            <a:ext cx="1044943" cy="2362646"/>
          </a:xfrm>
          <a:prstGeom prst="rect">
            <a:avLst/>
          </a:prstGeom>
        </p:spPr>
      </p:pic>
      <p:pic>
        <p:nvPicPr>
          <p:cNvPr id="75777" name="Picture 1"/>
          <p:cNvPicPr>
            <a:picLocks noChangeArrowheads="1"/>
          </p:cNvPicPr>
          <p:nvPr/>
        </p:nvPicPr>
        <p:blipFill>
          <a:blip r:embed="rId4"/>
          <a:srcRect/>
          <a:stretch>
            <a:fillRect/>
          </a:stretch>
        </p:blipFill>
        <p:spPr bwMode="auto">
          <a:xfrm>
            <a:off x="6027539" y="0"/>
            <a:ext cx="3116461" cy="2830711"/>
          </a:xfrm>
          <a:prstGeom prst="rect">
            <a:avLst/>
          </a:prstGeom>
          <a:noFill/>
          <a:ln w="12700" cap="flat">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Mica animated event possibly here</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DiffuseFluxes.eps"/>
          <p:cNvPicPr>
            <a:picLocks noGrp="1" noChangeAspect="1"/>
          </p:cNvPicPr>
          <p:nvPr>
            <p:ph sz="half" idx="1"/>
          </p:nvPr>
        </p:nvPicPr>
        <mc:AlternateContent>
          <mc:Choice xmlns:ma="http://schemas.microsoft.com/office/mac/drawingml/2008/main" Requires="ma">
            <p:blipFill>
              <a:blip r:embed="rId2"/>
              <a:srcRect t="-32737" b="-32737"/>
              <a:stretch>
                <a:fillRect/>
              </a:stretch>
            </p:blipFill>
          </mc:Choice>
          <mc:Fallback>
            <p:blipFill>
              <a:blip r:embed="rId3"/>
              <a:srcRect t="-32737" b="-32737"/>
              <a:stretch>
                <a:fillRect/>
              </a:stretch>
            </p:blipFill>
          </mc:Fallback>
        </mc:AlternateContent>
        <p:spPr>
          <a:xfrm>
            <a:off x="806008" y="-830053"/>
            <a:ext cx="7694598" cy="8623152"/>
          </a:xfrm>
        </p:spPr>
      </p:pic>
      <p:sp>
        <p:nvSpPr>
          <p:cNvPr id="2" name="Title 1"/>
          <p:cNvSpPr>
            <a:spLocks noGrp="1"/>
          </p:cNvSpPr>
          <p:nvPr>
            <p:ph type="title"/>
          </p:nvPr>
        </p:nvSpPr>
        <p:spPr/>
        <p:txBody>
          <a:bodyPr/>
          <a:lstStyle/>
          <a:p>
            <a:r>
              <a:rPr lang="en-US" dirty="0" err="1" smtClean="0"/>
              <a:t>TeV</a:t>
            </a:r>
            <a:r>
              <a:rPr lang="en-US" dirty="0" smtClean="0"/>
              <a:t> to 10 </a:t>
            </a:r>
            <a:r>
              <a:rPr lang="en-US" dirty="0" err="1" smtClean="0"/>
              <a:t>PeV</a:t>
            </a:r>
            <a:r>
              <a:rPr lang="en-US" dirty="0" smtClean="0"/>
              <a:t> energy scale</a:t>
            </a:r>
            <a:endParaRPr lang="en-US" dirty="0"/>
          </a:p>
        </p:txBody>
      </p:sp>
      <p:sp>
        <p:nvSpPr>
          <p:cNvPr id="7" name="Content Placeholder 6"/>
          <p:cNvSpPr>
            <a:spLocks noGrp="1"/>
          </p:cNvSpPr>
          <p:nvPr>
            <p:ph sz="half" idx="2"/>
          </p:nvPr>
        </p:nvSpPr>
        <p:spPr/>
        <p:txBody>
          <a:bodyPr/>
          <a:lstStyle/>
          <a:p>
            <a:endParaRPr lang="en-US"/>
          </a:p>
        </p:txBody>
      </p:sp>
      <p:cxnSp>
        <p:nvCxnSpPr>
          <p:cNvPr id="11" name="Straight Connector 10"/>
          <p:cNvCxnSpPr/>
          <p:nvPr/>
        </p:nvCxnSpPr>
        <p:spPr>
          <a:xfrm>
            <a:off x="2517914" y="1512959"/>
            <a:ext cx="2363304" cy="1588"/>
          </a:xfrm>
          <a:prstGeom prst="line">
            <a:avLst/>
          </a:prstGeom>
          <a:ln w="1905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493618" y="5155095"/>
            <a:ext cx="2365513" cy="13253"/>
          </a:xfrm>
          <a:prstGeom prst="line">
            <a:avLst/>
          </a:prstGeom>
          <a:ln w="1905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Slide Number Placeholder 1"/>
          <p:cNvSpPr>
            <a:spLocks noGrp="1"/>
          </p:cNvSpPr>
          <p:nvPr>
            <p:ph type="sldNum" sz="quarter" idx="10"/>
          </p:nvPr>
        </p:nvSpPr>
        <p:spPr/>
        <p:txBody>
          <a:bodyPr/>
          <a:lstStyle/>
          <a:p>
            <a:fld id="{511C72CB-92F5-2D4E-8863-9DA171DFC89A}" type="slidenum">
              <a:rPr lang="en-US"/>
              <a:pPr/>
              <a:t>3</a:t>
            </a:fld>
            <a:endParaRPr lang="en-US"/>
          </a:p>
        </p:txBody>
      </p:sp>
      <p:sp>
        <p:nvSpPr>
          <p:cNvPr id="418821" name="Text Box 5"/>
          <p:cNvSpPr txBox="1">
            <a:spLocks noChangeArrowheads="1"/>
          </p:cNvSpPr>
          <p:nvPr/>
        </p:nvSpPr>
        <p:spPr bwMode="auto">
          <a:xfrm>
            <a:off x="7747633" y="6154907"/>
            <a:ext cx="194022" cy="474872"/>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dirty="0">
              <a:solidFill>
                <a:schemeClr val="tx1"/>
              </a:solidFill>
              <a:latin typeface="Times" pitchFamily="-65" charset="0"/>
            </a:endParaRPr>
          </a:p>
        </p:txBody>
      </p:sp>
      <p:sp>
        <p:nvSpPr>
          <p:cNvPr id="418831" name="Text Box 15"/>
          <p:cNvSpPr txBox="1">
            <a:spLocks noChangeArrowheads="1"/>
          </p:cNvSpPr>
          <p:nvPr/>
        </p:nvSpPr>
        <p:spPr bwMode="auto">
          <a:xfrm>
            <a:off x="1391958" y="3430418"/>
            <a:ext cx="191914" cy="388344"/>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sz="1900" dirty="0">
              <a:latin typeface="Times" pitchFamily="-65" charset="0"/>
            </a:endParaRPr>
          </a:p>
        </p:txBody>
      </p:sp>
      <p:sp>
        <p:nvSpPr>
          <p:cNvPr id="27" name="Text Box 5"/>
          <p:cNvSpPr txBox="1">
            <a:spLocks noChangeArrowheads="1"/>
          </p:cNvSpPr>
          <p:nvPr/>
        </p:nvSpPr>
        <p:spPr bwMode="auto">
          <a:xfrm>
            <a:off x="8670925" y="6178412"/>
            <a:ext cx="184150" cy="461963"/>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sp>
        <p:nvSpPr>
          <p:cNvPr id="28" name="Text Box 6"/>
          <p:cNvSpPr txBox="1">
            <a:spLocks noChangeArrowheads="1"/>
          </p:cNvSpPr>
          <p:nvPr/>
        </p:nvSpPr>
        <p:spPr bwMode="auto">
          <a:xfrm>
            <a:off x="6096000" y="1088887"/>
            <a:ext cx="2209800" cy="338138"/>
          </a:xfrm>
          <a:prstGeom prst="rect">
            <a:avLst/>
          </a:prstGeom>
          <a:noFill/>
          <a:ln w="9525">
            <a:noFill/>
            <a:miter lim="800000"/>
            <a:headEnd/>
            <a:tailEnd/>
          </a:ln>
        </p:spPr>
        <p:txBody>
          <a:bodyPr lIns="91435" tIns="45718" rIns="91435" bIns="45718">
            <a:prstTxWarp prst="textNoShape">
              <a:avLst/>
            </a:prstTxWarp>
            <a:spAutoFit/>
          </a:bodyPr>
          <a:lstStyle/>
          <a:p>
            <a:pPr defTabSz="912813">
              <a:spcBef>
                <a:spcPct val="50000"/>
              </a:spcBef>
            </a:pPr>
            <a:r>
              <a:rPr lang="en-GB" sz="1600">
                <a:solidFill>
                  <a:schemeClr val="bg2"/>
                </a:solidFill>
                <a:latin typeface="Times" pitchFamily="-84" charset="0"/>
              </a:rPr>
              <a:t>T. Gaisser 2005</a:t>
            </a:r>
            <a:endParaRPr lang="en-GB">
              <a:latin typeface="Times" pitchFamily="-84" charset="0"/>
            </a:endParaRPr>
          </a:p>
        </p:txBody>
      </p:sp>
      <p:sp>
        <p:nvSpPr>
          <p:cNvPr id="29" name="Text Box 15"/>
          <p:cNvSpPr txBox="1">
            <a:spLocks noChangeArrowheads="1"/>
          </p:cNvSpPr>
          <p:nvPr/>
        </p:nvSpPr>
        <p:spPr bwMode="auto">
          <a:xfrm>
            <a:off x="2312988" y="3451087"/>
            <a:ext cx="182562" cy="369888"/>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cxnSp>
        <p:nvCxnSpPr>
          <p:cNvPr id="31" name="Straight Connector 30"/>
          <p:cNvCxnSpPr/>
          <p:nvPr/>
        </p:nvCxnSpPr>
        <p:spPr>
          <a:xfrm>
            <a:off x="5473700" y="4695687"/>
            <a:ext cx="2222500" cy="25400"/>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108700" y="4848087"/>
            <a:ext cx="952500" cy="12700"/>
          </a:xfrm>
          <a:prstGeom prst="line">
            <a:avLst/>
          </a:prstGeom>
          <a:ln w="5715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a:off x="7391400" y="4837504"/>
            <a:ext cx="1293283" cy="505883"/>
          </a:xfrm>
          <a:custGeom>
            <a:avLst/>
            <a:gdLst>
              <a:gd name="connsiteX0" fmla="*/ 0 w 1293283"/>
              <a:gd name="connsiteY0" fmla="*/ 505883 h 505883"/>
              <a:gd name="connsiteX1" fmla="*/ 304800 w 1293283"/>
              <a:gd name="connsiteY1" fmla="*/ 175683 h 505883"/>
              <a:gd name="connsiteX2" fmla="*/ 698500 w 1293283"/>
              <a:gd name="connsiteY2" fmla="*/ 23283 h 505883"/>
              <a:gd name="connsiteX3" fmla="*/ 939800 w 1293283"/>
              <a:gd name="connsiteY3" fmla="*/ 35983 h 505883"/>
              <a:gd name="connsiteX4" fmla="*/ 1143000 w 1293283"/>
              <a:gd name="connsiteY4" fmla="*/ 124883 h 505883"/>
              <a:gd name="connsiteX5" fmla="*/ 1270000 w 1293283"/>
              <a:gd name="connsiteY5" fmla="*/ 277283 h 505883"/>
              <a:gd name="connsiteX6" fmla="*/ 1282700 w 1293283"/>
              <a:gd name="connsiteY6" fmla="*/ 315383 h 50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3283" h="505883">
                <a:moveTo>
                  <a:pt x="0" y="505883"/>
                </a:moveTo>
                <a:cubicBezTo>
                  <a:pt x="94191" y="380999"/>
                  <a:pt x="188383" y="256116"/>
                  <a:pt x="304800" y="175683"/>
                </a:cubicBezTo>
                <a:cubicBezTo>
                  <a:pt x="421217" y="95250"/>
                  <a:pt x="592667" y="46566"/>
                  <a:pt x="698500" y="23283"/>
                </a:cubicBezTo>
                <a:cubicBezTo>
                  <a:pt x="804333" y="0"/>
                  <a:pt x="865717" y="19050"/>
                  <a:pt x="939800" y="35983"/>
                </a:cubicBezTo>
                <a:cubicBezTo>
                  <a:pt x="1013883" y="52916"/>
                  <a:pt x="1087967" y="84666"/>
                  <a:pt x="1143000" y="124883"/>
                </a:cubicBezTo>
                <a:cubicBezTo>
                  <a:pt x="1198033" y="165100"/>
                  <a:pt x="1246717" y="245533"/>
                  <a:pt x="1270000" y="277283"/>
                </a:cubicBezTo>
                <a:cubicBezTo>
                  <a:pt x="1293283" y="309033"/>
                  <a:pt x="1282700" y="315383"/>
                  <a:pt x="1282700" y="315383"/>
                </a:cubicBezTo>
              </a:path>
            </a:pathLst>
          </a:custGeom>
          <a:ln w="762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8827" name="Text Box 11"/>
          <p:cNvSpPr txBox="1">
            <a:spLocks noChangeArrowheads="1"/>
          </p:cNvSpPr>
          <p:nvPr/>
        </p:nvSpPr>
        <p:spPr bwMode="auto">
          <a:xfrm>
            <a:off x="44564" y="3248106"/>
            <a:ext cx="3187018" cy="2677246"/>
          </a:xfrm>
          <a:prstGeom prst="rect">
            <a:avLst/>
          </a:prstGeom>
          <a:solidFill>
            <a:srgbClr val="FFFFA8"/>
          </a:solidFill>
          <a:ln w="9525">
            <a:noFill/>
            <a:miter lim="800000"/>
            <a:headEnd/>
            <a:tailEnd/>
          </a:ln>
        </p:spPr>
        <p:txBody>
          <a:bodyPr wrap="square" lIns="0" tIns="0" rIns="0" bIns="0" anchor="ctr">
            <a:prstTxWarp prst="textNoShape">
              <a:avLst/>
            </a:prstTxWarp>
            <a:spAutoFit/>
          </a:bodyPr>
          <a:lstStyle/>
          <a:p>
            <a:pPr defTabSz="952026">
              <a:lnSpc>
                <a:spcPct val="93000"/>
              </a:lnSpc>
              <a:spcBef>
                <a:spcPts val="524"/>
              </a:spcBef>
              <a:buClr>
                <a:srgbClr val="990000"/>
              </a:buClr>
              <a:buSzPct val="100000"/>
              <a:tabLst>
                <a:tab pos="752361" algn="l"/>
                <a:tab pos="1506169" algn="l"/>
                <a:tab pos="2257082" algn="l"/>
                <a:tab pos="3009443" algn="l"/>
                <a:tab pos="3761804" algn="l"/>
                <a:tab pos="4515612" algn="l"/>
              </a:tabLst>
            </a:pPr>
            <a:r>
              <a:rPr lang="en-GB" b="1" dirty="0" smtClean="0">
                <a:solidFill>
                  <a:srgbClr val="0000FF"/>
                </a:solidFill>
              </a:rPr>
              <a:t>K</a:t>
            </a:r>
            <a:r>
              <a:rPr lang="en-GB" b="1" dirty="0" smtClean="0">
                <a:solidFill>
                  <a:srgbClr val="0000FF"/>
                </a:solidFill>
              </a:rPr>
              <a:t>nown targets:</a:t>
            </a:r>
            <a:endParaRPr lang="en-GB" b="1" dirty="0">
              <a:solidFill>
                <a:srgbClr val="0000FF"/>
              </a:solidFill>
            </a:endParaRPr>
          </a:p>
          <a:p>
            <a:pPr defTabSz="952026">
              <a:lnSpc>
                <a:spcPct val="120000"/>
              </a:lnSpc>
              <a:spcBef>
                <a:spcPts val="456"/>
              </a:spcBef>
              <a:buClr>
                <a:srgbClr val="000000"/>
              </a:buClr>
              <a:buSzPct val="100000"/>
              <a:buFont typeface="Arial" pitchFamily="-65" charset="0"/>
              <a:buChar char="•"/>
              <a:tabLst>
                <a:tab pos="752361" algn="l"/>
                <a:tab pos="1506169" algn="l"/>
                <a:tab pos="2257082" algn="l"/>
                <a:tab pos="3009443" algn="l"/>
                <a:tab pos="3761804" algn="l"/>
                <a:tab pos="4515612" algn="l"/>
              </a:tabLst>
            </a:pPr>
            <a:r>
              <a:rPr lang="en-GB" sz="1600" dirty="0" smtClean="0">
                <a:solidFill>
                  <a:srgbClr val="0000FF"/>
                </a:solidFill>
              </a:rPr>
              <a:t>  Earth’s atmosphere:  Atmospheric </a:t>
            </a:r>
            <a:r>
              <a:rPr lang="en-GB" sz="1600" dirty="0">
                <a:solidFill>
                  <a:srgbClr val="0000FF"/>
                </a:solidFill>
              </a:rPr>
              <a:t>neutrinos (from </a:t>
            </a:r>
            <a:r>
              <a:rPr lang="en-GB" sz="1600" dirty="0" err="1">
                <a:solidFill>
                  <a:srgbClr val="0000FF"/>
                </a:solidFill>
              </a:rPr>
              <a:t>π</a:t>
            </a:r>
            <a:r>
              <a:rPr lang="en-GB" sz="1600" dirty="0">
                <a:solidFill>
                  <a:srgbClr val="0000FF"/>
                </a:solidFill>
              </a:rPr>
              <a:t> and K decay)</a:t>
            </a:r>
          </a:p>
          <a:p>
            <a:pPr defTabSz="952026">
              <a:spcBef>
                <a:spcPts val="410"/>
              </a:spcBef>
              <a:buClr>
                <a:srgbClr val="000000"/>
              </a:buClr>
              <a:buSzPct val="100000"/>
              <a:buFont typeface="Times New Roman" pitchFamily="-65" charset="0"/>
              <a:buChar char="•"/>
              <a:tabLst>
                <a:tab pos="752361" algn="l"/>
                <a:tab pos="1506169" algn="l"/>
                <a:tab pos="2257082" algn="l"/>
                <a:tab pos="3009443" algn="l"/>
                <a:tab pos="3761804" algn="l"/>
                <a:tab pos="4515612" algn="l"/>
              </a:tabLst>
            </a:pPr>
            <a:r>
              <a:rPr lang="en-GB" sz="1600" dirty="0" smtClean="0">
                <a:solidFill>
                  <a:srgbClr val="0000FF"/>
                </a:solidFill>
              </a:rPr>
              <a:t>  </a:t>
            </a:r>
            <a:r>
              <a:rPr lang="en-GB" sz="1600" dirty="0" smtClean="0">
                <a:solidFill>
                  <a:srgbClr val="0000FF"/>
                </a:solidFill>
              </a:rPr>
              <a:t>Interstellar matter in </a:t>
            </a:r>
            <a:r>
              <a:rPr lang="en-GB" sz="1600" dirty="0" smtClean="0">
                <a:solidFill>
                  <a:srgbClr val="0000FF"/>
                </a:solidFill>
              </a:rPr>
              <a:t>Galactic </a:t>
            </a:r>
            <a:r>
              <a:rPr lang="en-GB" sz="1600" dirty="0">
                <a:solidFill>
                  <a:srgbClr val="0000FF"/>
                </a:solidFill>
              </a:rPr>
              <a:t>plane:</a:t>
            </a:r>
            <a:r>
              <a:rPr lang="en-GB" sz="1400" dirty="0" smtClean="0">
                <a:solidFill>
                  <a:srgbClr val="0000FF"/>
                </a:solidFill>
              </a:rPr>
              <a:t>  CR </a:t>
            </a:r>
            <a:r>
              <a:rPr lang="en-GB" sz="1400" dirty="0">
                <a:solidFill>
                  <a:srgbClr val="0000FF"/>
                </a:solidFill>
              </a:rPr>
              <a:t>interacting with ISM, concentrated on the </a:t>
            </a:r>
            <a:r>
              <a:rPr lang="en-GB" sz="1400" dirty="0" smtClean="0">
                <a:solidFill>
                  <a:srgbClr val="0000FF"/>
                </a:solidFill>
              </a:rPr>
              <a:t> disk</a:t>
            </a:r>
            <a:endParaRPr lang="en-GB" sz="1400" dirty="0">
              <a:solidFill>
                <a:srgbClr val="0000FF"/>
              </a:solidFill>
            </a:endParaRPr>
          </a:p>
          <a:p>
            <a:pPr defTabSz="952026">
              <a:spcBef>
                <a:spcPts val="410"/>
              </a:spcBef>
              <a:buClr>
                <a:srgbClr val="000000"/>
              </a:buClr>
              <a:buSzPct val="100000"/>
              <a:buFont typeface="Times New Roman" pitchFamily="-65" charset="0"/>
              <a:buChar char="•"/>
              <a:tabLst>
                <a:tab pos="752361" algn="l"/>
                <a:tab pos="1506169" algn="l"/>
                <a:tab pos="2257082" algn="l"/>
                <a:tab pos="3009443" algn="l"/>
                <a:tab pos="3761804" algn="l"/>
                <a:tab pos="4515612" algn="l"/>
              </a:tabLst>
            </a:pPr>
            <a:r>
              <a:rPr lang="en-GB" sz="1600" dirty="0" smtClean="0">
                <a:solidFill>
                  <a:srgbClr val="0000FF"/>
                </a:solidFill>
              </a:rPr>
              <a:t> Cosmic Microwave background:  UHE </a:t>
            </a:r>
            <a:r>
              <a:rPr lang="en-GB" sz="1600" dirty="0" smtClean="0">
                <a:solidFill>
                  <a:srgbClr val="0000FF"/>
                </a:solidFill>
              </a:rPr>
              <a:t>cosmic rays interact with photons in </a:t>
            </a:r>
            <a:r>
              <a:rPr lang="en-GB" sz="1600" dirty="0" err="1" smtClean="0">
                <a:solidFill>
                  <a:srgbClr val="0000FF"/>
                </a:solidFill>
              </a:rPr>
              <a:t>interglactic</a:t>
            </a:r>
            <a:r>
              <a:rPr lang="en-GB" sz="1600" dirty="0" smtClean="0">
                <a:solidFill>
                  <a:srgbClr val="0000FF"/>
                </a:solidFill>
              </a:rPr>
              <a:t> photon fields. </a:t>
            </a:r>
            <a:r>
              <a:rPr lang="en-GB" sz="1600" dirty="0" smtClean="0">
                <a:solidFill>
                  <a:srgbClr val="0000FF"/>
                </a:solidFill>
              </a:rPr>
              <a:t/>
            </a:r>
            <a:br>
              <a:rPr lang="en-GB" sz="1600" dirty="0" smtClean="0">
                <a:solidFill>
                  <a:srgbClr val="0000FF"/>
                </a:solidFill>
              </a:rPr>
            </a:br>
            <a:r>
              <a:rPr lang="en-GB" sz="1600" dirty="0" smtClean="0">
                <a:solidFill>
                  <a:srgbClr val="0000FF"/>
                </a:solidFill>
              </a:rPr>
              <a:t>	</a:t>
            </a:r>
            <a:endParaRPr lang="en-GB" sz="1400" dirty="0">
              <a:solidFill>
                <a:srgbClr val="0000FF"/>
              </a:solidFill>
              <a:ea typeface="Arial" pitchFamily="-65" charset="0"/>
              <a:cs typeface="Arial" pitchFamily="-65" charset="0"/>
            </a:endParaRPr>
          </a:p>
        </p:txBody>
      </p:sp>
      <p:pic>
        <p:nvPicPr>
          <p:cNvPr id="21" name="Picture 2"/>
          <p:cNvPicPr>
            <a:picLocks noChangeAspect="1" noChangeArrowheads="1"/>
          </p:cNvPicPr>
          <p:nvPr/>
        </p:nvPicPr>
        <p:blipFill>
          <a:blip r:embed="rId4"/>
          <a:srcRect/>
          <a:stretch>
            <a:fillRect/>
          </a:stretch>
        </p:blipFill>
        <p:spPr bwMode="auto">
          <a:xfrm>
            <a:off x="3178118" y="192224"/>
            <a:ext cx="5943600" cy="6492875"/>
          </a:xfrm>
          <a:prstGeom prst="rect">
            <a:avLst/>
          </a:prstGeom>
          <a:noFill/>
          <a:ln w="9525">
            <a:noFill/>
            <a:miter lim="800000"/>
            <a:headEnd/>
            <a:tailEnd/>
          </a:ln>
        </p:spPr>
      </p:pic>
      <p:sp>
        <p:nvSpPr>
          <p:cNvPr id="23" name="Text Box 5"/>
          <p:cNvSpPr txBox="1">
            <a:spLocks noChangeArrowheads="1"/>
          </p:cNvSpPr>
          <p:nvPr/>
        </p:nvSpPr>
        <p:spPr bwMode="auto">
          <a:xfrm>
            <a:off x="8648643" y="6212024"/>
            <a:ext cx="184150" cy="461963"/>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sp>
        <p:nvSpPr>
          <p:cNvPr id="24" name="Text Box 6"/>
          <p:cNvSpPr txBox="1">
            <a:spLocks noChangeArrowheads="1"/>
          </p:cNvSpPr>
          <p:nvPr/>
        </p:nvSpPr>
        <p:spPr bwMode="auto">
          <a:xfrm>
            <a:off x="6073718" y="1122499"/>
            <a:ext cx="2209800" cy="338138"/>
          </a:xfrm>
          <a:prstGeom prst="rect">
            <a:avLst/>
          </a:prstGeom>
          <a:noFill/>
          <a:ln w="9525">
            <a:noFill/>
            <a:miter lim="800000"/>
            <a:headEnd/>
            <a:tailEnd/>
          </a:ln>
        </p:spPr>
        <p:txBody>
          <a:bodyPr lIns="91435" tIns="45718" rIns="91435" bIns="45718">
            <a:prstTxWarp prst="textNoShape">
              <a:avLst/>
            </a:prstTxWarp>
            <a:spAutoFit/>
          </a:bodyPr>
          <a:lstStyle/>
          <a:p>
            <a:pPr defTabSz="912813">
              <a:spcBef>
                <a:spcPct val="50000"/>
              </a:spcBef>
            </a:pPr>
            <a:r>
              <a:rPr lang="en-GB" sz="1600">
                <a:solidFill>
                  <a:schemeClr val="bg2"/>
                </a:solidFill>
                <a:latin typeface="Times" pitchFamily="-84" charset="0"/>
              </a:rPr>
              <a:t>T. Gaisser 2005</a:t>
            </a:r>
            <a:endParaRPr lang="en-GB">
              <a:latin typeface="Times" pitchFamily="-84" charset="0"/>
            </a:endParaRPr>
          </a:p>
        </p:txBody>
      </p:sp>
      <p:sp>
        <p:nvSpPr>
          <p:cNvPr id="418828" name="Text Box 12"/>
          <p:cNvSpPr txBox="1">
            <a:spLocks noChangeArrowheads="1"/>
          </p:cNvSpPr>
          <p:nvPr/>
        </p:nvSpPr>
        <p:spPr bwMode="auto">
          <a:xfrm>
            <a:off x="0" y="0"/>
            <a:ext cx="3665399" cy="1388618"/>
          </a:xfrm>
          <a:prstGeom prst="rect">
            <a:avLst/>
          </a:prstGeom>
          <a:solidFill>
            <a:srgbClr val="FFFF00"/>
          </a:solidFill>
          <a:ln w="9525">
            <a:noFill/>
            <a:miter lim="800000"/>
            <a:headEnd/>
            <a:tailEnd/>
          </a:ln>
          <a:effectLst/>
        </p:spPr>
        <p:txBody>
          <a:bodyPr wrap="square" lIns="95029" tIns="47514" rIns="95029" bIns="47514">
            <a:prstTxWarp prst="textNoShape">
              <a:avLst/>
            </a:prstTxWarp>
            <a:spAutoFit/>
          </a:bodyPr>
          <a:lstStyle/>
          <a:p>
            <a:pPr defTabSz="952026"/>
            <a:r>
              <a:rPr lang="en-US" sz="2800" dirty="0" smtClean="0">
                <a:solidFill>
                  <a:srgbClr val="000080"/>
                </a:solidFill>
              </a:rPr>
              <a:t>Neutrino production from comic </a:t>
            </a:r>
            <a:r>
              <a:rPr lang="en-US" sz="2800" dirty="0" smtClean="0">
                <a:solidFill>
                  <a:srgbClr val="000080"/>
                </a:solidFill>
              </a:rPr>
              <a:t>rays on known targets.</a:t>
            </a:r>
            <a:endParaRPr lang="en-US" sz="2800" dirty="0">
              <a:solidFill>
                <a:srgbClr val="000080"/>
              </a:solidFill>
            </a:endParaRPr>
          </a:p>
        </p:txBody>
      </p:sp>
      <p:grpSp>
        <p:nvGrpSpPr>
          <p:cNvPr id="2" name="Group 15"/>
          <p:cNvGrpSpPr/>
          <p:nvPr/>
        </p:nvGrpSpPr>
        <p:grpSpPr>
          <a:xfrm>
            <a:off x="33424" y="1546218"/>
            <a:ext cx="3242040" cy="1442049"/>
            <a:chOff x="2685327" y="2566582"/>
            <a:chExt cx="3333508" cy="1442049"/>
          </a:xfrm>
        </p:grpSpPr>
        <p:sp>
          <p:nvSpPr>
            <p:cNvPr id="17" name="Rectangle 16"/>
            <p:cNvSpPr/>
            <p:nvPr/>
          </p:nvSpPr>
          <p:spPr>
            <a:xfrm>
              <a:off x="2685327" y="2566582"/>
              <a:ext cx="3333508" cy="144204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Object 2"/>
            <p:cNvGraphicFramePr>
              <a:graphicFrameLocks noChangeAspect="1"/>
            </p:cNvGraphicFramePr>
            <p:nvPr/>
          </p:nvGraphicFramePr>
          <p:xfrm>
            <a:off x="2764160" y="2725340"/>
            <a:ext cx="3223996" cy="423353"/>
          </p:xfrm>
          <a:graphic>
            <a:graphicData uri="http://schemas.openxmlformats.org/presentationml/2006/ole">
              <p:oleObj spid="_x0000_s559106" name="Equation" r:id="rId5" imgW="2514600" imgH="330200" progId="Equation.DSMT4">
                <p:embed/>
              </p:oleObj>
            </a:graphicData>
          </a:graphic>
        </p:graphicFrame>
        <p:graphicFrame>
          <p:nvGraphicFramePr>
            <p:cNvPr id="20" name="Object 3"/>
            <p:cNvGraphicFramePr>
              <a:graphicFrameLocks noChangeAspect="1"/>
            </p:cNvGraphicFramePr>
            <p:nvPr/>
          </p:nvGraphicFramePr>
          <p:xfrm>
            <a:off x="3730652" y="3156470"/>
            <a:ext cx="1282839" cy="366525"/>
          </p:xfrm>
          <a:graphic>
            <a:graphicData uri="http://schemas.openxmlformats.org/presentationml/2006/ole">
              <p:oleObj spid="_x0000_s559107" name="Equation" r:id="rId6" imgW="889000" imgH="254000" progId="Equation.DSMT4">
                <p:embed/>
              </p:oleObj>
            </a:graphicData>
          </a:graphic>
        </p:graphicFrame>
        <p:graphicFrame>
          <p:nvGraphicFramePr>
            <p:cNvPr id="22" name="Object 4"/>
            <p:cNvGraphicFramePr>
              <a:graphicFrameLocks noChangeAspect="1"/>
            </p:cNvGraphicFramePr>
            <p:nvPr/>
          </p:nvGraphicFramePr>
          <p:xfrm>
            <a:off x="4271414" y="3540136"/>
            <a:ext cx="1613819" cy="362656"/>
          </p:xfrm>
          <a:graphic>
            <a:graphicData uri="http://schemas.openxmlformats.org/presentationml/2006/ole">
              <p:oleObj spid="_x0000_s559108" name="Equation" r:id="rId7" imgW="1130300" imgH="254000" progId="Equation.DSMT4">
                <p:embed/>
              </p:oleObj>
            </a:graphicData>
          </a:graphic>
        </p:graphicFrame>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3" descr="KM3NeT_logo_web_no_shade.gif"/>
          <p:cNvPicPr>
            <a:picLocks noChangeAspect="1"/>
          </p:cNvPicPr>
          <p:nvPr/>
        </p:nvPicPr>
        <p:blipFill>
          <a:blip r:embed="rId2"/>
          <a:srcRect/>
          <a:stretch>
            <a:fillRect/>
          </a:stretch>
        </p:blipFill>
        <p:spPr bwMode="auto">
          <a:xfrm>
            <a:off x="3508460" y="761979"/>
            <a:ext cx="2396673" cy="2482054"/>
          </a:xfrm>
          <a:prstGeom prst="rect">
            <a:avLst/>
          </a:prstGeom>
          <a:noFill/>
          <a:ln w="9525">
            <a:noFill/>
            <a:miter lim="800000"/>
            <a:headEnd/>
            <a:tailEnd/>
          </a:ln>
        </p:spPr>
      </p:pic>
      <p:sp>
        <p:nvSpPr>
          <p:cNvPr id="5" name="Title 4"/>
          <p:cNvSpPr>
            <a:spLocks noGrp="1"/>
          </p:cNvSpPr>
          <p:nvPr>
            <p:ph type="ctrTitle"/>
          </p:nvPr>
        </p:nvSpPr>
        <p:spPr/>
        <p:txBody>
          <a:bodyPr anchor="b">
            <a:normAutofit/>
          </a:bodyPr>
          <a:lstStyle/>
          <a:p>
            <a:r>
              <a:rPr lang="en-GB" sz="2400" u="sng">
                <a:solidFill>
                  <a:schemeClr val="bg1"/>
                </a:solidFill>
                <a:ea typeface="Arial" pitchFamily="-84" charset="0"/>
                <a:cs typeface="Arial" pitchFamily="-84" charset="0"/>
              </a:rPr>
              <a:t>KM</a:t>
            </a:r>
            <a:r>
              <a:rPr lang="en-GB" sz="2400" u="sng" baseline="30000">
                <a:solidFill>
                  <a:schemeClr val="bg1"/>
                </a:solidFill>
                <a:ea typeface="Arial" pitchFamily="-84" charset="0"/>
                <a:cs typeface="Arial" pitchFamily="-84" charset="0"/>
              </a:rPr>
              <a:t>3</a:t>
            </a:r>
            <a:r>
              <a:rPr lang="en-GB" sz="2400">
                <a:solidFill>
                  <a:schemeClr val="bg1"/>
                </a:solidFill>
                <a:ea typeface="Arial" pitchFamily="-84" charset="0"/>
                <a:cs typeface="Arial" pitchFamily="-84" charset="0"/>
              </a:rPr>
              <a:t>  </a:t>
            </a:r>
            <a:r>
              <a:rPr lang="en-GB" sz="2400" u="sng">
                <a:solidFill>
                  <a:schemeClr val="bg1"/>
                </a:solidFill>
                <a:ea typeface="Arial" pitchFamily="-84" charset="0"/>
                <a:cs typeface="Arial" pitchFamily="-84" charset="0"/>
              </a:rPr>
              <a:t>Ne</a:t>
            </a:r>
            <a:r>
              <a:rPr lang="en-GB" sz="2400">
                <a:solidFill>
                  <a:schemeClr val="bg1"/>
                </a:solidFill>
                <a:ea typeface="Arial" pitchFamily="-84" charset="0"/>
                <a:cs typeface="Arial" pitchFamily="-84" charset="0"/>
              </a:rPr>
              <a:t>utrino  </a:t>
            </a:r>
            <a:r>
              <a:rPr lang="en-GB" sz="2400" u="sng">
                <a:solidFill>
                  <a:schemeClr val="bg1"/>
                </a:solidFill>
                <a:ea typeface="Arial" pitchFamily="-84" charset="0"/>
                <a:cs typeface="Arial" pitchFamily="-84" charset="0"/>
              </a:rPr>
              <a:t>T</a:t>
            </a:r>
            <a:r>
              <a:rPr lang="en-GB" sz="2400">
                <a:solidFill>
                  <a:schemeClr val="bg1"/>
                </a:solidFill>
                <a:ea typeface="Arial" pitchFamily="-84" charset="0"/>
                <a:cs typeface="Arial" pitchFamily="-84" charset="0"/>
              </a:rPr>
              <a:t>elescope</a:t>
            </a:r>
            <a:endParaRPr lang="en-GB" sz="2400">
              <a:solidFill>
                <a:schemeClr val="bg1"/>
              </a:solidFill>
            </a:endParaRPr>
          </a:p>
        </p:txBody>
      </p:sp>
      <p:sp>
        <p:nvSpPr>
          <p:cNvPr id="2052" name="Subtitle 5"/>
          <p:cNvSpPr>
            <a:spLocks noGrp="1"/>
          </p:cNvSpPr>
          <p:nvPr>
            <p:ph type="subTitle" idx="1"/>
          </p:nvPr>
        </p:nvSpPr>
        <p:spPr>
          <a:xfrm>
            <a:off x="684213" y="3886200"/>
            <a:ext cx="7991475" cy="1752600"/>
          </a:xfrm>
        </p:spPr>
        <p:txBody>
          <a:bodyPr/>
          <a:lstStyle/>
          <a:p>
            <a:r>
              <a:rPr lang="en-GB" i="1" dirty="0">
                <a:solidFill>
                  <a:srgbClr val="0000FF"/>
                </a:solidFill>
              </a:rPr>
              <a:t>The next generation neutrino telescope </a:t>
            </a:r>
          </a:p>
          <a:p>
            <a:r>
              <a:rPr lang="en-GB" i="1" dirty="0">
                <a:solidFill>
                  <a:srgbClr val="0000FF"/>
                </a:solidFill>
              </a:rPr>
              <a:t>in the Mediterranean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dirty="0">
                <a:solidFill>
                  <a:srgbClr val="0000FF"/>
                </a:solidFill>
              </a:rPr>
              <a:t>Scientific focus</a:t>
            </a:r>
          </a:p>
        </p:txBody>
      </p:sp>
      <p:sp>
        <p:nvSpPr>
          <p:cNvPr id="3075" name="Content Placeholder 2"/>
          <p:cNvSpPr>
            <a:spLocks noGrp="1"/>
          </p:cNvSpPr>
          <p:nvPr>
            <p:ph idx="1"/>
          </p:nvPr>
        </p:nvSpPr>
        <p:spPr>
          <a:xfrm>
            <a:off x="457200" y="1700213"/>
            <a:ext cx="8229600" cy="3348037"/>
          </a:xfrm>
          <a:ln>
            <a:solidFill>
              <a:schemeClr val="bg1"/>
            </a:solidFill>
          </a:ln>
        </p:spPr>
        <p:txBody>
          <a:bodyPr/>
          <a:lstStyle/>
          <a:p>
            <a:pPr>
              <a:buFont typeface="Wingdings" pitchFamily="-84" charset="2"/>
              <a:buChar char="§"/>
            </a:pPr>
            <a:r>
              <a:rPr lang="en-GB" dirty="0">
                <a:solidFill>
                  <a:srgbClr val="0000FF"/>
                </a:solidFill>
              </a:rPr>
              <a:t>Geographical location</a:t>
            </a:r>
          </a:p>
          <a:p>
            <a:pPr lvl="1"/>
            <a:r>
              <a:rPr lang="en-GB" dirty="0">
                <a:solidFill>
                  <a:srgbClr val="0000FF"/>
                </a:solidFill>
              </a:rPr>
              <a:t>Field of view includes  Galactic centre</a:t>
            </a:r>
          </a:p>
          <a:p>
            <a:pPr>
              <a:buFont typeface="Wingdings" pitchFamily="-84" charset="2"/>
              <a:buChar char="§"/>
            </a:pPr>
            <a:r>
              <a:rPr lang="en-GB" dirty="0">
                <a:solidFill>
                  <a:srgbClr val="0000FF"/>
                </a:solidFill>
              </a:rPr>
              <a:t>Optical properties of deep-sea water</a:t>
            </a:r>
          </a:p>
          <a:p>
            <a:pPr lvl="1"/>
            <a:r>
              <a:rPr lang="en-GB" dirty="0">
                <a:solidFill>
                  <a:srgbClr val="0000FF"/>
                </a:solidFill>
              </a:rPr>
              <a:t>Excellent angular resolution</a:t>
            </a:r>
          </a:p>
          <a:p>
            <a:pPr>
              <a:buFont typeface="Wingdings" pitchFamily="-84" charset="2"/>
              <a:buChar char="§"/>
            </a:pPr>
            <a:r>
              <a:rPr lang="en-GB" dirty="0">
                <a:solidFill>
                  <a:srgbClr val="0000FF"/>
                </a:solidFill>
              </a:rPr>
              <a:t>Envisaged budget 220</a:t>
            </a:r>
            <a:r>
              <a:rPr lang="en-GB" dirty="0">
                <a:solidFill>
                  <a:srgbClr val="0000FF"/>
                </a:solidFill>
                <a:latin typeface="Arial" pitchFamily="-84" charset="0"/>
                <a:ea typeface="Arial" pitchFamily="-84" charset="0"/>
                <a:cs typeface="Arial" pitchFamily="-84" charset="0"/>
              </a:rPr>
              <a:t>‒</a:t>
            </a:r>
            <a:r>
              <a:rPr lang="en-GB" dirty="0">
                <a:solidFill>
                  <a:srgbClr val="0000FF"/>
                </a:solidFill>
              </a:rPr>
              <a:t>250 M€</a:t>
            </a:r>
          </a:p>
          <a:p>
            <a:pPr lvl="1"/>
            <a:r>
              <a:rPr lang="en-GB" dirty="0">
                <a:solidFill>
                  <a:srgbClr val="0000FF"/>
                </a:solidFill>
              </a:rPr>
              <a:t>Large effective neutrino area</a:t>
            </a:r>
          </a:p>
        </p:txBody>
      </p:sp>
      <p:sp>
        <p:nvSpPr>
          <p:cNvPr id="5" name="Title 1"/>
          <p:cNvSpPr txBox="1">
            <a:spLocks/>
          </p:cNvSpPr>
          <p:nvPr/>
        </p:nvSpPr>
        <p:spPr>
          <a:xfrm>
            <a:off x="452438" y="5229225"/>
            <a:ext cx="8229600" cy="1143000"/>
          </a:xfrm>
          <a:prstGeom prst="rect">
            <a:avLst/>
          </a:prstGeom>
          <a:ln>
            <a:solidFill>
              <a:schemeClr val="bg1"/>
            </a:solidFill>
          </a:ln>
        </p:spPr>
        <p:txBody>
          <a:bodyPr anchor="ctr">
            <a:normAutofit/>
          </a:bodyPr>
          <a:lstStyle/>
          <a:p>
            <a:pPr algn="ctr" fontAlgn="auto">
              <a:spcAft>
                <a:spcPts val="0"/>
              </a:spcAft>
              <a:defRPr/>
            </a:pPr>
            <a:r>
              <a:rPr lang="en-GB" sz="3200" dirty="0">
                <a:solidFill>
                  <a:srgbClr val="0000FF"/>
                </a:solidFill>
                <a:latin typeface="+mj-lt"/>
                <a:ea typeface="+mj-ea"/>
                <a:cs typeface="+mj-cs"/>
              </a:rPr>
              <a:t>Observation of Galactic neutrino sources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114" descr="MCj03838480000[1]"/>
          <p:cNvPicPr>
            <a:picLocks noChangeAspect="1" noChangeArrowheads="1"/>
          </p:cNvPicPr>
          <p:nvPr/>
        </p:nvPicPr>
        <p:blipFill>
          <a:blip r:embed="rId2"/>
          <a:srcRect/>
          <a:stretch>
            <a:fillRect/>
          </a:stretch>
        </p:blipFill>
        <p:spPr bwMode="auto">
          <a:xfrm>
            <a:off x="827088" y="1698625"/>
            <a:ext cx="1081087" cy="1062038"/>
          </a:xfrm>
          <a:prstGeom prst="rect">
            <a:avLst/>
          </a:prstGeom>
          <a:noFill/>
          <a:ln w="9525">
            <a:noFill/>
            <a:miter lim="800000"/>
            <a:headEnd/>
            <a:tailEnd/>
          </a:ln>
        </p:spPr>
      </p:pic>
      <p:pic>
        <p:nvPicPr>
          <p:cNvPr id="4099" name="Picture 4" descr="J0185604"/>
          <p:cNvPicPr>
            <a:picLocks noChangeAspect="1" noChangeArrowheads="1"/>
          </p:cNvPicPr>
          <p:nvPr/>
        </p:nvPicPr>
        <p:blipFill>
          <a:blip r:embed="rId3"/>
          <a:srcRect/>
          <a:stretch>
            <a:fillRect/>
          </a:stretch>
        </p:blipFill>
        <p:spPr bwMode="auto">
          <a:xfrm>
            <a:off x="4238625" y="3527425"/>
            <a:ext cx="1887538" cy="1704975"/>
          </a:xfrm>
          <a:prstGeom prst="rect">
            <a:avLst/>
          </a:prstGeom>
          <a:noFill/>
          <a:ln w="9525">
            <a:noFill/>
            <a:miter lim="800000"/>
            <a:headEnd/>
            <a:tailEnd/>
          </a:ln>
        </p:spPr>
      </p:pic>
      <p:sp>
        <p:nvSpPr>
          <p:cNvPr id="4100" name="AutoShape 5"/>
          <p:cNvSpPr>
            <a:spLocks noChangeArrowheads="1"/>
          </p:cNvSpPr>
          <p:nvPr/>
        </p:nvSpPr>
        <p:spPr bwMode="auto">
          <a:xfrm>
            <a:off x="4297363" y="3581400"/>
            <a:ext cx="1798637" cy="1600200"/>
          </a:xfrm>
          <a:prstGeom prst="roundRect">
            <a:avLst>
              <a:gd name="adj" fmla="val 11519"/>
            </a:avLst>
          </a:prstGeom>
          <a:noFill/>
          <a:ln w="155575">
            <a:solidFill>
              <a:schemeClr val="bg1"/>
            </a:solidFill>
            <a:round/>
            <a:headEnd/>
            <a:tailEnd/>
          </a:ln>
        </p:spPr>
        <p:txBody>
          <a:bodyPr wrap="none" anchor="ctr">
            <a:prstTxWarp prst="textNoShape">
              <a:avLst/>
            </a:prstTxWarp>
          </a:bodyPr>
          <a:lstStyle/>
          <a:p>
            <a:endParaRPr lang="en-US">
              <a:latin typeface="Calibri" pitchFamily="-84" charset="0"/>
            </a:endParaRPr>
          </a:p>
        </p:txBody>
      </p:sp>
      <p:sp>
        <p:nvSpPr>
          <p:cNvPr id="7" name="Rectangle 6"/>
          <p:cNvSpPr>
            <a:spLocks noChangeArrowheads="1"/>
          </p:cNvSpPr>
          <p:nvPr/>
        </p:nvSpPr>
        <p:spPr bwMode="auto">
          <a:xfrm>
            <a:off x="457200" y="274638"/>
            <a:ext cx="8229600" cy="1143000"/>
          </a:xfrm>
          <a:prstGeom prst="rect">
            <a:avLst/>
          </a:prstGeom>
          <a:solidFill>
            <a:srgbClr val="00AEEF"/>
          </a:solidFill>
          <a:ln w="9525">
            <a:noFill/>
            <a:miter lim="800000"/>
            <a:headEnd/>
            <a:tailEnd/>
          </a:ln>
          <a:effectLst/>
        </p:spPr>
        <p:txBody>
          <a:bodyPr anchor="ctr"/>
          <a:lstStyle/>
          <a:p>
            <a:pPr algn="ctr" fontAlgn="auto">
              <a:spcBef>
                <a:spcPts val="0"/>
              </a:spcBef>
              <a:spcAft>
                <a:spcPts val="0"/>
              </a:spcAft>
              <a:defRPr/>
            </a:pPr>
            <a:r>
              <a:rPr lang="en-US" sz="4400" dirty="0">
                <a:solidFill>
                  <a:schemeClr val="bg1"/>
                </a:solidFill>
                <a:latin typeface="+mj-lt"/>
                <a:ea typeface="+mn-ea"/>
                <a:cs typeface="Arial" pitchFamily="34" charset="0"/>
              </a:rPr>
              <a:t>Architecture</a:t>
            </a:r>
            <a:endParaRPr lang="en-US" sz="4400" dirty="0">
              <a:solidFill>
                <a:schemeClr val="bg1"/>
              </a:solidFill>
              <a:latin typeface="+mj-lt"/>
              <a:ea typeface="+mn-ea"/>
              <a:cs typeface="Arial" pitchFamily="34" charset="0"/>
            </a:endParaRPr>
          </a:p>
        </p:txBody>
      </p:sp>
      <p:grpSp>
        <p:nvGrpSpPr>
          <p:cNvPr id="2" name="Group 7"/>
          <p:cNvGrpSpPr>
            <a:grpSpLocks/>
          </p:cNvGrpSpPr>
          <p:nvPr/>
        </p:nvGrpSpPr>
        <p:grpSpPr bwMode="auto">
          <a:xfrm>
            <a:off x="457200" y="2581275"/>
            <a:ext cx="2133600" cy="1838325"/>
            <a:chOff x="3504" y="3216"/>
            <a:chExt cx="1008" cy="720"/>
          </a:xfrm>
        </p:grpSpPr>
        <p:sp>
          <p:nvSpPr>
            <p:cNvPr id="4187" name="AutoShape 8"/>
            <p:cNvSpPr>
              <a:spLocks noChangeArrowheads="1"/>
            </p:cNvSpPr>
            <p:nvPr/>
          </p:nvSpPr>
          <p:spPr bwMode="auto">
            <a:xfrm>
              <a:off x="3504" y="3216"/>
              <a:ext cx="336" cy="576"/>
            </a:xfrm>
            <a:prstGeom prst="doubleWave">
              <a:avLst>
                <a:gd name="adj1" fmla="val 6500"/>
                <a:gd name="adj2" fmla="val 0"/>
              </a:avLst>
            </a:prstGeom>
            <a:solidFill>
              <a:schemeClr val="accent1"/>
            </a:solidFill>
            <a:ln w="9525">
              <a:noFill/>
              <a:miter lim="800000"/>
              <a:headEnd/>
              <a:tailEnd/>
            </a:ln>
          </p:spPr>
          <p:txBody>
            <a:bodyPr wrap="none" anchor="ctr">
              <a:prstTxWarp prst="textNoShape">
                <a:avLst/>
              </a:prstTxWarp>
            </a:bodyPr>
            <a:lstStyle/>
            <a:p>
              <a:endParaRPr lang="en-US">
                <a:latin typeface="Calibri" pitchFamily="-84" charset="0"/>
              </a:endParaRPr>
            </a:p>
          </p:txBody>
        </p:sp>
        <p:sp>
          <p:nvSpPr>
            <p:cNvPr id="4188" name="AutoShape 9"/>
            <p:cNvSpPr>
              <a:spLocks noChangeArrowheads="1"/>
            </p:cNvSpPr>
            <p:nvPr/>
          </p:nvSpPr>
          <p:spPr bwMode="auto">
            <a:xfrm>
              <a:off x="3840" y="3216"/>
              <a:ext cx="336" cy="576"/>
            </a:xfrm>
            <a:prstGeom prst="doubleWave">
              <a:avLst>
                <a:gd name="adj1" fmla="val 6500"/>
                <a:gd name="adj2" fmla="val 0"/>
              </a:avLst>
            </a:prstGeom>
            <a:solidFill>
              <a:schemeClr val="accent1"/>
            </a:solidFill>
            <a:ln w="9525">
              <a:noFill/>
              <a:miter lim="800000"/>
              <a:headEnd/>
              <a:tailEnd/>
            </a:ln>
          </p:spPr>
          <p:txBody>
            <a:bodyPr wrap="none" anchor="ctr">
              <a:prstTxWarp prst="textNoShape">
                <a:avLst/>
              </a:prstTxWarp>
            </a:bodyPr>
            <a:lstStyle/>
            <a:p>
              <a:endParaRPr lang="en-US">
                <a:latin typeface="Calibri" pitchFamily="-84" charset="0"/>
              </a:endParaRPr>
            </a:p>
          </p:txBody>
        </p:sp>
        <p:sp>
          <p:nvSpPr>
            <p:cNvPr id="4189" name="AutoShape 10"/>
            <p:cNvSpPr>
              <a:spLocks noChangeArrowheads="1"/>
            </p:cNvSpPr>
            <p:nvPr/>
          </p:nvSpPr>
          <p:spPr bwMode="auto">
            <a:xfrm>
              <a:off x="4176" y="3216"/>
              <a:ext cx="336" cy="576"/>
            </a:xfrm>
            <a:prstGeom prst="doubleWave">
              <a:avLst>
                <a:gd name="adj1" fmla="val 6500"/>
                <a:gd name="adj2" fmla="val 0"/>
              </a:avLst>
            </a:prstGeom>
            <a:solidFill>
              <a:schemeClr val="accent1"/>
            </a:solidFill>
            <a:ln w="9525">
              <a:noFill/>
              <a:miter lim="800000"/>
              <a:headEnd/>
              <a:tailEnd/>
            </a:ln>
          </p:spPr>
          <p:txBody>
            <a:bodyPr wrap="none" anchor="ctr">
              <a:prstTxWarp prst="textNoShape">
                <a:avLst/>
              </a:prstTxWarp>
            </a:bodyPr>
            <a:lstStyle/>
            <a:p>
              <a:endParaRPr lang="en-US">
                <a:latin typeface="Calibri" pitchFamily="-84" charset="0"/>
              </a:endParaRPr>
            </a:p>
          </p:txBody>
        </p:sp>
        <p:sp>
          <p:nvSpPr>
            <p:cNvPr id="4190" name="Rectangle 11"/>
            <p:cNvSpPr>
              <a:spLocks noChangeArrowheads="1"/>
            </p:cNvSpPr>
            <p:nvPr/>
          </p:nvSpPr>
          <p:spPr bwMode="auto">
            <a:xfrm>
              <a:off x="3504" y="3504"/>
              <a:ext cx="1008" cy="432"/>
            </a:xfrm>
            <a:prstGeom prst="rect">
              <a:avLst/>
            </a:prstGeom>
            <a:solidFill>
              <a:schemeClr val="accent1"/>
            </a:solidFill>
            <a:ln w="9525">
              <a:noFill/>
              <a:miter lim="800000"/>
              <a:headEnd/>
              <a:tailEnd/>
            </a:ln>
          </p:spPr>
          <p:txBody>
            <a:bodyPr wrap="none" anchor="ctr">
              <a:prstTxWarp prst="textNoShape">
                <a:avLst/>
              </a:prstTxWarp>
            </a:bodyPr>
            <a:lstStyle/>
            <a:p>
              <a:endParaRPr lang="en-US">
                <a:latin typeface="Calibri" pitchFamily="-84" charset="0"/>
              </a:endParaRPr>
            </a:p>
          </p:txBody>
        </p:sp>
      </p:grpSp>
      <p:sp>
        <p:nvSpPr>
          <p:cNvPr id="4103" name="Freeform 103"/>
          <p:cNvSpPr>
            <a:spLocks/>
          </p:cNvSpPr>
          <p:nvPr/>
        </p:nvSpPr>
        <p:spPr bwMode="auto">
          <a:xfrm>
            <a:off x="2270125" y="4308475"/>
            <a:ext cx="1971675" cy="468313"/>
          </a:xfrm>
          <a:custGeom>
            <a:avLst/>
            <a:gdLst>
              <a:gd name="T0" fmla="*/ 0 w 1242"/>
              <a:gd name="T1" fmla="*/ 0 h 387"/>
              <a:gd name="T2" fmla="*/ 1083 w 1242"/>
              <a:gd name="T3" fmla="*/ 140 h 387"/>
              <a:gd name="T4" fmla="*/ 223 w 1242"/>
              <a:gd name="T5" fmla="*/ 314 h 387"/>
              <a:gd name="T6" fmla="*/ 1242 w 1242"/>
              <a:gd name="T7" fmla="*/ 385 h 387"/>
              <a:gd name="T8" fmla="*/ 0 60000 65536"/>
              <a:gd name="T9" fmla="*/ 0 60000 65536"/>
              <a:gd name="T10" fmla="*/ 0 60000 65536"/>
              <a:gd name="T11" fmla="*/ 0 60000 65536"/>
              <a:gd name="T12" fmla="*/ 0 w 1242"/>
              <a:gd name="T13" fmla="*/ 0 h 387"/>
              <a:gd name="T14" fmla="*/ 1242 w 1242"/>
              <a:gd name="T15" fmla="*/ 387 h 387"/>
            </a:gdLst>
            <a:ahLst/>
            <a:cxnLst>
              <a:cxn ang="T8">
                <a:pos x="T0" y="T1"/>
              </a:cxn>
              <a:cxn ang="T9">
                <a:pos x="T2" y="T3"/>
              </a:cxn>
              <a:cxn ang="T10">
                <a:pos x="T4" y="T5"/>
              </a:cxn>
              <a:cxn ang="T11">
                <a:pos x="T6" y="T7"/>
              </a:cxn>
            </a:cxnLst>
            <a:rect l="T12" t="T13" r="T14" b="T15"/>
            <a:pathLst>
              <a:path w="1242" h="387">
                <a:moveTo>
                  <a:pt x="0" y="0"/>
                </a:moveTo>
                <a:cubicBezTo>
                  <a:pt x="550" y="9"/>
                  <a:pt x="1046" y="88"/>
                  <a:pt x="1083" y="140"/>
                </a:cubicBezTo>
                <a:cubicBezTo>
                  <a:pt x="1120" y="192"/>
                  <a:pt x="197" y="273"/>
                  <a:pt x="223" y="314"/>
                </a:cubicBezTo>
                <a:cubicBezTo>
                  <a:pt x="249" y="355"/>
                  <a:pt x="980" y="387"/>
                  <a:pt x="1242" y="385"/>
                </a:cubicBezTo>
              </a:path>
            </a:pathLst>
          </a:custGeom>
          <a:noFill/>
          <a:ln w="25400">
            <a:solidFill>
              <a:schemeClr val="tx1"/>
            </a:solidFill>
            <a:round/>
            <a:headEnd type="triangle" w="lg" len="med"/>
            <a:tailEnd type="triangle" w="lg" len="med"/>
          </a:ln>
        </p:spPr>
        <p:txBody>
          <a:bodyPr>
            <a:prstTxWarp prst="textNoShape">
              <a:avLst/>
            </a:prstTxWarp>
          </a:bodyPr>
          <a:lstStyle/>
          <a:p>
            <a:endParaRPr lang="en-US"/>
          </a:p>
        </p:txBody>
      </p:sp>
      <p:sp>
        <p:nvSpPr>
          <p:cNvPr id="4104" name="AutoShape 105"/>
          <p:cNvSpPr>
            <a:spLocks noChangeArrowheads="1"/>
          </p:cNvSpPr>
          <p:nvPr/>
        </p:nvSpPr>
        <p:spPr bwMode="auto">
          <a:xfrm>
            <a:off x="755650" y="5300663"/>
            <a:ext cx="2303463" cy="762000"/>
          </a:xfrm>
          <a:prstGeom prst="wedgeRoundRectCallout">
            <a:avLst>
              <a:gd name="adj1" fmla="val 38208"/>
              <a:gd name="adj2" fmla="val -98750"/>
              <a:gd name="adj3" fmla="val 16667"/>
            </a:avLst>
          </a:prstGeom>
          <a:noFill/>
          <a:ln w="25400">
            <a:solidFill>
              <a:schemeClr val="tx1"/>
            </a:solidFill>
            <a:miter lim="800000"/>
            <a:headEnd/>
            <a:tailEnd/>
          </a:ln>
        </p:spPr>
        <p:txBody>
          <a:bodyPr anchor="ctr" anchorCtr="1">
            <a:prstTxWarp prst="textNoShape">
              <a:avLst/>
            </a:prstTxWarp>
          </a:bodyPr>
          <a:lstStyle/>
          <a:p>
            <a:pPr algn="ctr" eaLnBrk="0" hangingPunct="0"/>
            <a:r>
              <a:rPr lang="en-US" sz="2000">
                <a:latin typeface="Calibri" pitchFamily="-84" charset="0"/>
              </a:rPr>
              <a:t>“All-data-to-shore”</a:t>
            </a:r>
          </a:p>
          <a:p>
            <a:pPr algn="ctr" eaLnBrk="0" hangingPunct="0"/>
            <a:r>
              <a:rPr lang="en-US" sz="2000">
                <a:latin typeface="Calibri" pitchFamily="-84" charset="0"/>
              </a:rPr>
              <a:t>1 Tb/s</a:t>
            </a:r>
          </a:p>
        </p:txBody>
      </p:sp>
      <p:sp>
        <p:nvSpPr>
          <p:cNvPr id="4105" name="AutoShape 106"/>
          <p:cNvSpPr>
            <a:spLocks noChangeArrowheads="1"/>
          </p:cNvSpPr>
          <p:nvPr/>
        </p:nvSpPr>
        <p:spPr bwMode="auto">
          <a:xfrm>
            <a:off x="3733800" y="5867400"/>
            <a:ext cx="1763713" cy="762000"/>
          </a:xfrm>
          <a:prstGeom prst="wedgeRoundRectCallout">
            <a:avLst>
              <a:gd name="adj1" fmla="val 32468"/>
              <a:gd name="adj2" fmla="val -93750"/>
              <a:gd name="adj3" fmla="val 16667"/>
            </a:avLst>
          </a:prstGeom>
          <a:noFill/>
          <a:ln w="25400">
            <a:solidFill>
              <a:schemeClr val="tx1"/>
            </a:solidFill>
            <a:miter lim="800000"/>
            <a:headEnd/>
            <a:tailEnd/>
          </a:ln>
        </p:spPr>
        <p:txBody>
          <a:bodyPr anchor="ctr" anchorCtr="1">
            <a:prstTxWarp prst="textNoShape">
              <a:avLst/>
            </a:prstTxWarp>
          </a:bodyPr>
          <a:lstStyle/>
          <a:p>
            <a:pPr algn="ctr" eaLnBrk="0" hangingPunct="0"/>
            <a:r>
              <a:rPr lang="en-US" sz="2000">
                <a:latin typeface="Calibri" pitchFamily="-84" charset="0"/>
              </a:rPr>
              <a:t>software filter</a:t>
            </a:r>
          </a:p>
          <a:p>
            <a:pPr algn="ctr" eaLnBrk="0" hangingPunct="0"/>
            <a:r>
              <a:rPr lang="en-US" sz="2000">
                <a:latin typeface="Calibri" pitchFamily="-84" charset="0"/>
              </a:rPr>
              <a:t>500 CPUs</a:t>
            </a:r>
          </a:p>
        </p:txBody>
      </p:sp>
      <p:sp>
        <p:nvSpPr>
          <p:cNvPr id="4106" name="AutoShape 108"/>
          <p:cNvSpPr>
            <a:spLocks noChangeArrowheads="1"/>
          </p:cNvSpPr>
          <p:nvPr/>
        </p:nvSpPr>
        <p:spPr bwMode="auto">
          <a:xfrm>
            <a:off x="4860925" y="1874838"/>
            <a:ext cx="1582738" cy="762000"/>
          </a:xfrm>
          <a:prstGeom prst="wedgeRoundRectCallout">
            <a:avLst>
              <a:gd name="adj1" fmla="val 31667"/>
              <a:gd name="adj2" fmla="val 95394"/>
              <a:gd name="adj3" fmla="val 16667"/>
            </a:avLst>
          </a:prstGeom>
          <a:noFill/>
          <a:ln w="25400">
            <a:solidFill>
              <a:schemeClr val="tx1"/>
            </a:solidFill>
            <a:miter lim="800000"/>
            <a:headEnd/>
            <a:tailEnd/>
          </a:ln>
        </p:spPr>
        <p:txBody>
          <a:bodyPr anchor="ctr" anchorCtr="1">
            <a:prstTxWarp prst="textNoShape">
              <a:avLst/>
            </a:prstTxWarp>
          </a:bodyPr>
          <a:lstStyle/>
          <a:p>
            <a:pPr algn="ctr" eaLnBrk="0" hangingPunct="0"/>
            <a:r>
              <a:rPr lang="en-US" sz="2000">
                <a:latin typeface="Calibri" pitchFamily="-84" charset="0"/>
              </a:rPr>
              <a:t>physics data</a:t>
            </a:r>
          </a:p>
          <a:p>
            <a:pPr algn="ctr" eaLnBrk="0" hangingPunct="0"/>
            <a:r>
              <a:rPr lang="en-US" sz="2000">
                <a:latin typeface="Calibri" pitchFamily="-84" charset="0"/>
              </a:rPr>
              <a:t>10 Mb/s</a:t>
            </a:r>
          </a:p>
        </p:txBody>
      </p:sp>
      <p:sp>
        <p:nvSpPr>
          <p:cNvPr id="4107" name="Text Box 109"/>
          <p:cNvSpPr txBox="1">
            <a:spLocks noChangeArrowheads="1"/>
          </p:cNvSpPr>
          <p:nvPr/>
        </p:nvSpPr>
        <p:spPr bwMode="auto">
          <a:xfrm>
            <a:off x="482600" y="4389438"/>
            <a:ext cx="2087563" cy="3968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a:latin typeface="Calibri" pitchFamily="-84" charset="0"/>
              </a:rPr>
              <a:t>neutrino detector</a:t>
            </a:r>
          </a:p>
        </p:txBody>
      </p:sp>
      <p:sp>
        <p:nvSpPr>
          <p:cNvPr id="4108" name="Text Box 110"/>
          <p:cNvSpPr txBox="1">
            <a:spLocks noChangeArrowheads="1"/>
          </p:cNvSpPr>
          <p:nvPr/>
        </p:nvSpPr>
        <p:spPr bwMode="auto">
          <a:xfrm>
            <a:off x="4424363" y="5105400"/>
            <a:ext cx="1603375"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a:latin typeface="Calibri" pitchFamily="-84" charset="0"/>
              </a:rPr>
              <a:t>shore station</a:t>
            </a:r>
          </a:p>
        </p:txBody>
      </p:sp>
      <p:sp>
        <p:nvSpPr>
          <p:cNvPr id="4109" name="laptop"/>
          <p:cNvSpPr>
            <a:spLocks noChangeAspect="1" noEditPoints="1" noChangeArrowheads="1"/>
          </p:cNvSpPr>
          <p:nvPr/>
        </p:nvSpPr>
        <p:spPr bwMode="auto">
          <a:xfrm>
            <a:off x="6934200" y="1957388"/>
            <a:ext cx="1582738" cy="1192212"/>
          </a:xfrm>
          <a:custGeom>
            <a:avLst/>
            <a:gdLst>
              <a:gd name="T0" fmla="*/ 246350 w 21600"/>
              <a:gd name="T1" fmla="*/ 0 h 21600"/>
              <a:gd name="T2" fmla="*/ 246350 w 21600"/>
              <a:gd name="T3" fmla="*/ 395914 h 21600"/>
              <a:gd name="T4" fmla="*/ 1342909 w 21600"/>
              <a:gd name="T5" fmla="*/ 0 h 21600"/>
              <a:gd name="T6" fmla="*/ 1342909 w 21600"/>
              <a:gd name="T7" fmla="*/ 395914 h 21600"/>
              <a:gd name="T8" fmla="*/ 791369 w 21600"/>
              <a:gd name="T9" fmla="*/ 0 h 21600"/>
              <a:gd name="T10" fmla="*/ 791369 w 21600"/>
              <a:gd name="T11" fmla="*/ 1192212 h 21600"/>
              <a:gd name="T12" fmla="*/ 0 w 21600"/>
              <a:gd name="T13" fmla="*/ 1192212 h 21600"/>
              <a:gd name="T14" fmla="*/ 1582738 w 21600"/>
              <a:gd name="T15" fmla="*/ 1192212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19050">
            <a:solidFill>
              <a:srgbClr val="000000"/>
            </a:solidFill>
            <a:miter lim="800000"/>
            <a:headEnd/>
            <a:tailEnd/>
          </a:ln>
        </p:spPr>
        <p:txBody>
          <a:bodyPr>
            <a:prstTxWarp prst="textNoShape">
              <a:avLst/>
            </a:prstTxWarp>
          </a:bodyPr>
          <a:lstStyle/>
          <a:p>
            <a:endParaRPr lang="en-US"/>
          </a:p>
        </p:txBody>
      </p:sp>
      <p:sp>
        <p:nvSpPr>
          <p:cNvPr id="4110" name="Text Box 116"/>
          <p:cNvSpPr txBox="1">
            <a:spLocks noChangeArrowheads="1"/>
          </p:cNvSpPr>
          <p:nvPr/>
        </p:nvSpPr>
        <p:spPr bwMode="auto">
          <a:xfrm>
            <a:off x="7197725" y="3138488"/>
            <a:ext cx="10683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a:latin typeface="Calibri" pitchFamily="-84" charset="0"/>
              </a:rPr>
              <a:t>analyses</a:t>
            </a:r>
          </a:p>
        </p:txBody>
      </p:sp>
      <p:sp>
        <p:nvSpPr>
          <p:cNvPr id="4111" name="Freeform 117"/>
          <p:cNvSpPr>
            <a:spLocks noChangeAspect="1"/>
          </p:cNvSpPr>
          <p:nvPr/>
        </p:nvSpPr>
        <p:spPr bwMode="auto">
          <a:xfrm>
            <a:off x="7439025" y="2174875"/>
            <a:ext cx="547688" cy="414338"/>
          </a:xfrm>
          <a:custGeom>
            <a:avLst/>
            <a:gdLst>
              <a:gd name="T0" fmla="*/ 0 w 1200"/>
              <a:gd name="T1" fmla="*/ 1341 h 1383"/>
              <a:gd name="T2" fmla="*/ 0 w 1200"/>
              <a:gd name="T3" fmla="*/ 670 h 1383"/>
              <a:gd name="T4" fmla="*/ 266 w 1200"/>
              <a:gd name="T5" fmla="*/ 670 h 1383"/>
              <a:gd name="T6" fmla="*/ 266 w 1200"/>
              <a:gd name="T7" fmla="*/ 0 h 1383"/>
              <a:gd name="T8" fmla="*/ 534 w 1200"/>
              <a:gd name="T9" fmla="*/ 0 h 1383"/>
              <a:gd name="T10" fmla="*/ 542 w 1200"/>
              <a:gd name="T11" fmla="*/ 670 h 1383"/>
              <a:gd name="T12" fmla="*/ 800 w 1200"/>
              <a:gd name="T13" fmla="*/ 670 h 1383"/>
              <a:gd name="T14" fmla="*/ 800 w 1200"/>
              <a:gd name="T15" fmla="*/ 1115 h 1383"/>
              <a:gd name="T16" fmla="*/ 1200 w 1200"/>
              <a:gd name="T17" fmla="*/ 1115 h 1383"/>
              <a:gd name="T18" fmla="*/ 1200 w 1200"/>
              <a:gd name="T19" fmla="*/ 1383 h 13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0"/>
              <a:gd name="T31" fmla="*/ 0 h 1383"/>
              <a:gd name="T32" fmla="*/ 1200 w 1200"/>
              <a:gd name="T33" fmla="*/ 1383 h 13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0" h="1383">
                <a:moveTo>
                  <a:pt x="0" y="1341"/>
                </a:moveTo>
                <a:lnTo>
                  <a:pt x="0" y="670"/>
                </a:lnTo>
                <a:lnTo>
                  <a:pt x="266" y="670"/>
                </a:lnTo>
                <a:lnTo>
                  <a:pt x="266" y="0"/>
                </a:lnTo>
                <a:lnTo>
                  <a:pt x="534" y="0"/>
                </a:lnTo>
                <a:lnTo>
                  <a:pt x="542" y="670"/>
                </a:lnTo>
                <a:lnTo>
                  <a:pt x="800" y="670"/>
                </a:lnTo>
                <a:lnTo>
                  <a:pt x="800" y="1115"/>
                </a:lnTo>
                <a:lnTo>
                  <a:pt x="1200" y="1115"/>
                </a:lnTo>
                <a:lnTo>
                  <a:pt x="1200" y="1383"/>
                </a:lnTo>
              </a:path>
            </a:pathLst>
          </a:custGeom>
          <a:noFill/>
          <a:ln w="38100">
            <a:solidFill>
              <a:srgbClr val="FF0000"/>
            </a:solidFill>
            <a:round/>
            <a:headEnd/>
            <a:tailEnd/>
          </a:ln>
        </p:spPr>
        <p:txBody>
          <a:bodyPr>
            <a:prstTxWarp prst="textNoShape">
              <a:avLst/>
            </a:prstTxWarp>
          </a:bodyPr>
          <a:lstStyle/>
          <a:p>
            <a:endParaRPr lang="en-US"/>
          </a:p>
        </p:txBody>
      </p:sp>
      <p:sp>
        <p:nvSpPr>
          <p:cNvPr id="4112" name="laptop"/>
          <p:cNvSpPr>
            <a:spLocks noChangeAspect="1" noEditPoints="1" noChangeArrowheads="1"/>
          </p:cNvSpPr>
          <p:nvPr/>
        </p:nvSpPr>
        <p:spPr bwMode="auto">
          <a:xfrm>
            <a:off x="7475538" y="5160963"/>
            <a:ext cx="1582737" cy="1192212"/>
          </a:xfrm>
          <a:custGeom>
            <a:avLst/>
            <a:gdLst>
              <a:gd name="T0" fmla="*/ 246350 w 21600"/>
              <a:gd name="T1" fmla="*/ 0 h 21600"/>
              <a:gd name="T2" fmla="*/ 246350 w 21600"/>
              <a:gd name="T3" fmla="*/ 395914 h 21600"/>
              <a:gd name="T4" fmla="*/ 1342908 w 21600"/>
              <a:gd name="T5" fmla="*/ 0 h 21600"/>
              <a:gd name="T6" fmla="*/ 1342908 w 21600"/>
              <a:gd name="T7" fmla="*/ 395914 h 21600"/>
              <a:gd name="T8" fmla="*/ 791369 w 21600"/>
              <a:gd name="T9" fmla="*/ 0 h 21600"/>
              <a:gd name="T10" fmla="*/ 791369 w 21600"/>
              <a:gd name="T11" fmla="*/ 1192212 h 21600"/>
              <a:gd name="T12" fmla="*/ 0 w 21600"/>
              <a:gd name="T13" fmla="*/ 1192212 h 21600"/>
              <a:gd name="T14" fmla="*/ 1582737 w 21600"/>
              <a:gd name="T15" fmla="*/ 1192212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19050">
            <a:solidFill>
              <a:srgbClr val="000000"/>
            </a:solidFill>
            <a:miter lim="800000"/>
            <a:headEnd/>
            <a:tailEnd/>
          </a:ln>
        </p:spPr>
        <p:txBody>
          <a:bodyPr>
            <a:prstTxWarp prst="textNoShape">
              <a:avLst/>
            </a:prstTxWarp>
          </a:bodyPr>
          <a:lstStyle/>
          <a:p>
            <a:endParaRPr lang="en-US"/>
          </a:p>
        </p:txBody>
      </p:sp>
      <p:sp>
        <p:nvSpPr>
          <p:cNvPr id="4113" name="Text Box 119"/>
          <p:cNvSpPr txBox="1">
            <a:spLocks noChangeArrowheads="1"/>
          </p:cNvSpPr>
          <p:nvPr/>
        </p:nvSpPr>
        <p:spPr bwMode="auto">
          <a:xfrm>
            <a:off x="7818438" y="6332538"/>
            <a:ext cx="954087"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a:latin typeface="Calibri" pitchFamily="-84" charset="0"/>
              </a:rPr>
              <a:t>control</a:t>
            </a:r>
          </a:p>
        </p:txBody>
      </p:sp>
      <p:sp>
        <p:nvSpPr>
          <p:cNvPr id="4114" name="Freeform 124"/>
          <p:cNvSpPr>
            <a:spLocks/>
          </p:cNvSpPr>
          <p:nvPr/>
        </p:nvSpPr>
        <p:spPr bwMode="auto">
          <a:xfrm>
            <a:off x="6248400" y="5272088"/>
            <a:ext cx="1219200" cy="388937"/>
          </a:xfrm>
          <a:custGeom>
            <a:avLst/>
            <a:gdLst>
              <a:gd name="T0" fmla="*/ 0 w 768"/>
              <a:gd name="T1" fmla="*/ 0 h 245"/>
              <a:gd name="T2" fmla="*/ 457 w 768"/>
              <a:gd name="T3" fmla="*/ 62 h 245"/>
              <a:gd name="T4" fmla="*/ 285 w 768"/>
              <a:gd name="T5" fmla="*/ 208 h 245"/>
              <a:gd name="T6" fmla="*/ 768 w 768"/>
              <a:gd name="T7" fmla="*/ 245 h 245"/>
              <a:gd name="T8" fmla="*/ 0 60000 65536"/>
              <a:gd name="T9" fmla="*/ 0 60000 65536"/>
              <a:gd name="T10" fmla="*/ 0 60000 65536"/>
              <a:gd name="T11" fmla="*/ 0 60000 65536"/>
              <a:gd name="T12" fmla="*/ 0 w 768"/>
              <a:gd name="T13" fmla="*/ 0 h 245"/>
              <a:gd name="T14" fmla="*/ 768 w 768"/>
              <a:gd name="T15" fmla="*/ 245 h 245"/>
            </a:gdLst>
            <a:ahLst/>
            <a:cxnLst>
              <a:cxn ang="T8">
                <a:pos x="T0" y="T1"/>
              </a:cxn>
              <a:cxn ang="T9">
                <a:pos x="T2" y="T3"/>
              </a:cxn>
              <a:cxn ang="T10">
                <a:pos x="T4" y="T5"/>
              </a:cxn>
              <a:cxn ang="T11">
                <a:pos x="T6" y="T7"/>
              </a:cxn>
            </a:cxnLst>
            <a:rect l="T12" t="T13" r="T14" b="T15"/>
            <a:pathLst>
              <a:path w="768" h="245">
                <a:moveTo>
                  <a:pt x="0" y="0"/>
                </a:moveTo>
                <a:cubicBezTo>
                  <a:pt x="216" y="2"/>
                  <a:pt x="410" y="27"/>
                  <a:pt x="457" y="62"/>
                </a:cubicBezTo>
                <a:cubicBezTo>
                  <a:pt x="504" y="97"/>
                  <a:pt x="233" y="177"/>
                  <a:pt x="285" y="208"/>
                </a:cubicBezTo>
                <a:cubicBezTo>
                  <a:pt x="337" y="239"/>
                  <a:pt x="500" y="242"/>
                  <a:pt x="768" y="245"/>
                </a:cubicBezTo>
              </a:path>
            </a:pathLst>
          </a:custGeom>
          <a:noFill/>
          <a:ln w="25400">
            <a:solidFill>
              <a:schemeClr val="tx1"/>
            </a:solidFill>
            <a:round/>
            <a:headEnd type="triangle" w="lg" len="med"/>
            <a:tailEnd type="triangle" w="lg" len="med"/>
          </a:ln>
        </p:spPr>
        <p:txBody>
          <a:bodyPr>
            <a:prstTxWarp prst="textNoShape">
              <a:avLst/>
            </a:prstTxWarp>
          </a:bodyPr>
          <a:lstStyle/>
          <a:p>
            <a:endParaRPr lang="en-US"/>
          </a:p>
        </p:txBody>
      </p:sp>
      <p:sp>
        <p:nvSpPr>
          <p:cNvPr id="4115" name="Freeform 125"/>
          <p:cNvSpPr>
            <a:spLocks/>
          </p:cNvSpPr>
          <p:nvPr/>
        </p:nvSpPr>
        <p:spPr bwMode="auto">
          <a:xfrm>
            <a:off x="5795963" y="3105150"/>
            <a:ext cx="1143000" cy="971550"/>
          </a:xfrm>
          <a:custGeom>
            <a:avLst/>
            <a:gdLst>
              <a:gd name="T0" fmla="*/ 225 w 816"/>
              <a:gd name="T1" fmla="*/ 917 h 962"/>
              <a:gd name="T2" fmla="*/ 785 w 816"/>
              <a:gd name="T3" fmla="*/ 837 h 962"/>
              <a:gd name="T4" fmla="*/ 29 w 816"/>
              <a:gd name="T5" fmla="*/ 132 h 962"/>
              <a:gd name="T6" fmla="*/ 613 w 816"/>
              <a:gd name="T7" fmla="*/ 46 h 962"/>
              <a:gd name="T8" fmla="*/ 0 60000 65536"/>
              <a:gd name="T9" fmla="*/ 0 60000 65536"/>
              <a:gd name="T10" fmla="*/ 0 60000 65536"/>
              <a:gd name="T11" fmla="*/ 0 60000 65536"/>
              <a:gd name="T12" fmla="*/ 0 w 816"/>
              <a:gd name="T13" fmla="*/ 0 h 962"/>
              <a:gd name="T14" fmla="*/ 816 w 816"/>
              <a:gd name="T15" fmla="*/ 962 h 962"/>
            </a:gdLst>
            <a:ahLst/>
            <a:cxnLst>
              <a:cxn ang="T8">
                <a:pos x="T0" y="T1"/>
              </a:cxn>
              <a:cxn ang="T9">
                <a:pos x="T2" y="T3"/>
              </a:cxn>
              <a:cxn ang="T10">
                <a:pos x="T4" y="T5"/>
              </a:cxn>
              <a:cxn ang="T11">
                <a:pos x="T6" y="T7"/>
              </a:cxn>
            </a:cxnLst>
            <a:rect l="T12" t="T13" r="T14" b="T15"/>
            <a:pathLst>
              <a:path w="816" h="962">
                <a:moveTo>
                  <a:pt x="225" y="917"/>
                </a:moveTo>
                <a:cubicBezTo>
                  <a:pt x="562" y="923"/>
                  <a:pt x="816" y="962"/>
                  <a:pt x="785" y="837"/>
                </a:cubicBezTo>
                <a:cubicBezTo>
                  <a:pt x="752" y="706"/>
                  <a:pt x="58" y="264"/>
                  <a:pt x="29" y="132"/>
                </a:cubicBezTo>
                <a:cubicBezTo>
                  <a:pt x="0" y="0"/>
                  <a:pt x="491" y="64"/>
                  <a:pt x="613" y="46"/>
                </a:cubicBezTo>
              </a:path>
            </a:pathLst>
          </a:custGeom>
          <a:noFill/>
          <a:ln w="25400">
            <a:solidFill>
              <a:schemeClr val="tx1"/>
            </a:solidFill>
            <a:round/>
            <a:headEnd type="none" w="lg" len="med"/>
            <a:tailEnd type="triangle" w="lg" len="med"/>
          </a:ln>
        </p:spPr>
        <p:txBody>
          <a:bodyPr>
            <a:prstTxWarp prst="textNoShape">
              <a:avLst/>
            </a:prstTxWarp>
          </a:bodyPr>
          <a:lstStyle/>
          <a:p>
            <a:endParaRPr lang="en-US"/>
          </a:p>
        </p:txBody>
      </p:sp>
      <p:sp>
        <p:nvSpPr>
          <p:cNvPr id="4116" name="Rectangle 127"/>
          <p:cNvSpPr>
            <a:spLocks noChangeArrowheads="1"/>
          </p:cNvSpPr>
          <p:nvPr/>
        </p:nvSpPr>
        <p:spPr bwMode="auto">
          <a:xfrm>
            <a:off x="7848600" y="5410200"/>
            <a:ext cx="381000" cy="304800"/>
          </a:xfrm>
          <a:prstGeom prst="rect">
            <a:avLst/>
          </a:prstGeom>
          <a:solidFill>
            <a:srgbClr val="00FF00"/>
          </a:solidFill>
          <a:ln w="9525">
            <a:solidFill>
              <a:schemeClr val="tx1"/>
            </a:solidFill>
            <a:miter lim="800000"/>
            <a:headEnd/>
            <a:tailEnd/>
          </a:ln>
        </p:spPr>
        <p:txBody>
          <a:bodyPr wrap="none" anchor="ctr" anchorCtr="1">
            <a:prstTxWarp prst="textNoShape">
              <a:avLst/>
            </a:prstTxWarp>
          </a:bodyPr>
          <a:lstStyle/>
          <a:p>
            <a:r>
              <a:rPr lang="en-US" sz="1200" b="1">
                <a:latin typeface="Calibri" pitchFamily="-84" charset="0"/>
              </a:rPr>
              <a:t>start</a:t>
            </a:r>
          </a:p>
        </p:txBody>
      </p:sp>
      <p:sp>
        <p:nvSpPr>
          <p:cNvPr id="4117" name="Rectangle 128"/>
          <p:cNvSpPr>
            <a:spLocks noChangeArrowheads="1"/>
          </p:cNvSpPr>
          <p:nvPr/>
        </p:nvSpPr>
        <p:spPr bwMode="auto">
          <a:xfrm>
            <a:off x="8305800" y="5410200"/>
            <a:ext cx="381000" cy="304800"/>
          </a:xfrm>
          <a:prstGeom prst="rect">
            <a:avLst/>
          </a:prstGeom>
          <a:solidFill>
            <a:srgbClr val="FF0000"/>
          </a:solidFill>
          <a:ln w="9525">
            <a:solidFill>
              <a:schemeClr val="tx1"/>
            </a:solidFill>
            <a:miter lim="800000"/>
            <a:headEnd/>
            <a:tailEnd/>
          </a:ln>
        </p:spPr>
        <p:txBody>
          <a:bodyPr wrap="none" anchor="ctr" anchorCtr="1">
            <a:prstTxWarp prst="textNoShape">
              <a:avLst/>
            </a:prstTxWarp>
          </a:bodyPr>
          <a:lstStyle/>
          <a:p>
            <a:r>
              <a:rPr lang="en-US" sz="1200" b="1">
                <a:solidFill>
                  <a:schemeClr val="bg1"/>
                </a:solidFill>
                <a:latin typeface="Calibri" pitchFamily="-84" charset="0"/>
              </a:rPr>
              <a:t>stop</a:t>
            </a:r>
          </a:p>
        </p:txBody>
      </p:sp>
      <p:sp>
        <p:nvSpPr>
          <p:cNvPr id="4118" name="Line 129"/>
          <p:cNvSpPr>
            <a:spLocks noChangeShapeType="1"/>
          </p:cNvSpPr>
          <p:nvPr/>
        </p:nvSpPr>
        <p:spPr bwMode="auto">
          <a:xfrm>
            <a:off x="914400" y="4267200"/>
            <a:ext cx="1223963" cy="0"/>
          </a:xfrm>
          <a:prstGeom prst="line">
            <a:avLst/>
          </a:prstGeom>
          <a:noFill/>
          <a:ln w="25400">
            <a:solidFill>
              <a:schemeClr val="tx1"/>
            </a:solidFill>
            <a:round/>
            <a:headEnd/>
            <a:tailEnd/>
          </a:ln>
        </p:spPr>
        <p:txBody>
          <a:bodyPr>
            <a:prstTxWarp prst="textNoShape">
              <a:avLst/>
            </a:prstTxWarp>
          </a:bodyPr>
          <a:lstStyle/>
          <a:p>
            <a:endParaRPr lang="en-US"/>
          </a:p>
        </p:txBody>
      </p:sp>
      <p:grpSp>
        <p:nvGrpSpPr>
          <p:cNvPr id="3" name="Group 145"/>
          <p:cNvGrpSpPr>
            <a:grpSpLocks/>
          </p:cNvGrpSpPr>
          <p:nvPr/>
        </p:nvGrpSpPr>
        <p:grpSpPr bwMode="auto">
          <a:xfrm>
            <a:off x="890588" y="2970213"/>
            <a:ext cx="53975" cy="1260475"/>
            <a:chOff x="827583" y="5265344"/>
            <a:chExt cx="54384" cy="1260000"/>
          </a:xfrm>
        </p:grpSpPr>
        <p:sp>
          <p:nvSpPr>
            <p:cNvPr id="4175" name="Line 211"/>
            <p:cNvSpPr>
              <a:spLocks noChangeAspect="1" noChangeShapeType="1"/>
            </p:cNvSpPr>
            <p:nvPr/>
          </p:nvSpPr>
          <p:spPr bwMode="auto">
            <a:xfrm>
              <a:off x="847654" y="5297251"/>
              <a:ext cx="0" cy="1228093"/>
            </a:xfrm>
            <a:prstGeom prst="line">
              <a:avLst/>
            </a:prstGeom>
            <a:noFill/>
            <a:ln w="9525">
              <a:solidFill>
                <a:schemeClr val="tx1"/>
              </a:solidFill>
              <a:round/>
              <a:headEnd/>
              <a:tailEnd/>
            </a:ln>
          </p:spPr>
          <p:txBody>
            <a:bodyPr>
              <a:prstTxWarp prst="textNoShape">
                <a:avLst/>
              </a:prstTxWarp>
            </a:bodyPr>
            <a:lstStyle/>
            <a:p>
              <a:endParaRPr lang="en-US"/>
            </a:p>
          </p:txBody>
        </p:sp>
        <p:sp>
          <p:nvSpPr>
            <p:cNvPr id="4176" name="Oval 178"/>
            <p:cNvSpPr>
              <a:spLocks noChangeAspect="1" noChangeArrowheads="1"/>
            </p:cNvSpPr>
            <p:nvPr/>
          </p:nvSpPr>
          <p:spPr bwMode="auto">
            <a:xfrm>
              <a:off x="827956" y="5430039"/>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77" name="Oval 182"/>
            <p:cNvSpPr>
              <a:spLocks noChangeAspect="1" noChangeArrowheads="1"/>
            </p:cNvSpPr>
            <p:nvPr/>
          </p:nvSpPr>
          <p:spPr bwMode="auto">
            <a:xfrm>
              <a:off x="827956" y="554926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78" name="Oval 186"/>
            <p:cNvSpPr>
              <a:spLocks noChangeAspect="1" noChangeArrowheads="1"/>
            </p:cNvSpPr>
            <p:nvPr/>
          </p:nvSpPr>
          <p:spPr bwMode="auto">
            <a:xfrm>
              <a:off x="827956" y="5669011"/>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79" name="Oval 190"/>
            <p:cNvSpPr>
              <a:spLocks noChangeAspect="1" noChangeArrowheads="1"/>
            </p:cNvSpPr>
            <p:nvPr/>
          </p:nvSpPr>
          <p:spPr bwMode="auto">
            <a:xfrm>
              <a:off x="827956" y="5788235"/>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80" name="Oval 194"/>
            <p:cNvSpPr>
              <a:spLocks noChangeAspect="1" noChangeArrowheads="1"/>
            </p:cNvSpPr>
            <p:nvPr/>
          </p:nvSpPr>
          <p:spPr bwMode="auto">
            <a:xfrm>
              <a:off x="827956" y="5906933"/>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81" name="Oval 198"/>
            <p:cNvSpPr>
              <a:spLocks noChangeAspect="1" noChangeArrowheads="1"/>
            </p:cNvSpPr>
            <p:nvPr/>
          </p:nvSpPr>
          <p:spPr bwMode="auto">
            <a:xfrm>
              <a:off x="827956" y="6026157"/>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82" name="Oval 202"/>
            <p:cNvSpPr>
              <a:spLocks noChangeAspect="1" noChangeArrowheads="1"/>
            </p:cNvSpPr>
            <p:nvPr/>
          </p:nvSpPr>
          <p:spPr bwMode="auto">
            <a:xfrm>
              <a:off x="827956" y="6145380"/>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83" name="Oval 206"/>
            <p:cNvSpPr>
              <a:spLocks noChangeAspect="1" noChangeArrowheads="1"/>
            </p:cNvSpPr>
            <p:nvPr/>
          </p:nvSpPr>
          <p:spPr bwMode="auto">
            <a:xfrm>
              <a:off x="827956" y="6264604"/>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84" name="Oval 210"/>
            <p:cNvSpPr>
              <a:spLocks noChangeAspect="1" noChangeArrowheads="1"/>
            </p:cNvSpPr>
            <p:nvPr/>
          </p:nvSpPr>
          <p:spPr bwMode="auto">
            <a:xfrm>
              <a:off x="827956" y="638330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85" name="Oval 212"/>
            <p:cNvSpPr>
              <a:spLocks noChangeAspect="1" noChangeArrowheads="1"/>
            </p:cNvSpPr>
            <p:nvPr/>
          </p:nvSpPr>
          <p:spPr bwMode="auto">
            <a:xfrm>
              <a:off x="827583" y="5315085"/>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86" name="Oval 212"/>
            <p:cNvSpPr>
              <a:spLocks noChangeAspect="1" noChangeArrowheads="1"/>
            </p:cNvSpPr>
            <p:nvPr/>
          </p:nvSpPr>
          <p:spPr bwMode="auto">
            <a:xfrm>
              <a:off x="827583" y="5265344"/>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grpSp>
      <p:grpSp>
        <p:nvGrpSpPr>
          <p:cNvPr id="4" name="Group 146"/>
          <p:cNvGrpSpPr>
            <a:grpSpLocks/>
          </p:cNvGrpSpPr>
          <p:nvPr/>
        </p:nvGrpSpPr>
        <p:grpSpPr bwMode="auto">
          <a:xfrm>
            <a:off x="2051050" y="2960688"/>
            <a:ext cx="55563" cy="1260475"/>
            <a:chOff x="827583" y="5265344"/>
            <a:chExt cx="54384" cy="1260000"/>
          </a:xfrm>
        </p:grpSpPr>
        <p:sp>
          <p:nvSpPr>
            <p:cNvPr id="4163" name="Line 211"/>
            <p:cNvSpPr>
              <a:spLocks noChangeAspect="1" noChangeShapeType="1"/>
            </p:cNvSpPr>
            <p:nvPr/>
          </p:nvSpPr>
          <p:spPr bwMode="auto">
            <a:xfrm>
              <a:off x="847654" y="5297251"/>
              <a:ext cx="0" cy="1228093"/>
            </a:xfrm>
            <a:prstGeom prst="line">
              <a:avLst/>
            </a:prstGeom>
            <a:noFill/>
            <a:ln w="9525">
              <a:solidFill>
                <a:schemeClr val="tx1"/>
              </a:solidFill>
              <a:round/>
              <a:headEnd/>
              <a:tailEnd/>
            </a:ln>
          </p:spPr>
          <p:txBody>
            <a:bodyPr>
              <a:prstTxWarp prst="textNoShape">
                <a:avLst/>
              </a:prstTxWarp>
            </a:bodyPr>
            <a:lstStyle/>
            <a:p>
              <a:endParaRPr lang="en-US"/>
            </a:p>
          </p:txBody>
        </p:sp>
        <p:sp>
          <p:nvSpPr>
            <p:cNvPr id="4164" name="Oval 178"/>
            <p:cNvSpPr>
              <a:spLocks noChangeAspect="1" noChangeArrowheads="1"/>
            </p:cNvSpPr>
            <p:nvPr/>
          </p:nvSpPr>
          <p:spPr bwMode="auto">
            <a:xfrm>
              <a:off x="827956" y="5430039"/>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65" name="Oval 182"/>
            <p:cNvSpPr>
              <a:spLocks noChangeAspect="1" noChangeArrowheads="1"/>
            </p:cNvSpPr>
            <p:nvPr/>
          </p:nvSpPr>
          <p:spPr bwMode="auto">
            <a:xfrm>
              <a:off x="827956" y="554926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66" name="Oval 186"/>
            <p:cNvSpPr>
              <a:spLocks noChangeAspect="1" noChangeArrowheads="1"/>
            </p:cNvSpPr>
            <p:nvPr/>
          </p:nvSpPr>
          <p:spPr bwMode="auto">
            <a:xfrm>
              <a:off x="827956" y="5669011"/>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67" name="Oval 190"/>
            <p:cNvSpPr>
              <a:spLocks noChangeAspect="1" noChangeArrowheads="1"/>
            </p:cNvSpPr>
            <p:nvPr/>
          </p:nvSpPr>
          <p:spPr bwMode="auto">
            <a:xfrm>
              <a:off x="827956" y="5788235"/>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68" name="Oval 194"/>
            <p:cNvSpPr>
              <a:spLocks noChangeAspect="1" noChangeArrowheads="1"/>
            </p:cNvSpPr>
            <p:nvPr/>
          </p:nvSpPr>
          <p:spPr bwMode="auto">
            <a:xfrm>
              <a:off x="827956" y="5906933"/>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69" name="Oval 198"/>
            <p:cNvSpPr>
              <a:spLocks noChangeAspect="1" noChangeArrowheads="1"/>
            </p:cNvSpPr>
            <p:nvPr/>
          </p:nvSpPr>
          <p:spPr bwMode="auto">
            <a:xfrm>
              <a:off x="827956" y="6026157"/>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70" name="Oval 202"/>
            <p:cNvSpPr>
              <a:spLocks noChangeAspect="1" noChangeArrowheads="1"/>
            </p:cNvSpPr>
            <p:nvPr/>
          </p:nvSpPr>
          <p:spPr bwMode="auto">
            <a:xfrm>
              <a:off x="827956" y="6145380"/>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71" name="Oval 206"/>
            <p:cNvSpPr>
              <a:spLocks noChangeAspect="1" noChangeArrowheads="1"/>
            </p:cNvSpPr>
            <p:nvPr/>
          </p:nvSpPr>
          <p:spPr bwMode="auto">
            <a:xfrm>
              <a:off x="827956" y="6264604"/>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72" name="Oval 210"/>
            <p:cNvSpPr>
              <a:spLocks noChangeAspect="1" noChangeArrowheads="1"/>
            </p:cNvSpPr>
            <p:nvPr/>
          </p:nvSpPr>
          <p:spPr bwMode="auto">
            <a:xfrm>
              <a:off x="827956" y="638330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73" name="Oval 212"/>
            <p:cNvSpPr>
              <a:spLocks noChangeAspect="1" noChangeArrowheads="1"/>
            </p:cNvSpPr>
            <p:nvPr/>
          </p:nvSpPr>
          <p:spPr bwMode="auto">
            <a:xfrm>
              <a:off x="827583" y="5315085"/>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74" name="Oval 212"/>
            <p:cNvSpPr>
              <a:spLocks noChangeAspect="1" noChangeArrowheads="1"/>
            </p:cNvSpPr>
            <p:nvPr/>
          </p:nvSpPr>
          <p:spPr bwMode="auto">
            <a:xfrm>
              <a:off x="827583" y="5265344"/>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grpSp>
      <p:grpSp>
        <p:nvGrpSpPr>
          <p:cNvPr id="5" name="Group 159"/>
          <p:cNvGrpSpPr>
            <a:grpSpLocks/>
          </p:cNvGrpSpPr>
          <p:nvPr/>
        </p:nvGrpSpPr>
        <p:grpSpPr bwMode="auto">
          <a:xfrm>
            <a:off x="1476375" y="2967038"/>
            <a:ext cx="53975" cy="1260475"/>
            <a:chOff x="827583" y="5265344"/>
            <a:chExt cx="54384" cy="1260000"/>
          </a:xfrm>
        </p:grpSpPr>
        <p:sp>
          <p:nvSpPr>
            <p:cNvPr id="4151" name="Line 211"/>
            <p:cNvSpPr>
              <a:spLocks noChangeAspect="1" noChangeShapeType="1"/>
            </p:cNvSpPr>
            <p:nvPr/>
          </p:nvSpPr>
          <p:spPr bwMode="auto">
            <a:xfrm>
              <a:off x="847654" y="5297251"/>
              <a:ext cx="0" cy="1228093"/>
            </a:xfrm>
            <a:prstGeom prst="line">
              <a:avLst/>
            </a:prstGeom>
            <a:noFill/>
            <a:ln w="9525">
              <a:solidFill>
                <a:schemeClr val="tx1"/>
              </a:solidFill>
              <a:round/>
              <a:headEnd/>
              <a:tailEnd/>
            </a:ln>
          </p:spPr>
          <p:txBody>
            <a:bodyPr>
              <a:prstTxWarp prst="textNoShape">
                <a:avLst/>
              </a:prstTxWarp>
            </a:bodyPr>
            <a:lstStyle/>
            <a:p>
              <a:endParaRPr lang="en-US"/>
            </a:p>
          </p:txBody>
        </p:sp>
        <p:sp>
          <p:nvSpPr>
            <p:cNvPr id="4152" name="Oval 178"/>
            <p:cNvSpPr>
              <a:spLocks noChangeAspect="1" noChangeArrowheads="1"/>
            </p:cNvSpPr>
            <p:nvPr/>
          </p:nvSpPr>
          <p:spPr bwMode="auto">
            <a:xfrm>
              <a:off x="827956" y="5430039"/>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53" name="Oval 182"/>
            <p:cNvSpPr>
              <a:spLocks noChangeAspect="1" noChangeArrowheads="1"/>
            </p:cNvSpPr>
            <p:nvPr/>
          </p:nvSpPr>
          <p:spPr bwMode="auto">
            <a:xfrm>
              <a:off x="827956" y="554926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54" name="Oval 186"/>
            <p:cNvSpPr>
              <a:spLocks noChangeAspect="1" noChangeArrowheads="1"/>
            </p:cNvSpPr>
            <p:nvPr/>
          </p:nvSpPr>
          <p:spPr bwMode="auto">
            <a:xfrm>
              <a:off x="827956" y="5669011"/>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55" name="Oval 190"/>
            <p:cNvSpPr>
              <a:spLocks noChangeAspect="1" noChangeArrowheads="1"/>
            </p:cNvSpPr>
            <p:nvPr/>
          </p:nvSpPr>
          <p:spPr bwMode="auto">
            <a:xfrm>
              <a:off x="827956" y="5788235"/>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56" name="Oval 194"/>
            <p:cNvSpPr>
              <a:spLocks noChangeAspect="1" noChangeArrowheads="1"/>
            </p:cNvSpPr>
            <p:nvPr/>
          </p:nvSpPr>
          <p:spPr bwMode="auto">
            <a:xfrm>
              <a:off x="827956" y="5906933"/>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57" name="Oval 198"/>
            <p:cNvSpPr>
              <a:spLocks noChangeAspect="1" noChangeArrowheads="1"/>
            </p:cNvSpPr>
            <p:nvPr/>
          </p:nvSpPr>
          <p:spPr bwMode="auto">
            <a:xfrm>
              <a:off x="827956" y="6026157"/>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58" name="Oval 202"/>
            <p:cNvSpPr>
              <a:spLocks noChangeAspect="1" noChangeArrowheads="1"/>
            </p:cNvSpPr>
            <p:nvPr/>
          </p:nvSpPr>
          <p:spPr bwMode="auto">
            <a:xfrm>
              <a:off x="827956" y="6145380"/>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59" name="Oval 206"/>
            <p:cNvSpPr>
              <a:spLocks noChangeAspect="1" noChangeArrowheads="1"/>
            </p:cNvSpPr>
            <p:nvPr/>
          </p:nvSpPr>
          <p:spPr bwMode="auto">
            <a:xfrm>
              <a:off x="827956" y="6264604"/>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60" name="Oval 210"/>
            <p:cNvSpPr>
              <a:spLocks noChangeAspect="1" noChangeArrowheads="1"/>
            </p:cNvSpPr>
            <p:nvPr/>
          </p:nvSpPr>
          <p:spPr bwMode="auto">
            <a:xfrm>
              <a:off x="827956" y="638330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61" name="Oval 212"/>
            <p:cNvSpPr>
              <a:spLocks noChangeAspect="1" noChangeArrowheads="1"/>
            </p:cNvSpPr>
            <p:nvPr/>
          </p:nvSpPr>
          <p:spPr bwMode="auto">
            <a:xfrm>
              <a:off x="827583" y="5315085"/>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62" name="Oval 212"/>
            <p:cNvSpPr>
              <a:spLocks noChangeAspect="1" noChangeArrowheads="1"/>
            </p:cNvSpPr>
            <p:nvPr/>
          </p:nvSpPr>
          <p:spPr bwMode="auto">
            <a:xfrm>
              <a:off x="827583" y="5265344"/>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grpSp>
      <p:grpSp>
        <p:nvGrpSpPr>
          <p:cNvPr id="6" name="Group 172"/>
          <p:cNvGrpSpPr>
            <a:grpSpLocks/>
          </p:cNvGrpSpPr>
          <p:nvPr/>
        </p:nvGrpSpPr>
        <p:grpSpPr bwMode="auto">
          <a:xfrm>
            <a:off x="1190625" y="2889250"/>
            <a:ext cx="53975" cy="1260475"/>
            <a:chOff x="827583" y="5265344"/>
            <a:chExt cx="54384" cy="1260000"/>
          </a:xfrm>
        </p:grpSpPr>
        <p:sp>
          <p:nvSpPr>
            <p:cNvPr id="4139" name="Line 211"/>
            <p:cNvSpPr>
              <a:spLocks noChangeAspect="1" noChangeShapeType="1"/>
            </p:cNvSpPr>
            <p:nvPr/>
          </p:nvSpPr>
          <p:spPr bwMode="auto">
            <a:xfrm>
              <a:off x="847654" y="5297251"/>
              <a:ext cx="0" cy="1228093"/>
            </a:xfrm>
            <a:prstGeom prst="line">
              <a:avLst/>
            </a:prstGeom>
            <a:noFill/>
            <a:ln w="9525">
              <a:solidFill>
                <a:schemeClr val="tx1"/>
              </a:solidFill>
              <a:round/>
              <a:headEnd/>
              <a:tailEnd/>
            </a:ln>
          </p:spPr>
          <p:txBody>
            <a:bodyPr>
              <a:prstTxWarp prst="textNoShape">
                <a:avLst/>
              </a:prstTxWarp>
            </a:bodyPr>
            <a:lstStyle/>
            <a:p>
              <a:endParaRPr lang="en-US"/>
            </a:p>
          </p:txBody>
        </p:sp>
        <p:sp>
          <p:nvSpPr>
            <p:cNvPr id="4140" name="Oval 178"/>
            <p:cNvSpPr>
              <a:spLocks noChangeAspect="1" noChangeArrowheads="1"/>
            </p:cNvSpPr>
            <p:nvPr/>
          </p:nvSpPr>
          <p:spPr bwMode="auto">
            <a:xfrm>
              <a:off x="827956" y="5430039"/>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41" name="Oval 182"/>
            <p:cNvSpPr>
              <a:spLocks noChangeAspect="1" noChangeArrowheads="1"/>
            </p:cNvSpPr>
            <p:nvPr/>
          </p:nvSpPr>
          <p:spPr bwMode="auto">
            <a:xfrm>
              <a:off x="827956" y="554926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42" name="Oval 186"/>
            <p:cNvSpPr>
              <a:spLocks noChangeAspect="1" noChangeArrowheads="1"/>
            </p:cNvSpPr>
            <p:nvPr/>
          </p:nvSpPr>
          <p:spPr bwMode="auto">
            <a:xfrm>
              <a:off x="827956" y="5669011"/>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43" name="Oval 190"/>
            <p:cNvSpPr>
              <a:spLocks noChangeAspect="1" noChangeArrowheads="1"/>
            </p:cNvSpPr>
            <p:nvPr/>
          </p:nvSpPr>
          <p:spPr bwMode="auto">
            <a:xfrm>
              <a:off x="827956" y="5788235"/>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44" name="Oval 194"/>
            <p:cNvSpPr>
              <a:spLocks noChangeAspect="1" noChangeArrowheads="1"/>
            </p:cNvSpPr>
            <p:nvPr/>
          </p:nvSpPr>
          <p:spPr bwMode="auto">
            <a:xfrm>
              <a:off x="827956" y="5906933"/>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45" name="Oval 198"/>
            <p:cNvSpPr>
              <a:spLocks noChangeAspect="1" noChangeArrowheads="1"/>
            </p:cNvSpPr>
            <p:nvPr/>
          </p:nvSpPr>
          <p:spPr bwMode="auto">
            <a:xfrm>
              <a:off x="827956" y="6026157"/>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46" name="Oval 202"/>
            <p:cNvSpPr>
              <a:spLocks noChangeAspect="1" noChangeArrowheads="1"/>
            </p:cNvSpPr>
            <p:nvPr/>
          </p:nvSpPr>
          <p:spPr bwMode="auto">
            <a:xfrm>
              <a:off x="827956" y="6145380"/>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47" name="Oval 206"/>
            <p:cNvSpPr>
              <a:spLocks noChangeAspect="1" noChangeArrowheads="1"/>
            </p:cNvSpPr>
            <p:nvPr/>
          </p:nvSpPr>
          <p:spPr bwMode="auto">
            <a:xfrm>
              <a:off x="827956" y="6264604"/>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48" name="Oval 210"/>
            <p:cNvSpPr>
              <a:spLocks noChangeAspect="1" noChangeArrowheads="1"/>
            </p:cNvSpPr>
            <p:nvPr/>
          </p:nvSpPr>
          <p:spPr bwMode="auto">
            <a:xfrm>
              <a:off x="827956" y="638330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49" name="Oval 212"/>
            <p:cNvSpPr>
              <a:spLocks noChangeAspect="1" noChangeArrowheads="1"/>
            </p:cNvSpPr>
            <p:nvPr/>
          </p:nvSpPr>
          <p:spPr bwMode="auto">
            <a:xfrm>
              <a:off x="827583" y="5315085"/>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50" name="Oval 212"/>
            <p:cNvSpPr>
              <a:spLocks noChangeAspect="1" noChangeArrowheads="1"/>
            </p:cNvSpPr>
            <p:nvPr/>
          </p:nvSpPr>
          <p:spPr bwMode="auto">
            <a:xfrm>
              <a:off x="827583" y="5265344"/>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grpSp>
      <p:grpSp>
        <p:nvGrpSpPr>
          <p:cNvPr id="8" name="Group 185"/>
          <p:cNvGrpSpPr>
            <a:grpSpLocks/>
          </p:cNvGrpSpPr>
          <p:nvPr/>
        </p:nvGrpSpPr>
        <p:grpSpPr bwMode="auto">
          <a:xfrm>
            <a:off x="1781175" y="2889250"/>
            <a:ext cx="53975" cy="1260475"/>
            <a:chOff x="827583" y="5265344"/>
            <a:chExt cx="54384" cy="1260000"/>
          </a:xfrm>
        </p:grpSpPr>
        <p:sp>
          <p:nvSpPr>
            <p:cNvPr id="4127" name="Line 211"/>
            <p:cNvSpPr>
              <a:spLocks noChangeAspect="1" noChangeShapeType="1"/>
            </p:cNvSpPr>
            <p:nvPr/>
          </p:nvSpPr>
          <p:spPr bwMode="auto">
            <a:xfrm>
              <a:off x="847654" y="5297251"/>
              <a:ext cx="0" cy="1228093"/>
            </a:xfrm>
            <a:prstGeom prst="line">
              <a:avLst/>
            </a:prstGeom>
            <a:noFill/>
            <a:ln w="9525">
              <a:solidFill>
                <a:schemeClr val="tx1"/>
              </a:solidFill>
              <a:round/>
              <a:headEnd/>
              <a:tailEnd/>
            </a:ln>
          </p:spPr>
          <p:txBody>
            <a:bodyPr>
              <a:prstTxWarp prst="textNoShape">
                <a:avLst/>
              </a:prstTxWarp>
            </a:bodyPr>
            <a:lstStyle/>
            <a:p>
              <a:endParaRPr lang="en-US"/>
            </a:p>
          </p:txBody>
        </p:sp>
        <p:sp>
          <p:nvSpPr>
            <p:cNvPr id="4128" name="Oval 178"/>
            <p:cNvSpPr>
              <a:spLocks noChangeAspect="1" noChangeArrowheads="1"/>
            </p:cNvSpPr>
            <p:nvPr/>
          </p:nvSpPr>
          <p:spPr bwMode="auto">
            <a:xfrm>
              <a:off x="827956" y="5430039"/>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29" name="Oval 182"/>
            <p:cNvSpPr>
              <a:spLocks noChangeAspect="1" noChangeArrowheads="1"/>
            </p:cNvSpPr>
            <p:nvPr/>
          </p:nvSpPr>
          <p:spPr bwMode="auto">
            <a:xfrm>
              <a:off x="827956" y="554926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30" name="Oval 186"/>
            <p:cNvSpPr>
              <a:spLocks noChangeAspect="1" noChangeArrowheads="1"/>
            </p:cNvSpPr>
            <p:nvPr/>
          </p:nvSpPr>
          <p:spPr bwMode="auto">
            <a:xfrm>
              <a:off x="827956" y="5669011"/>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31" name="Oval 190"/>
            <p:cNvSpPr>
              <a:spLocks noChangeAspect="1" noChangeArrowheads="1"/>
            </p:cNvSpPr>
            <p:nvPr/>
          </p:nvSpPr>
          <p:spPr bwMode="auto">
            <a:xfrm>
              <a:off x="827956" y="5788235"/>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32" name="Oval 194"/>
            <p:cNvSpPr>
              <a:spLocks noChangeAspect="1" noChangeArrowheads="1"/>
            </p:cNvSpPr>
            <p:nvPr/>
          </p:nvSpPr>
          <p:spPr bwMode="auto">
            <a:xfrm>
              <a:off x="827956" y="5906933"/>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33" name="Oval 198"/>
            <p:cNvSpPr>
              <a:spLocks noChangeAspect="1" noChangeArrowheads="1"/>
            </p:cNvSpPr>
            <p:nvPr/>
          </p:nvSpPr>
          <p:spPr bwMode="auto">
            <a:xfrm>
              <a:off x="827956" y="6026157"/>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34" name="Oval 202"/>
            <p:cNvSpPr>
              <a:spLocks noChangeAspect="1" noChangeArrowheads="1"/>
            </p:cNvSpPr>
            <p:nvPr/>
          </p:nvSpPr>
          <p:spPr bwMode="auto">
            <a:xfrm>
              <a:off x="827956" y="6145380"/>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35" name="Oval 206"/>
            <p:cNvSpPr>
              <a:spLocks noChangeAspect="1" noChangeArrowheads="1"/>
            </p:cNvSpPr>
            <p:nvPr/>
          </p:nvSpPr>
          <p:spPr bwMode="auto">
            <a:xfrm>
              <a:off x="827956" y="6264604"/>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36" name="Oval 210"/>
            <p:cNvSpPr>
              <a:spLocks noChangeAspect="1" noChangeArrowheads="1"/>
            </p:cNvSpPr>
            <p:nvPr/>
          </p:nvSpPr>
          <p:spPr bwMode="auto">
            <a:xfrm>
              <a:off x="827956" y="6383302"/>
              <a:ext cx="54011" cy="54000"/>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37" name="Oval 212"/>
            <p:cNvSpPr>
              <a:spLocks noChangeAspect="1" noChangeArrowheads="1"/>
            </p:cNvSpPr>
            <p:nvPr/>
          </p:nvSpPr>
          <p:spPr bwMode="auto">
            <a:xfrm>
              <a:off x="827583" y="5315085"/>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sp>
          <p:nvSpPr>
            <p:cNvPr id="4138" name="Oval 212"/>
            <p:cNvSpPr>
              <a:spLocks noChangeAspect="1" noChangeArrowheads="1"/>
            </p:cNvSpPr>
            <p:nvPr/>
          </p:nvSpPr>
          <p:spPr bwMode="auto">
            <a:xfrm>
              <a:off x="827583" y="5265344"/>
              <a:ext cx="54000" cy="540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latin typeface="Calibri" pitchFamily="-84" charset="0"/>
              </a:endParaRPr>
            </a:p>
          </p:txBody>
        </p:sp>
      </p:grpSp>
      <p:sp>
        <p:nvSpPr>
          <p:cNvPr id="4124" name="TextBox 198"/>
          <p:cNvSpPr txBox="1">
            <a:spLocks noChangeArrowheads="1"/>
          </p:cNvSpPr>
          <p:nvPr/>
        </p:nvSpPr>
        <p:spPr bwMode="auto">
          <a:xfrm>
            <a:off x="2843213" y="3924300"/>
            <a:ext cx="1228725" cy="368300"/>
          </a:xfrm>
          <a:prstGeom prst="rect">
            <a:avLst/>
          </a:prstGeom>
          <a:noFill/>
          <a:ln w="9525">
            <a:noFill/>
            <a:miter lim="800000"/>
            <a:headEnd/>
            <a:tailEnd/>
          </a:ln>
        </p:spPr>
        <p:txBody>
          <a:bodyPr wrap="none">
            <a:prstTxWarp prst="textNoShape">
              <a:avLst/>
            </a:prstTxWarp>
            <a:spAutoFit/>
          </a:bodyPr>
          <a:lstStyle/>
          <a:p>
            <a:r>
              <a:rPr lang="en-US">
                <a:latin typeface="Calibri" pitchFamily="-84" charset="0"/>
              </a:rPr>
              <a:t>40</a:t>
            </a:r>
            <a:r>
              <a:rPr lang="en-US"/>
              <a:t>‒</a:t>
            </a:r>
            <a:r>
              <a:rPr lang="en-US">
                <a:latin typeface="Calibri" pitchFamily="-84" charset="0"/>
              </a:rPr>
              <a:t>100 km</a:t>
            </a:r>
          </a:p>
        </p:txBody>
      </p:sp>
      <p:sp>
        <p:nvSpPr>
          <p:cNvPr id="4125" name="TextBox 199"/>
          <p:cNvSpPr txBox="1">
            <a:spLocks noChangeArrowheads="1"/>
          </p:cNvSpPr>
          <p:nvPr/>
        </p:nvSpPr>
        <p:spPr bwMode="auto">
          <a:xfrm>
            <a:off x="6919913" y="3813175"/>
            <a:ext cx="1690687" cy="646113"/>
          </a:xfrm>
          <a:prstGeom prst="rect">
            <a:avLst/>
          </a:prstGeom>
          <a:noFill/>
          <a:ln w="9525">
            <a:noFill/>
            <a:miter lim="800000"/>
            <a:headEnd/>
            <a:tailEnd/>
          </a:ln>
        </p:spPr>
        <p:txBody>
          <a:bodyPr wrap="none">
            <a:prstTxWarp prst="textNoShape">
              <a:avLst/>
            </a:prstTxWarp>
            <a:spAutoFit/>
          </a:bodyPr>
          <a:lstStyle/>
          <a:p>
            <a:pPr algn="ctr"/>
            <a:r>
              <a:rPr lang="en-US" i="1">
                <a:latin typeface="Calibri" pitchFamily="-84" charset="0"/>
              </a:rPr>
              <a:t>real-time access</a:t>
            </a:r>
          </a:p>
          <a:p>
            <a:pPr algn="ctr"/>
            <a:r>
              <a:rPr lang="en-US" i="1">
                <a:latin typeface="Calibri" pitchFamily="-84" charset="0"/>
              </a:rPr>
              <a:t>to data</a:t>
            </a:r>
          </a:p>
        </p:txBody>
      </p:sp>
      <p:sp>
        <p:nvSpPr>
          <p:cNvPr id="4126" name="TextBox 200"/>
          <p:cNvSpPr txBox="1">
            <a:spLocks noChangeArrowheads="1"/>
          </p:cNvSpPr>
          <p:nvPr/>
        </p:nvSpPr>
        <p:spPr bwMode="auto">
          <a:xfrm>
            <a:off x="6046788" y="5705475"/>
            <a:ext cx="1096962" cy="647700"/>
          </a:xfrm>
          <a:prstGeom prst="rect">
            <a:avLst/>
          </a:prstGeom>
          <a:noFill/>
          <a:ln w="9525">
            <a:noFill/>
            <a:miter lim="800000"/>
            <a:headEnd/>
            <a:tailEnd/>
          </a:ln>
        </p:spPr>
        <p:txBody>
          <a:bodyPr wrap="none">
            <a:prstTxWarp prst="textNoShape">
              <a:avLst/>
            </a:prstTxWarp>
            <a:spAutoFit/>
          </a:bodyPr>
          <a:lstStyle/>
          <a:p>
            <a:pPr algn="ctr"/>
            <a:r>
              <a:rPr lang="en-US" i="1">
                <a:latin typeface="Calibri" pitchFamily="-84" charset="0"/>
              </a:rPr>
              <a:t>remote</a:t>
            </a:r>
          </a:p>
          <a:p>
            <a:pPr algn="ctr"/>
            <a:r>
              <a:rPr lang="en-US" i="1">
                <a:latin typeface="Calibri" pitchFamily="-84" charset="0"/>
              </a:rPr>
              <a:t>operation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4" descr="IMG_4281.JPG"/>
          <p:cNvPicPr>
            <a:picLocks noChangeAspect="1"/>
          </p:cNvPicPr>
          <p:nvPr/>
        </p:nvPicPr>
        <p:blipFill>
          <a:blip r:embed="rId2"/>
          <a:srcRect/>
          <a:stretch>
            <a:fillRect/>
          </a:stretch>
        </p:blipFill>
        <p:spPr bwMode="auto">
          <a:xfrm>
            <a:off x="395288" y="2028825"/>
            <a:ext cx="3932237" cy="3959225"/>
          </a:xfrm>
          <a:prstGeom prst="rect">
            <a:avLst/>
          </a:prstGeom>
          <a:noFill/>
          <a:ln w="9525">
            <a:noFill/>
            <a:miter lim="800000"/>
            <a:headEnd/>
            <a:tailEnd/>
          </a:ln>
        </p:spPr>
      </p:pic>
      <p:sp>
        <p:nvSpPr>
          <p:cNvPr id="10" name="Title 17"/>
          <p:cNvSpPr txBox="1">
            <a:spLocks/>
          </p:cNvSpPr>
          <p:nvPr/>
        </p:nvSpPr>
        <p:spPr>
          <a:xfrm>
            <a:off x="457200" y="274638"/>
            <a:ext cx="8229600" cy="1143000"/>
          </a:xfrm>
          <a:prstGeom prst="rect">
            <a:avLst/>
          </a:prstGeom>
          <a:solidFill>
            <a:srgbClr val="00B0F0"/>
          </a:solidFill>
        </p:spPr>
        <p:txBody>
          <a:bodyPr anchor="ctr"/>
          <a:lstStyle/>
          <a:p>
            <a:pPr algn="ctr" fontAlgn="auto">
              <a:spcAft>
                <a:spcPts val="0"/>
              </a:spcAft>
              <a:defRPr/>
            </a:pPr>
            <a:r>
              <a:rPr lang="en-GB" sz="4400" dirty="0">
                <a:solidFill>
                  <a:schemeClr val="bg1"/>
                </a:solidFill>
                <a:latin typeface="+mj-lt"/>
                <a:ea typeface="+mj-ea"/>
                <a:cs typeface="+mj-cs"/>
              </a:rPr>
              <a:t>Multi-PMT optical module</a:t>
            </a:r>
            <a:endParaRPr lang="en-GB" sz="4400" dirty="0">
              <a:solidFill>
                <a:schemeClr val="bg1"/>
              </a:solidFill>
              <a:latin typeface="+mj-lt"/>
              <a:ea typeface="+mj-ea"/>
              <a:cs typeface="+mj-cs"/>
            </a:endParaRPr>
          </a:p>
        </p:txBody>
      </p:sp>
      <p:sp>
        <p:nvSpPr>
          <p:cNvPr id="5124" name="Line 35"/>
          <p:cNvSpPr>
            <a:spLocks noChangeShapeType="1"/>
          </p:cNvSpPr>
          <p:nvPr/>
        </p:nvSpPr>
        <p:spPr bwMode="auto">
          <a:xfrm>
            <a:off x="2867025" y="6327775"/>
            <a:ext cx="1081088"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5" name="Line 36"/>
          <p:cNvSpPr>
            <a:spLocks noChangeShapeType="1"/>
          </p:cNvSpPr>
          <p:nvPr/>
        </p:nvSpPr>
        <p:spPr bwMode="auto">
          <a:xfrm>
            <a:off x="688975" y="6327775"/>
            <a:ext cx="1081088" cy="0"/>
          </a:xfrm>
          <a:prstGeom prst="line">
            <a:avLst/>
          </a:prstGeom>
          <a:noFill/>
          <a:ln w="9525">
            <a:solidFill>
              <a:schemeClr val="tx1"/>
            </a:solidFill>
            <a:round/>
            <a:headEnd type="triangle" w="med" len="med"/>
            <a:tailEnd/>
          </a:ln>
        </p:spPr>
        <p:txBody>
          <a:bodyPr>
            <a:prstTxWarp prst="textNoShape">
              <a:avLst/>
            </a:prstTxWarp>
          </a:bodyPr>
          <a:lstStyle/>
          <a:p>
            <a:endParaRPr lang="en-US"/>
          </a:p>
        </p:txBody>
      </p:sp>
      <p:sp>
        <p:nvSpPr>
          <p:cNvPr id="5126" name="Text Box 37"/>
          <p:cNvSpPr txBox="1">
            <a:spLocks noChangeArrowheads="1"/>
          </p:cNvSpPr>
          <p:nvPr/>
        </p:nvSpPr>
        <p:spPr bwMode="auto">
          <a:xfrm>
            <a:off x="1874838" y="6119813"/>
            <a:ext cx="939800" cy="400050"/>
          </a:xfrm>
          <a:prstGeom prst="rect">
            <a:avLst/>
          </a:prstGeom>
          <a:noFill/>
          <a:ln w="9525">
            <a:noFill/>
            <a:miter lim="800000"/>
            <a:headEnd/>
            <a:tailEnd/>
          </a:ln>
        </p:spPr>
        <p:txBody>
          <a:bodyPr wrap="none">
            <a:prstTxWarp prst="textNoShape">
              <a:avLst/>
            </a:prstTxWarp>
            <a:spAutoFit/>
          </a:bodyPr>
          <a:lstStyle/>
          <a:p>
            <a:pPr algn="ctr"/>
            <a:r>
              <a:rPr lang="en-GB" sz="2000">
                <a:latin typeface="Calibri" pitchFamily="-84" charset="0"/>
              </a:rPr>
              <a:t>17 inch</a:t>
            </a:r>
          </a:p>
        </p:txBody>
      </p:sp>
      <p:sp>
        <p:nvSpPr>
          <p:cNvPr id="17" name="Content Placeholder 4"/>
          <p:cNvSpPr txBox="1">
            <a:spLocks/>
          </p:cNvSpPr>
          <p:nvPr/>
        </p:nvSpPr>
        <p:spPr>
          <a:xfrm>
            <a:off x="4446588" y="1857375"/>
            <a:ext cx="4679950" cy="4391025"/>
          </a:xfrm>
          <a:prstGeom prst="rect">
            <a:avLst/>
          </a:prstGeom>
        </p:spPr>
        <p:txBody>
          <a:bodyPr anchor="ctr">
            <a:prstTxWarp prst="textNoShape">
              <a:avLst/>
            </a:prstTxWarp>
            <a:normAutofit/>
          </a:bodyPr>
          <a:lstStyle/>
          <a:p>
            <a:pPr marL="360363" indent="-360363">
              <a:lnSpc>
                <a:spcPct val="80000"/>
              </a:lnSpc>
              <a:spcBef>
                <a:spcPct val="20000"/>
              </a:spcBef>
              <a:buFont typeface="Arial" pitchFamily="-84" charset="0"/>
              <a:buChar char="‒"/>
            </a:pPr>
            <a:r>
              <a:rPr lang="en-GB" sz="2200">
                <a:latin typeface="Calibri" pitchFamily="-84" charset="0"/>
              </a:rPr>
              <a:t>31 x 3” PMTs</a:t>
            </a:r>
          </a:p>
          <a:p>
            <a:pPr marL="630238" lvl="1" indent="-261938">
              <a:lnSpc>
                <a:spcPct val="80000"/>
              </a:lnSpc>
              <a:spcBef>
                <a:spcPct val="20000"/>
              </a:spcBef>
              <a:buFont typeface="Arial" pitchFamily="-84" charset="0"/>
              <a:buChar char="•"/>
            </a:pPr>
            <a:r>
              <a:rPr lang="en-GB" sz="2200">
                <a:latin typeface="Calibri" pitchFamily="-84" charset="0"/>
              </a:rPr>
              <a:t>larger than 3 x 10” PMTs</a:t>
            </a:r>
          </a:p>
          <a:p>
            <a:pPr marL="360363" indent="-360363">
              <a:lnSpc>
                <a:spcPct val="80000"/>
              </a:lnSpc>
              <a:spcBef>
                <a:spcPct val="20000"/>
              </a:spcBef>
              <a:buFont typeface="Arial" pitchFamily="-84" charset="0"/>
              <a:buChar char="‒"/>
            </a:pPr>
            <a:r>
              <a:rPr lang="en-GB" sz="2200">
                <a:latin typeface="Calibri" pitchFamily="-84" charset="0"/>
              </a:rPr>
              <a:t>light collection ring</a:t>
            </a:r>
          </a:p>
          <a:p>
            <a:pPr marL="630238" lvl="1" indent="-261938">
              <a:lnSpc>
                <a:spcPct val="80000"/>
              </a:lnSpc>
              <a:spcBef>
                <a:spcPct val="20000"/>
              </a:spcBef>
              <a:buFont typeface="Arial" pitchFamily="-84" charset="0"/>
              <a:buChar char="•"/>
            </a:pPr>
            <a:r>
              <a:rPr lang="en-GB" sz="2200">
                <a:latin typeface="Calibri" pitchFamily="-84" charset="0"/>
              </a:rPr>
              <a:t>20‒40% gain for free</a:t>
            </a:r>
          </a:p>
          <a:p>
            <a:pPr marL="360363" indent="-360363">
              <a:lnSpc>
                <a:spcPct val="80000"/>
              </a:lnSpc>
              <a:spcBef>
                <a:spcPct val="20000"/>
              </a:spcBef>
              <a:buFont typeface="Arial" pitchFamily="-84" charset="0"/>
              <a:buChar char="‒"/>
            </a:pPr>
            <a:r>
              <a:rPr lang="en-GB" sz="2200">
                <a:latin typeface="Calibri" pitchFamily="-84" charset="0"/>
              </a:rPr>
              <a:t>low power HV circuit</a:t>
            </a:r>
          </a:p>
          <a:p>
            <a:pPr marL="630238" lvl="1" indent="-261938">
              <a:lnSpc>
                <a:spcPct val="80000"/>
              </a:lnSpc>
              <a:spcBef>
                <a:spcPct val="20000"/>
              </a:spcBef>
              <a:buFont typeface="Arial" pitchFamily="-84" charset="0"/>
              <a:buChar char="•"/>
            </a:pPr>
            <a:r>
              <a:rPr lang="en-GB" sz="2200">
                <a:latin typeface="Calibri" pitchFamily="-84" charset="0"/>
              </a:rPr>
              <a:t>10 mW / PMT</a:t>
            </a:r>
          </a:p>
          <a:p>
            <a:pPr marL="360363" indent="-360363">
              <a:lnSpc>
                <a:spcPct val="80000"/>
              </a:lnSpc>
              <a:spcBef>
                <a:spcPct val="20000"/>
              </a:spcBef>
              <a:buFont typeface="Arial" pitchFamily="-84" charset="0"/>
              <a:buChar char="‒"/>
            </a:pPr>
            <a:r>
              <a:rPr lang="en-US" sz="2200">
                <a:latin typeface="Calibri" pitchFamily="-84" charset="0"/>
              </a:rPr>
              <a:t>calibration</a:t>
            </a:r>
          </a:p>
          <a:p>
            <a:pPr marL="630238" lvl="1" indent="-261938">
              <a:lnSpc>
                <a:spcPct val="80000"/>
              </a:lnSpc>
              <a:spcBef>
                <a:spcPct val="20000"/>
              </a:spcBef>
              <a:buFont typeface="Arial" pitchFamily="-84" charset="0"/>
              <a:buChar char="•"/>
            </a:pPr>
            <a:r>
              <a:rPr lang="en-US" sz="2200">
                <a:latin typeface="Calibri" pitchFamily="-84" charset="0"/>
              </a:rPr>
              <a:t>LED and piezo inside glass sphere </a:t>
            </a:r>
          </a:p>
          <a:p>
            <a:pPr marL="360363" indent="-360363">
              <a:lnSpc>
                <a:spcPct val="80000"/>
              </a:lnSpc>
              <a:spcBef>
                <a:spcPct val="20000"/>
              </a:spcBef>
              <a:buFont typeface="Arial" pitchFamily="-84" charset="0"/>
              <a:buChar char="‒"/>
            </a:pPr>
            <a:r>
              <a:rPr lang="en-US" sz="2200">
                <a:latin typeface="Calibri" pitchFamily="-84" charset="0"/>
              </a:rPr>
              <a:t>FPGA readout</a:t>
            </a:r>
          </a:p>
          <a:p>
            <a:pPr marL="630238" lvl="1" indent="-261938">
              <a:lnSpc>
                <a:spcPct val="80000"/>
              </a:lnSpc>
              <a:spcBef>
                <a:spcPct val="20000"/>
              </a:spcBef>
              <a:buFont typeface="Arial" pitchFamily="-84" charset="0"/>
              <a:buChar char="•"/>
            </a:pPr>
            <a:r>
              <a:rPr lang="en-US" sz="2200">
                <a:latin typeface="Calibri" pitchFamily="-84" charset="0"/>
              </a:rPr>
              <a:t>sub-ns time stamping</a:t>
            </a:r>
          </a:p>
          <a:p>
            <a:pPr marL="360363" indent="-360363">
              <a:lnSpc>
                <a:spcPct val="80000"/>
              </a:lnSpc>
              <a:spcBef>
                <a:spcPct val="20000"/>
              </a:spcBef>
              <a:buFont typeface="Arial" pitchFamily="-84" charset="0"/>
              <a:buChar char="‒"/>
            </a:pPr>
            <a:r>
              <a:rPr lang="en-US" sz="2200">
                <a:latin typeface="Calibri" pitchFamily="-84" charset="0"/>
              </a:rPr>
              <a:t>fibre-optic modulator</a:t>
            </a:r>
          </a:p>
          <a:p>
            <a:pPr marL="630238" lvl="1" indent="-261938">
              <a:lnSpc>
                <a:spcPct val="80000"/>
              </a:lnSpc>
              <a:spcBef>
                <a:spcPct val="20000"/>
              </a:spcBef>
              <a:buFont typeface="Arial" pitchFamily="-84" charset="0"/>
              <a:buChar char="•"/>
            </a:pPr>
            <a:r>
              <a:rPr lang="en-US" sz="2200">
                <a:latin typeface="Calibri" pitchFamily="-84" charset="0"/>
              </a:rPr>
              <a:t>no lasers off-shore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3"/>
          <p:cNvSpPr txBox="1">
            <a:spLocks/>
          </p:cNvSpPr>
          <p:nvPr/>
        </p:nvSpPr>
        <p:spPr>
          <a:xfrm>
            <a:off x="457200" y="274638"/>
            <a:ext cx="8229600" cy="1143000"/>
          </a:xfrm>
          <a:prstGeom prst="rect">
            <a:avLst/>
          </a:prstGeom>
          <a:solidFill>
            <a:srgbClr val="00B0F0"/>
          </a:solidFill>
        </p:spPr>
        <p:txBody>
          <a:bodyPr anchor="ctr"/>
          <a:lstStyle/>
          <a:p>
            <a:pPr algn="ctr" fontAlgn="auto">
              <a:spcAft>
                <a:spcPts val="0"/>
              </a:spcAft>
              <a:defRPr/>
            </a:pPr>
            <a:r>
              <a:rPr lang="en-GB" sz="4400" dirty="0">
                <a:solidFill>
                  <a:schemeClr val="bg1"/>
                </a:solidFill>
                <a:latin typeface="+mj-lt"/>
                <a:ea typeface="+mj-ea"/>
                <a:cs typeface="+mj-cs"/>
              </a:rPr>
              <a:t>Performance</a:t>
            </a:r>
            <a:endParaRPr lang="en-GB" sz="4400" dirty="0">
              <a:solidFill>
                <a:schemeClr val="bg1"/>
              </a:solidFill>
              <a:latin typeface="+mj-lt"/>
              <a:ea typeface="+mj-ea"/>
              <a:cs typeface="+mj-cs"/>
            </a:endParaRPr>
          </a:p>
        </p:txBody>
      </p:sp>
      <p:pic>
        <p:nvPicPr>
          <p:cNvPr id="6147" name="Picture 3" descr="work.jpg"/>
          <p:cNvPicPr>
            <a:picLocks noChangeAspect="1"/>
          </p:cNvPicPr>
          <p:nvPr/>
        </p:nvPicPr>
        <p:blipFill>
          <a:blip r:embed="rId2"/>
          <a:srcRect/>
          <a:stretch>
            <a:fillRect/>
          </a:stretch>
        </p:blipFill>
        <p:spPr bwMode="auto">
          <a:xfrm>
            <a:off x="7750175" y="276225"/>
            <a:ext cx="1331913" cy="1165225"/>
          </a:xfrm>
          <a:prstGeom prst="rect">
            <a:avLst/>
          </a:prstGeom>
          <a:noFill/>
          <a:ln w="9525">
            <a:noFill/>
            <a:miter lim="800000"/>
            <a:headEnd/>
            <a:tailEnd/>
          </a:ln>
        </p:spPr>
      </p:pic>
      <p:grpSp>
        <p:nvGrpSpPr>
          <p:cNvPr id="2" name="Group 4"/>
          <p:cNvGrpSpPr>
            <a:grpSpLocks/>
          </p:cNvGrpSpPr>
          <p:nvPr/>
        </p:nvGrpSpPr>
        <p:grpSpPr bwMode="auto">
          <a:xfrm>
            <a:off x="179388" y="4924425"/>
            <a:ext cx="1512887" cy="1716088"/>
            <a:chOff x="240600" y="5080925"/>
            <a:chExt cx="1512000" cy="1715865"/>
          </a:xfrm>
        </p:grpSpPr>
        <p:pic>
          <p:nvPicPr>
            <p:cNvPr id="6163" name="Picture 5" descr="RXJ1713.bmp"/>
            <p:cNvPicPr>
              <a:picLocks noChangeAspect="1"/>
            </p:cNvPicPr>
            <p:nvPr/>
          </p:nvPicPr>
          <p:blipFill>
            <a:blip r:embed="rId3"/>
            <a:srcRect/>
            <a:stretch>
              <a:fillRect/>
            </a:stretch>
          </p:blipFill>
          <p:spPr bwMode="auto">
            <a:xfrm>
              <a:off x="240600" y="5461925"/>
              <a:ext cx="1512000" cy="1334865"/>
            </a:xfrm>
            <a:prstGeom prst="rect">
              <a:avLst/>
            </a:prstGeom>
            <a:noFill/>
            <a:ln w="9525">
              <a:noFill/>
              <a:miter lim="800000"/>
              <a:headEnd/>
              <a:tailEnd/>
            </a:ln>
          </p:spPr>
        </p:pic>
        <p:sp>
          <p:nvSpPr>
            <p:cNvPr id="6164" name="TextBox 6"/>
            <p:cNvSpPr txBox="1">
              <a:spLocks noChangeArrowheads="1"/>
            </p:cNvSpPr>
            <p:nvPr/>
          </p:nvSpPr>
          <p:spPr bwMode="auto">
            <a:xfrm>
              <a:off x="469200" y="5080925"/>
              <a:ext cx="1116011" cy="400110"/>
            </a:xfrm>
            <a:prstGeom prst="rect">
              <a:avLst/>
            </a:prstGeom>
            <a:noFill/>
            <a:ln w="9525">
              <a:noFill/>
              <a:miter lim="800000"/>
              <a:headEnd/>
              <a:tailEnd/>
            </a:ln>
          </p:spPr>
          <p:txBody>
            <a:bodyPr wrap="none">
              <a:prstTxWarp prst="textNoShape">
                <a:avLst/>
              </a:prstTxWarp>
              <a:spAutoFit/>
            </a:bodyPr>
            <a:lstStyle/>
            <a:p>
              <a:pPr algn="ctr"/>
              <a:r>
                <a:rPr lang="en-GB" sz="2000">
                  <a:latin typeface="Calibri" pitchFamily="-84" charset="0"/>
                </a:rPr>
                <a:t>RXJ 1713</a:t>
              </a:r>
            </a:p>
          </p:txBody>
        </p:sp>
      </p:grpSp>
      <p:sp>
        <p:nvSpPr>
          <p:cNvPr id="6149" name="TextBox 7"/>
          <p:cNvSpPr txBox="1">
            <a:spLocks noChangeArrowheads="1"/>
          </p:cNvSpPr>
          <p:nvPr/>
        </p:nvSpPr>
        <p:spPr bwMode="auto">
          <a:xfrm>
            <a:off x="1776413" y="5503863"/>
            <a:ext cx="7335837" cy="958850"/>
          </a:xfrm>
          <a:prstGeom prst="rect">
            <a:avLst/>
          </a:prstGeom>
          <a:noFill/>
          <a:ln w="9525">
            <a:noFill/>
            <a:miter lim="800000"/>
            <a:headEnd/>
            <a:tailEnd/>
          </a:ln>
        </p:spPr>
        <p:txBody>
          <a:bodyPr wrap="none">
            <a:prstTxWarp prst="textNoShape">
              <a:avLst/>
            </a:prstTxWarp>
            <a:spAutoFit/>
          </a:bodyPr>
          <a:lstStyle/>
          <a:p>
            <a:pPr>
              <a:lnSpc>
                <a:spcPts val="3500"/>
              </a:lnSpc>
              <a:buFont typeface="Arial" pitchFamily="-84" charset="0"/>
              <a:buChar char="‒"/>
            </a:pPr>
            <a:r>
              <a:rPr lang="en-GB" sz="2400">
                <a:latin typeface="Calibri" pitchFamily="-84" charset="0"/>
              </a:rPr>
              <a:t> Supernova remnants as “</a:t>
            </a:r>
            <a:r>
              <a:rPr lang="en-GB" sz="2400" i="1">
                <a:latin typeface="Calibri" pitchFamily="-84" charset="0"/>
              </a:rPr>
              <a:t>origin of cosmic rays</a:t>
            </a:r>
            <a:r>
              <a:rPr lang="en-GB" sz="2400">
                <a:latin typeface="Calibri" pitchFamily="-84" charset="0"/>
              </a:rPr>
              <a:t>”</a:t>
            </a:r>
          </a:p>
          <a:p>
            <a:pPr>
              <a:lnSpc>
                <a:spcPts val="3500"/>
              </a:lnSpc>
              <a:buFont typeface="Arial" pitchFamily="-84" charset="0"/>
              <a:buChar char="‒"/>
            </a:pPr>
            <a:r>
              <a:rPr lang="en-GB" sz="2400">
                <a:latin typeface="Calibri" pitchFamily="-84" charset="0"/>
              </a:rPr>
              <a:t> KM3NeT can make 5 (3) sigma discovery in 5 (2.5) years</a:t>
            </a:r>
          </a:p>
        </p:txBody>
      </p:sp>
      <p:pic>
        <p:nvPicPr>
          <p:cNvPr id="6151" name="Picture 9" descr="eff_area_km3net.jpg"/>
          <p:cNvPicPr>
            <a:picLocks noChangeAspect="1"/>
          </p:cNvPicPr>
          <p:nvPr/>
        </p:nvPicPr>
        <p:blipFill>
          <a:blip r:embed="rId4"/>
          <a:srcRect/>
          <a:stretch>
            <a:fillRect/>
          </a:stretch>
        </p:blipFill>
        <p:spPr bwMode="auto">
          <a:xfrm>
            <a:off x="980721" y="2133156"/>
            <a:ext cx="3367039" cy="2770159"/>
          </a:xfrm>
          <a:prstGeom prst="rect">
            <a:avLst/>
          </a:prstGeom>
          <a:noFill/>
          <a:ln w="9525">
            <a:noFill/>
            <a:miter lim="800000"/>
            <a:headEnd/>
            <a:tailEnd/>
          </a:ln>
        </p:spPr>
      </p:pic>
      <p:sp>
        <p:nvSpPr>
          <p:cNvPr id="6152" name="TextBox 10"/>
          <p:cNvSpPr txBox="1">
            <a:spLocks noChangeArrowheads="1"/>
          </p:cNvSpPr>
          <p:nvPr/>
        </p:nvSpPr>
        <p:spPr bwMode="auto">
          <a:xfrm>
            <a:off x="2256294" y="4908438"/>
            <a:ext cx="1050343" cy="400162"/>
          </a:xfrm>
          <a:prstGeom prst="rect">
            <a:avLst/>
          </a:prstGeom>
          <a:noFill/>
          <a:ln w="9525">
            <a:noFill/>
            <a:miter lim="800000"/>
            <a:headEnd/>
            <a:tailEnd/>
          </a:ln>
        </p:spPr>
        <p:txBody>
          <a:bodyPr wrap="none">
            <a:prstTxWarp prst="textNoShape">
              <a:avLst/>
            </a:prstTxWarp>
            <a:spAutoFit/>
          </a:bodyPr>
          <a:lstStyle/>
          <a:p>
            <a:pPr algn="ctr"/>
            <a:r>
              <a:rPr lang="en-GB" sz="2000">
                <a:latin typeface="Calibri" pitchFamily="-84" charset="0"/>
              </a:rPr>
              <a:t>E</a:t>
            </a:r>
            <a:r>
              <a:rPr lang="en-GB" sz="2000" baseline="-25000">
                <a:latin typeface="Symbol" pitchFamily="-84" charset="2"/>
              </a:rPr>
              <a:t>n</a:t>
            </a:r>
            <a:r>
              <a:rPr lang="en-GB" sz="2000">
                <a:latin typeface="Calibri" pitchFamily="-84" charset="0"/>
              </a:rPr>
              <a:t> [GeV]</a:t>
            </a:r>
          </a:p>
        </p:txBody>
      </p:sp>
      <p:sp>
        <p:nvSpPr>
          <p:cNvPr id="6153" name="TextBox 11"/>
          <p:cNvSpPr txBox="1">
            <a:spLocks noChangeArrowheads="1"/>
          </p:cNvSpPr>
          <p:nvPr/>
        </p:nvSpPr>
        <p:spPr bwMode="auto">
          <a:xfrm rot="16200000">
            <a:off x="3940086" y="3254738"/>
            <a:ext cx="1310850" cy="400131"/>
          </a:xfrm>
          <a:prstGeom prst="rect">
            <a:avLst/>
          </a:prstGeom>
          <a:noFill/>
          <a:ln w="9525">
            <a:noFill/>
            <a:miter lim="800000"/>
            <a:headEnd/>
            <a:tailEnd/>
          </a:ln>
        </p:spPr>
        <p:txBody>
          <a:bodyPr wrap="none">
            <a:prstTxWarp prst="textNoShape">
              <a:avLst/>
            </a:prstTxWarp>
            <a:spAutoFit/>
          </a:bodyPr>
          <a:lstStyle/>
          <a:p>
            <a:pPr algn="ctr"/>
            <a:r>
              <a:rPr lang="en-GB" sz="2000">
                <a:latin typeface="Calibri" pitchFamily="-84" charset="0"/>
              </a:rPr>
              <a:t>Probability</a:t>
            </a:r>
          </a:p>
        </p:txBody>
      </p:sp>
      <p:pic>
        <p:nvPicPr>
          <p:cNvPr id="6154" name="Picture 12" descr="ang_res_km3net.jpg"/>
          <p:cNvPicPr>
            <a:picLocks noChangeAspect="1"/>
          </p:cNvPicPr>
          <p:nvPr/>
        </p:nvPicPr>
        <p:blipFill>
          <a:blip r:embed="rId5"/>
          <a:srcRect/>
          <a:stretch>
            <a:fillRect/>
          </a:stretch>
        </p:blipFill>
        <p:spPr bwMode="auto">
          <a:xfrm>
            <a:off x="4853036" y="2130623"/>
            <a:ext cx="3367039" cy="2763092"/>
          </a:xfrm>
          <a:prstGeom prst="rect">
            <a:avLst/>
          </a:prstGeom>
          <a:noFill/>
          <a:ln w="9525">
            <a:noFill/>
            <a:miter lim="800000"/>
            <a:headEnd/>
            <a:tailEnd/>
          </a:ln>
        </p:spPr>
      </p:pic>
      <p:sp>
        <p:nvSpPr>
          <p:cNvPr id="6155" name="TextBox 13"/>
          <p:cNvSpPr txBox="1">
            <a:spLocks noChangeArrowheads="1"/>
          </p:cNvSpPr>
          <p:nvPr/>
        </p:nvSpPr>
        <p:spPr bwMode="auto">
          <a:xfrm>
            <a:off x="5729998" y="4908438"/>
            <a:ext cx="1818030" cy="400162"/>
          </a:xfrm>
          <a:prstGeom prst="rect">
            <a:avLst/>
          </a:prstGeom>
          <a:noFill/>
          <a:ln w="9525">
            <a:noFill/>
            <a:miter lim="800000"/>
            <a:headEnd/>
            <a:tailEnd/>
          </a:ln>
        </p:spPr>
        <p:txBody>
          <a:bodyPr wrap="none">
            <a:prstTxWarp prst="textNoShape">
              <a:avLst/>
            </a:prstTxWarp>
            <a:spAutoFit/>
          </a:bodyPr>
          <a:lstStyle/>
          <a:p>
            <a:pPr algn="ctr"/>
            <a:r>
              <a:rPr lang="en-GB" sz="2000">
                <a:latin typeface="Calibri" pitchFamily="-84" charset="0"/>
              </a:rPr>
              <a:t>Angle [degrees]</a:t>
            </a:r>
          </a:p>
        </p:txBody>
      </p:sp>
      <p:sp>
        <p:nvSpPr>
          <p:cNvPr id="6156" name="TextBox 14"/>
          <p:cNvSpPr txBox="1">
            <a:spLocks noChangeArrowheads="1"/>
          </p:cNvSpPr>
          <p:nvPr/>
        </p:nvSpPr>
        <p:spPr bwMode="auto">
          <a:xfrm rot="16200000">
            <a:off x="174384" y="3236870"/>
            <a:ext cx="1178487" cy="400131"/>
          </a:xfrm>
          <a:prstGeom prst="rect">
            <a:avLst/>
          </a:prstGeom>
          <a:noFill/>
          <a:ln w="9525">
            <a:noFill/>
            <a:miter lim="800000"/>
            <a:headEnd/>
            <a:tailEnd/>
          </a:ln>
        </p:spPr>
        <p:txBody>
          <a:bodyPr wrap="none">
            <a:prstTxWarp prst="textNoShape">
              <a:avLst/>
            </a:prstTxWarp>
            <a:spAutoFit/>
          </a:bodyPr>
          <a:lstStyle/>
          <a:p>
            <a:pPr algn="ctr"/>
            <a:r>
              <a:rPr lang="en-GB" sz="2000">
                <a:latin typeface="Calibri" pitchFamily="-84" charset="0"/>
              </a:rPr>
              <a:t>Area [m</a:t>
            </a:r>
            <a:r>
              <a:rPr lang="en-GB" sz="2000" baseline="30000">
                <a:latin typeface="Calibri" pitchFamily="-84" charset="0"/>
              </a:rPr>
              <a:t>2</a:t>
            </a:r>
            <a:r>
              <a:rPr lang="en-GB" sz="2000">
                <a:latin typeface="Calibri" pitchFamily="-84" charset="0"/>
              </a:rPr>
              <a:t>]</a:t>
            </a:r>
          </a:p>
        </p:txBody>
      </p:sp>
      <p:sp>
        <p:nvSpPr>
          <p:cNvPr id="6157" name="TextBox 15"/>
          <p:cNvSpPr txBox="1">
            <a:spLocks noChangeArrowheads="1"/>
          </p:cNvSpPr>
          <p:nvPr/>
        </p:nvSpPr>
        <p:spPr bwMode="auto">
          <a:xfrm>
            <a:off x="1253588" y="1785526"/>
            <a:ext cx="3023614" cy="461725"/>
          </a:xfrm>
          <a:prstGeom prst="rect">
            <a:avLst/>
          </a:prstGeom>
          <a:noFill/>
          <a:ln w="9525">
            <a:noFill/>
            <a:miter lim="800000"/>
            <a:headEnd/>
            <a:tailEnd/>
          </a:ln>
        </p:spPr>
        <p:txBody>
          <a:bodyPr wrap="none">
            <a:prstTxWarp prst="textNoShape">
              <a:avLst/>
            </a:prstTxWarp>
            <a:spAutoFit/>
          </a:bodyPr>
          <a:lstStyle/>
          <a:p>
            <a:pPr algn="ctr"/>
            <a:r>
              <a:rPr lang="en-GB" sz="2400">
                <a:latin typeface="Calibri" pitchFamily="-84" charset="0"/>
              </a:rPr>
              <a:t>Effective neutrino area</a:t>
            </a:r>
          </a:p>
        </p:txBody>
      </p:sp>
      <p:sp>
        <p:nvSpPr>
          <p:cNvPr id="6158" name="TextBox 16"/>
          <p:cNvSpPr txBox="1">
            <a:spLocks noChangeArrowheads="1"/>
          </p:cNvSpPr>
          <p:nvPr/>
        </p:nvSpPr>
        <p:spPr bwMode="auto">
          <a:xfrm>
            <a:off x="5332737" y="1752600"/>
            <a:ext cx="2493891" cy="461725"/>
          </a:xfrm>
          <a:prstGeom prst="rect">
            <a:avLst/>
          </a:prstGeom>
          <a:noFill/>
          <a:ln w="9525">
            <a:noFill/>
            <a:miter lim="800000"/>
            <a:headEnd/>
            <a:tailEnd/>
          </a:ln>
        </p:spPr>
        <p:txBody>
          <a:bodyPr wrap="none">
            <a:prstTxWarp prst="textNoShape">
              <a:avLst/>
            </a:prstTxWarp>
            <a:spAutoFit/>
          </a:bodyPr>
          <a:lstStyle/>
          <a:p>
            <a:pPr algn="ctr"/>
            <a:r>
              <a:rPr lang="en-GB" sz="2400">
                <a:latin typeface="Calibri" pitchFamily="-84" charset="0"/>
              </a:rPr>
              <a:t>Angular resolution</a:t>
            </a:r>
          </a:p>
        </p:txBody>
      </p:sp>
      <p:cxnSp>
        <p:nvCxnSpPr>
          <p:cNvPr id="18" name="Straight Connector 17"/>
          <p:cNvCxnSpPr/>
          <p:nvPr/>
        </p:nvCxnSpPr>
        <p:spPr bwMode="auto">
          <a:xfrm>
            <a:off x="6756400" y="4224338"/>
            <a:ext cx="2524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60" name="TextBox 18"/>
          <p:cNvSpPr txBox="1">
            <a:spLocks noChangeArrowheads="1"/>
          </p:cNvSpPr>
          <p:nvPr/>
        </p:nvSpPr>
        <p:spPr bwMode="auto">
          <a:xfrm>
            <a:off x="7056611" y="4023904"/>
            <a:ext cx="734534" cy="369380"/>
          </a:xfrm>
          <a:prstGeom prst="rect">
            <a:avLst/>
          </a:prstGeom>
          <a:noFill/>
          <a:ln w="9525">
            <a:noFill/>
            <a:miter lim="800000"/>
            <a:headEnd/>
            <a:tailEnd/>
          </a:ln>
        </p:spPr>
        <p:txBody>
          <a:bodyPr wrap="none">
            <a:prstTxWarp prst="textNoShape">
              <a:avLst/>
            </a:prstTxWarp>
            <a:spAutoFit/>
          </a:bodyPr>
          <a:lstStyle/>
          <a:p>
            <a:r>
              <a:rPr lang="en-GB">
                <a:latin typeface="Calibri" pitchFamily="-84" charset="0"/>
              </a:rPr>
              <a:t>muon</a:t>
            </a:r>
          </a:p>
        </p:txBody>
      </p:sp>
      <p:cxnSp>
        <p:nvCxnSpPr>
          <p:cNvPr id="20" name="Straight Connector 19"/>
          <p:cNvCxnSpPr/>
          <p:nvPr/>
        </p:nvCxnSpPr>
        <p:spPr bwMode="auto">
          <a:xfrm>
            <a:off x="6756400" y="4489450"/>
            <a:ext cx="2524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162" name="TextBox 20"/>
          <p:cNvSpPr txBox="1">
            <a:spLocks noChangeArrowheads="1"/>
          </p:cNvSpPr>
          <p:nvPr/>
        </p:nvSpPr>
        <p:spPr bwMode="auto">
          <a:xfrm>
            <a:off x="7056611" y="4287688"/>
            <a:ext cx="997441" cy="369380"/>
          </a:xfrm>
          <a:prstGeom prst="rect">
            <a:avLst/>
          </a:prstGeom>
          <a:noFill/>
          <a:ln w="9525">
            <a:noFill/>
            <a:miter lim="800000"/>
            <a:headEnd/>
            <a:tailEnd/>
          </a:ln>
        </p:spPr>
        <p:txBody>
          <a:bodyPr wrap="none">
            <a:prstTxWarp prst="textNoShape">
              <a:avLst/>
            </a:prstTxWarp>
            <a:spAutoFit/>
          </a:bodyPr>
          <a:lstStyle/>
          <a:p>
            <a:r>
              <a:rPr lang="en-GB">
                <a:latin typeface="Calibri" pitchFamily="-84" charset="0"/>
              </a:rPr>
              <a:t>neutrino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GB">
                <a:solidFill>
                  <a:schemeClr val="bg1"/>
                </a:solidFill>
              </a:rPr>
              <a:t>Status</a:t>
            </a:r>
          </a:p>
        </p:txBody>
      </p:sp>
      <p:sp>
        <p:nvSpPr>
          <p:cNvPr id="3" name="Content Placeholder 2"/>
          <p:cNvSpPr>
            <a:spLocks noGrp="1"/>
          </p:cNvSpPr>
          <p:nvPr>
            <p:ph idx="1"/>
          </p:nvPr>
        </p:nvSpPr>
        <p:spPr>
          <a:xfrm>
            <a:off x="188426" y="1239852"/>
            <a:ext cx="8675687" cy="5038725"/>
          </a:xfrm>
        </p:spPr>
        <p:txBody>
          <a:bodyPr>
            <a:normAutofit/>
          </a:bodyPr>
          <a:lstStyle/>
          <a:p>
            <a:pPr>
              <a:lnSpc>
                <a:spcPct val="80000"/>
              </a:lnSpc>
              <a:buFont typeface="Wingdings" pitchFamily="-84" charset="2"/>
              <a:buChar char="§"/>
            </a:pPr>
            <a:r>
              <a:rPr lang="en-US" sz="2000" dirty="0">
                <a:solidFill>
                  <a:srgbClr val="0000FF"/>
                </a:solidFill>
              </a:rPr>
              <a:t>Science case</a:t>
            </a:r>
          </a:p>
          <a:p>
            <a:pPr lvl="1">
              <a:lnSpc>
                <a:spcPct val="80000"/>
              </a:lnSpc>
            </a:pPr>
            <a:r>
              <a:rPr lang="en-US" sz="1800" dirty="0">
                <a:solidFill>
                  <a:srgbClr val="0000FF"/>
                </a:solidFill>
              </a:rPr>
              <a:t>discovery potential for Galactic sources</a:t>
            </a:r>
          </a:p>
          <a:p>
            <a:pPr lvl="1">
              <a:lnSpc>
                <a:spcPct val="80000"/>
              </a:lnSpc>
            </a:pPr>
            <a:r>
              <a:rPr lang="en-US" sz="1800" dirty="0">
                <a:solidFill>
                  <a:srgbClr val="0000FF"/>
                </a:solidFill>
              </a:rPr>
              <a:t>provides for independent observation of a possible discovery by IceCube with improved significance within reasonable amount of time</a:t>
            </a:r>
          </a:p>
          <a:p>
            <a:pPr lvl="1">
              <a:lnSpc>
                <a:spcPct val="80000"/>
              </a:lnSpc>
            </a:pPr>
            <a:r>
              <a:rPr lang="en-US" sz="1800" dirty="0">
                <a:solidFill>
                  <a:srgbClr val="0000FF"/>
                </a:solidFill>
              </a:rPr>
              <a:t>continuous and long-term measurements in the areas of oceanography, geophysics and marine biological sciences</a:t>
            </a:r>
          </a:p>
          <a:p>
            <a:pPr>
              <a:lnSpc>
                <a:spcPct val="80000"/>
              </a:lnSpc>
              <a:buFont typeface="Wingdings" pitchFamily="-84" charset="2"/>
              <a:buChar char="§"/>
            </a:pPr>
            <a:r>
              <a:rPr lang="en-US" sz="2000" dirty="0" err="1">
                <a:solidFill>
                  <a:srgbClr val="0000FF"/>
                </a:solidFill>
              </a:rPr>
              <a:t>Antares</a:t>
            </a:r>
            <a:r>
              <a:rPr lang="en-US" sz="2000" dirty="0">
                <a:solidFill>
                  <a:srgbClr val="0000FF"/>
                </a:solidFill>
              </a:rPr>
              <a:t> proved feasibility of (high-energy) neutrino astronomy in Mediterranean Sea</a:t>
            </a:r>
          </a:p>
          <a:p>
            <a:pPr lvl="1">
              <a:lnSpc>
                <a:spcPct val="80000"/>
              </a:lnSpc>
              <a:buFont typeface="Arial" pitchFamily="-84" charset="0"/>
              <a:buChar char="‒"/>
            </a:pPr>
            <a:r>
              <a:rPr lang="en-US" sz="1800" dirty="0">
                <a:solidFill>
                  <a:srgbClr val="0000FF"/>
                </a:solidFill>
              </a:rPr>
              <a:t>see presentation P. Coyle at this conference</a:t>
            </a:r>
          </a:p>
          <a:p>
            <a:pPr>
              <a:lnSpc>
                <a:spcPct val="80000"/>
              </a:lnSpc>
              <a:buFont typeface="Wingdings" pitchFamily="-84" charset="2"/>
              <a:buChar char="§"/>
            </a:pPr>
            <a:r>
              <a:rPr lang="en-US" sz="2000" dirty="0">
                <a:solidFill>
                  <a:srgbClr val="0000FF"/>
                </a:solidFill>
              </a:rPr>
              <a:t>Major investments paved the way for KM3NeT</a:t>
            </a:r>
          </a:p>
          <a:p>
            <a:pPr lvl="1">
              <a:lnSpc>
                <a:spcPct val="80000"/>
              </a:lnSpc>
            </a:pPr>
            <a:r>
              <a:rPr lang="en-US" sz="1800" dirty="0">
                <a:solidFill>
                  <a:srgbClr val="0000FF"/>
                </a:solidFill>
              </a:rPr>
              <a:t>site preparations, shore stations, ROV, assembly lines, prototyping, logistics, ...</a:t>
            </a:r>
          </a:p>
          <a:p>
            <a:pPr>
              <a:lnSpc>
                <a:spcPct val="80000"/>
              </a:lnSpc>
              <a:buFont typeface="Wingdings" pitchFamily="-84" charset="2"/>
              <a:buChar char="§"/>
            </a:pPr>
            <a:r>
              <a:rPr lang="en-US" sz="2000" dirty="0">
                <a:solidFill>
                  <a:srgbClr val="0000FF"/>
                </a:solidFill>
              </a:rPr>
              <a:t>Planning</a:t>
            </a:r>
          </a:p>
          <a:p>
            <a:pPr lvl="1">
              <a:lnSpc>
                <a:spcPct val="80000"/>
              </a:lnSpc>
            </a:pPr>
            <a:r>
              <a:rPr lang="en-US" sz="1800" dirty="0">
                <a:solidFill>
                  <a:srgbClr val="0000FF"/>
                </a:solidFill>
              </a:rPr>
              <a:t>start capital of 40 M€ available</a:t>
            </a:r>
          </a:p>
          <a:p>
            <a:pPr lvl="1">
              <a:lnSpc>
                <a:spcPct val="80000"/>
              </a:lnSpc>
            </a:pPr>
            <a:r>
              <a:rPr lang="en-US" sz="1800" dirty="0">
                <a:solidFill>
                  <a:srgbClr val="0000FF"/>
                </a:solidFill>
              </a:rPr>
              <a:t>deployment of first multi-PMT optical module this summer at </a:t>
            </a:r>
            <a:r>
              <a:rPr lang="en-US" sz="1800" dirty="0" err="1">
                <a:solidFill>
                  <a:srgbClr val="0000FF"/>
                </a:solidFill>
              </a:rPr>
              <a:t>Antares</a:t>
            </a:r>
            <a:r>
              <a:rPr lang="en-US" sz="1800" dirty="0">
                <a:solidFill>
                  <a:srgbClr val="0000FF"/>
                </a:solidFill>
              </a:rPr>
              <a:t> site</a:t>
            </a:r>
          </a:p>
          <a:p>
            <a:pPr lvl="1">
              <a:lnSpc>
                <a:spcPct val="80000"/>
              </a:lnSpc>
            </a:pPr>
            <a:r>
              <a:rPr lang="en-US" sz="1800" dirty="0">
                <a:solidFill>
                  <a:srgbClr val="0000FF"/>
                </a:solidFill>
              </a:rPr>
              <a:t>first phase of construction will start later this year in Italy and France</a:t>
            </a:r>
          </a:p>
          <a:p>
            <a:pPr lvl="1">
              <a:lnSpc>
                <a:spcPct val="80000"/>
              </a:lnSpc>
            </a:pPr>
            <a:r>
              <a:rPr lang="en-US" sz="1800" dirty="0">
                <a:solidFill>
                  <a:srgbClr val="0000FF"/>
                </a:solidFill>
              </a:rPr>
              <a:t>complete construction by 2020; </a:t>
            </a:r>
            <a:r>
              <a:rPr lang="en-US" sz="1800" dirty="0" err="1">
                <a:solidFill>
                  <a:srgbClr val="0000FF"/>
                </a:solidFill>
              </a:rPr>
              <a:t>siting</a:t>
            </a:r>
            <a:r>
              <a:rPr lang="en-US" sz="1800" dirty="0">
                <a:solidFill>
                  <a:srgbClr val="0000FF"/>
                </a:solidFill>
              </a:rPr>
              <a:t> and speed subject to future funding</a:t>
            </a:r>
          </a:p>
        </p:txBody>
      </p:sp>
      <p:pic>
        <p:nvPicPr>
          <p:cNvPr id="4" name="Picture 3" descr="KM3NeT_logo_web_no_shade.gif"/>
          <p:cNvPicPr>
            <a:picLocks noChangeAspect="1"/>
          </p:cNvPicPr>
          <p:nvPr/>
        </p:nvPicPr>
        <p:blipFill>
          <a:blip r:embed="rId2"/>
          <a:srcRect/>
          <a:stretch>
            <a:fillRect/>
          </a:stretch>
        </p:blipFill>
        <p:spPr bwMode="auto">
          <a:xfrm>
            <a:off x="7495135" y="219798"/>
            <a:ext cx="1261124" cy="13060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054" descr="Рисунок1"/>
          <p:cNvPicPr>
            <a:picLocks noChangeAspect="1" noChangeArrowheads="1"/>
          </p:cNvPicPr>
          <p:nvPr/>
        </p:nvPicPr>
        <p:blipFill>
          <a:blip r:embed="rId2">
            <a:lum bright="5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234" y="4071"/>
            <a:ext cx="9144000" cy="6870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 name="TextBox 3"/>
          <p:cNvSpPr txBox="1"/>
          <p:nvPr/>
        </p:nvSpPr>
        <p:spPr>
          <a:xfrm>
            <a:off x="1064565" y="1700808"/>
            <a:ext cx="6996402" cy="1323439"/>
          </a:xfrm>
          <a:prstGeom prst="rect">
            <a:avLst/>
          </a:prstGeom>
          <a:noFill/>
        </p:spPr>
        <p:txBody>
          <a:bodyPr wrap="none" rtlCol="0">
            <a:spAutoFit/>
          </a:bodyPr>
          <a:lstStyle/>
          <a:p>
            <a:r>
              <a:rPr lang="en-US" sz="4000" dirty="0" smtClean="0"/>
              <a:t>GVD – a km3 Neutrino Telescope</a:t>
            </a:r>
          </a:p>
          <a:p>
            <a:r>
              <a:rPr lang="en-US" sz="4000" dirty="0"/>
              <a:t> </a:t>
            </a:r>
            <a:r>
              <a:rPr lang="en-US" sz="4000" dirty="0" smtClean="0"/>
              <a:t>                 in Lake Baikal</a:t>
            </a:r>
            <a:endParaRPr lang="ru-RU" sz="4000" dirty="0"/>
          </a:p>
        </p:txBody>
      </p:sp>
      <p:sp>
        <p:nvSpPr>
          <p:cNvPr id="5" name="Прямоугольник 4"/>
          <p:cNvSpPr/>
          <p:nvPr/>
        </p:nvSpPr>
        <p:spPr>
          <a:xfrm>
            <a:off x="2699792" y="5528496"/>
            <a:ext cx="4104456" cy="1015663"/>
          </a:xfrm>
          <a:prstGeom prst="rect">
            <a:avLst/>
          </a:prstGeom>
        </p:spPr>
        <p:txBody>
          <a:bodyPr wrap="square">
            <a:spAutoFit/>
          </a:bodyPr>
          <a:lstStyle/>
          <a:p>
            <a:pPr fontAlgn="auto">
              <a:spcBef>
                <a:spcPts val="0"/>
              </a:spcBef>
              <a:spcAft>
                <a:spcPts val="0"/>
              </a:spcAft>
              <a:defRPr/>
            </a:pPr>
            <a:r>
              <a:rPr lang="en-US" sz="2000" b="1" dirty="0" err="1" smtClean="0">
                <a:effectLst>
                  <a:outerShdw blurRad="38100" dist="38100" dir="2700000" algn="tl">
                    <a:srgbClr val="C0C0C0"/>
                  </a:outerShdw>
                </a:effectLst>
                <a:latin typeface="Times New Roman" pitchFamily="18" charset="0"/>
                <a:cs typeface="Times New Roman" pitchFamily="18" charset="0"/>
              </a:rPr>
              <a:t>Zh</a:t>
            </a:r>
            <a:r>
              <a:rPr lang="en-US" sz="2000" b="1" dirty="0" smtClean="0">
                <a:effectLst>
                  <a:outerShdw blurRad="38100" dist="38100" dir="2700000" algn="tl">
                    <a:srgbClr val="C0C0C0"/>
                  </a:outerShdw>
                </a:effectLst>
                <a:latin typeface="Times New Roman" pitchFamily="18" charset="0"/>
                <a:cs typeface="Times New Roman" pitchFamily="18" charset="0"/>
              </a:rPr>
              <a:t>.-A. </a:t>
            </a:r>
            <a:r>
              <a:rPr lang="en-US" sz="2000" b="1" dirty="0" err="1" smtClean="0">
                <a:effectLst>
                  <a:outerShdw blurRad="38100" dist="38100" dir="2700000" algn="tl">
                    <a:srgbClr val="C0C0C0"/>
                  </a:outerShdw>
                </a:effectLst>
                <a:latin typeface="Times New Roman" pitchFamily="18" charset="0"/>
                <a:cs typeface="Times New Roman" pitchFamily="18" charset="0"/>
              </a:rPr>
              <a:t>Dzhilkibaev</a:t>
            </a:r>
            <a:r>
              <a:rPr lang="en-US" sz="2000" b="1" dirty="0" smtClean="0">
                <a:effectLst>
                  <a:outerShdw blurRad="38100" dist="38100" dir="2700000" algn="tl">
                    <a:srgbClr val="C0C0C0"/>
                  </a:outerShdw>
                </a:effectLst>
                <a:latin typeface="Times New Roman" pitchFamily="18" charset="0"/>
                <a:cs typeface="Times New Roman" pitchFamily="18" charset="0"/>
              </a:rPr>
              <a:t>, INR (Moscow),  </a:t>
            </a:r>
          </a:p>
          <a:p>
            <a:pPr fontAlgn="auto">
              <a:spcBef>
                <a:spcPts val="0"/>
              </a:spcBef>
              <a:spcAft>
                <a:spcPts val="0"/>
              </a:spcAft>
              <a:defRPr/>
            </a:pP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smtClean="0">
                <a:effectLst>
                  <a:outerShdw blurRad="38100" dist="38100" dir="2700000" algn="tl">
                    <a:srgbClr val="C0C0C0"/>
                  </a:outerShdw>
                </a:effectLst>
                <a:latin typeface="Times New Roman" pitchFamily="18" charset="0"/>
                <a:cs typeface="Times New Roman" pitchFamily="18" charset="0"/>
              </a:rPr>
              <a:t>     for </a:t>
            </a:r>
            <a:r>
              <a:rPr lang="en-US" sz="2000" b="1" dirty="0">
                <a:effectLst>
                  <a:outerShdw blurRad="38100" dist="38100" dir="2700000" algn="tl">
                    <a:srgbClr val="C0C0C0"/>
                  </a:outerShdw>
                </a:effectLst>
                <a:latin typeface="Times New Roman" pitchFamily="18" charset="0"/>
                <a:cs typeface="Times New Roman" pitchFamily="18" charset="0"/>
              </a:rPr>
              <a:t>the Baikal </a:t>
            </a:r>
            <a:r>
              <a:rPr lang="en-US" sz="2000" b="1" dirty="0" smtClean="0">
                <a:effectLst>
                  <a:outerShdw blurRad="38100" dist="38100" dir="2700000" algn="tl">
                    <a:srgbClr val="C0C0C0"/>
                  </a:outerShdw>
                </a:effectLst>
                <a:latin typeface="Times New Roman" pitchFamily="18" charset="0"/>
                <a:cs typeface="Times New Roman" pitchFamily="18" charset="0"/>
              </a:rPr>
              <a:t>Collaboration</a:t>
            </a:r>
          </a:p>
          <a:p>
            <a:pPr fontAlgn="auto">
              <a:spcBef>
                <a:spcPts val="0"/>
              </a:spcBef>
              <a:spcAft>
                <a:spcPts val="0"/>
              </a:spcAft>
              <a:defRPr/>
            </a:pP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smtClean="0">
                <a:effectLst>
                  <a:outerShdw blurRad="38100" dist="38100" dir="2700000" algn="tl">
                    <a:srgbClr val="C0C0C0"/>
                  </a:outerShdw>
                </a:effectLst>
                <a:latin typeface="Times New Roman" pitchFamily="18" charset="0"/>
                <a:cs typeface="Times New Roman" pitchFamily="18" charset="0"/>
              </a:rPr>
              <a:t>       </a:t>
            </a:r>
            <a:r>
              <a:rPr lang="en-GB" sz="2000" b="1" dirty="0" err="1" smtClean="0">
                <a:latin typeface="Times New Roman" pitchFamily="18" charset="0"/>
                <a:cs typeface="Times New Roman" pitchFamily="18" charset="0"/>
              </a:rPr>
              <a:t>Dubna</a:t>
            </a:r>
            <a:r>
              <a:rPr lang="en-GB" sz="2000" b="1" dirty="0" smtClean="0">
                <a:latin typeface="Times New Roman" pitchFamily="18" charset="0"/>
                <a:cs typeface="Times New Roman" pitchFamily="18" charset="0"/>
              </a:rPr>
              <a:t>, 8 December, </a:t>
            </a:r>
            <a:r>
              <a:rPr lang="en-GB" sz="2000" b="1" dirty="0">
                <a:latin typeface="Times New Roman" pitchFamily="18" charset="0"/>
                <a:cs typeface="Times New Roman" pitchFamily="18" charset="0"/>
              </a:rPr>
              <a:t>2011</a:t>
            </a:r>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4755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0"/>
          <p:cNvSpPr>
            <a:spLocks noChangeArrowheads="1"/>
          </p:cNvSpPr>
          <p:nvPr/>
        </p:nvSpPr>
        <p:spPr bwMode="auto">
          <a:xfrm>
            <a:off x="5219700" y="1125538"/>
            <a:ext cx="3744913" cy="5329237"/>
          </a:xfrm>
          <a:prstGeom prst="rect">
            <a:avLst/>
          </a:prstGeom>
          <a:gradFill rotWithShape="1">
            <a:gsLst>
              <a:gs pos="0">
                <a:srgbClr val="475E76"/>
              </a:gs>
              <a:gs pos="100000">
                <a:srgbClr val="99CCFF"/>
              </a:gs>
            </a:gsLst>
            <a:lin ang="5400000" scaled="1"/>
          </a:gradFill>
          <a:ln w="9525">
            <a:solidFill>
              <a:srgbClr val="000000"/>
            </a:solidFill>
            <a:miter lim="800000"/>
            <a:headEnd/>
            <a:tailEnd/>
          </a:ln>
        </p:spPr>
        <p:txBody>
          <a:bodyPr wrap="none" anchor="ctr"/>
          <a:lstStyle/>
          <a:p>
            <a:pPr algn="ctr"/>
            <a:endParaRPr lang="ru-RU"/>
          </a:p>
        </p:txBody>
      </p:sp>
      <p:grpSp>
        <p:nvGrpSpPr>
          <p:cNvPr id="2" name="Группа 31"/>
          <p:cNvGrpSpPr>
            <a:grpSpLocks/>
          </p:cNvGrpSpPr>
          <p:nvPr/>
        </p:nvGrpSpPr>
        <p:grpSpPr bwMode="auto">
          <a:xfrm>
            <a:off x="5292725" y="1411288"/>
            <a:ext cx="3688280" cy="4897437"/>
            <a:chOff x="4644008" y="1123950"/>
            <a:chExt cx="4049152" cy="5226050"/>
          </a:xfrm>
        </p:grpSpPr>
        <p:pic>
          <p:nvPicPr>
            <p:cNvPr id="3" name="Picture 3" descr="GVD_cluster"/>
            <p:cNvPicPr>
              <a:picLocks noChangeAspect="1" noChangeArrowheads="1"/>
            </p:cNvPicPr>
            <p:nvPr/>
          </p:nvPicPr>
          <p:blipFill>
            <a:blip r:embed="rId2">
              <a:lum bright="-2000" contrast="14000"/>
            </a:blip>
            <a:srcRect/>
            <a:stretch>
              <a:fillRect/>
            </a:stretch>
          </p:blipFill>
          <p:spPr bwMode="auto">
            <a:xfrm>
              <a:off x="5215655" y="1123950"/>
              <a:ext cx="2026907" cy="522605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pic>
        <p:sp>
          <p:nvSpPr>
            <p:cNvPr id="6" name="TextBox 5"/>
            <p:cNvSpPr txBox="1"/>
            <p:nvPr/>
          </p:nvSpPr>
          <p:spPr bwMode="auto">
            <a:xfrm rot="16200000">
              <a:off x="6953579" y="4540964"/>
              <a:ext cx="3073694" cy="405469"/>
            </a:xfrm>
            <a:prstGeom prst="rect">
              <a:avLst/>
            </a:prstGeom>
            <a:noFill/>
          </p:spPr>
          <p:txBody>
            <a:bodyPr wrap="square">
              <a:spAutoFit/>
            </a:bodyPr>
            <a:lstStyle/>
            <a:p>
              <a:pPr fontAlgn="auto">
                <a:spcBef>
                  <a:spcPts val="0"/>
                </a:spcBef>
                <a:spcAft>
                  <a:spcPts val="0"/>
                </a:spcAft>
                <a:defRPr/>
              </a:pPr>
              <a:r>
                <a:rPr lang="en-US" b="1" dirty="0">
                  <a:latin typeface="Perpetua" pitchFamily="18" charset="0"/>
                </a:rPr>
                <a:t>String section, 12 </a:t>
              </a:r>
              <a:r>
                <a:rPr lang="en-US" b="1" dirty="0" smtClean="0">
                  <a:latin typeface="Perpetua" pitchFamily="18" charset="0"/>
                </a:rPr>
                <a:t>OMs</a:t>
              </a:r>
              <a:endParaRPr lang="ru-RU" b="1" dirty="0">
                <a:latin typeface="+mj-lt"/>
              </a:endParaRPr>
            </a:p>
          </p:txBody>
        </p:sp>
        <p:sp>
          <p:nvSpPr>
            <p:cNvPr id="10" name="TextBox 9"/>
            <p:cNvSpPr txBox="1"/>
            <p:nvPr/>
          </p:nvSpPr>
          <p:spPr bwMode="auto">
            <a:xfrm>
              <a:off x="5220884" y="5911249"/>
              <a:ext cx="1157236" cy="369296"/>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sz="1600" b="1" dirty="0">
                  <a:latin typeface="Times New Roman" pitchFamily="18" charset="0"/>
                  <a:cs typeface="Times New Roman" pitchFamily="18" charset="0"/>
                </a:rPr>
                <a:t>R ~ 60 m</a:t>
              </a:r>
              <a:endParaRPr lang="ru-RU" sz="1600" b="1" dirty="0">
                <a:latin typeface="Times New Roman" pitchFamily="18" charset="0"/>
                <a:cs typeface="Times New Roman" pitchFamily="18" charset="0"/>
              </a:endParaRPr>
            </a:p>
          </p:txBody>
        </p:sp>
        <p:sp>
          <p:nvSpPr>
            <p:cNvPr id="11" name="Левая фигурная скобка 10"/>
            <p:cNvSpPr/>
            <p:nvPr/>
          </p:nvSpPr>
          <p:spPr bwMode="auto">
            <a:xfrm>
              <a:off x="5001288" y="2729881"/>
              <a:ext cx="259680" cy="267993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dirty="0">
                <a:solidFill>
                  <a:srgbClr val="FF0000"/>
                </a:solidFill>
              </a:endParaRPr>
            </a:p>
          </p:txBody>
        </p:sp>
        <p:grpSp>
          <p:nvGrpSpPr>
            <p:cNvPr id="4" name="Группа 30"/>
            <p:cNvGrpSpPr>
              <a:grpSpLocks/>
            </p:cNvGrpSpPr>
            <p:nvPr/>
          </p:nvGrpSpPr>
          <p:grpSpPr bwMode="auto">
            <a:xfrm>
              <a:off x="4644008" y="3384028"/>
              <a:ext cx="1571055" cy="2454798"/>
              <a:chOff x="4644008" y="3384028"/>
              <a:chExt cx="1571055" cy="2454798"/>
            </a:xfrm>
          </p:grpSpPr>
          <p:cxnSp>
            <p:nvCxnSpPr>
              <p:cNvPr id="9" name="Прямая со стрелкой 8"/>
              <p:cNvCxnSpPr/>
              <p:nvPr/>
            </p:nvCxnSpPr>
            <p:spPr bwMode="auto">
              <a:xfrm>
                <a:off x="5356824" y="5836712"/>
                <a:ext cx="857470" cy="1693"/>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bwMode="auto">
              <a:xfrm rot="16200000">
                <a:off x="4229912" y="3797868"/>
                <a:ext cx="1197671" cy="369479"/>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sz="1600" b="1" dirty="0">
                    <a:latin typeface="Times New Roman" pitchFamily="18" charset="0"/>
                    <a:cs typeface="Times New Roman" pitchFamily="18" charset="0"/>
                  </a:rPr>
                  <a:t>L~ 350 m</a:t>
                </a:r>
                <a:endParaRPr lang="ru-RU" sz="1600" b="1" dirty="0">
                  <a:latin typeface="Times New Roman" pitchFamily="18" charset="0"/>
                  <a:cs typeface="Times New Roman" pitchFamily="18" charset="0"/>
                </a:endParaRPr>
              </a:p>
            </p:txBody>
          </p:sp>
        </p:grpSp>
      </p:grpSp>
      <p:sp>
        <p:nvSpPr>
          <p:cNvPr id="16388" name="Прямоугольник 458"/>
          <p:cNvSpPr>
            <a:spLocks noChangeArrowheads="1"/>
          </p:cNvSpPr>
          <p:nvPr/>
        </p:nvSpPr>
        <p:spPr bwMode="auto">
          <a:xfrm>
            <a:off x="179388" y="2470150"/>
            <a:ext cx="4892675" cy="39306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b="1" dirty="0">
                <a:solidFill>
                  <a:srgbClr val="7030A0"/>
                </a:solidFill>
                <a:latin typeface="Perpetua"/>
                <a:cs typeface="Times New Roman" pitchFamily="18" charset="0"/>
              </a:rPr>
              <a:t>Optimization results</a:t>
            </a:r>
            <a:endParaRPr lang="en-US" sz="1600" b="1" dirty="0">
              <a:latin typeface="Times New Roman" pitchFamily="18" charset="0"/>
              <a:cs typeface="Times New Roman" pitchFamily="18" charset="0"/>
            </a:endParaRP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US" sz="1600" b="1" dirty="0">
                <a:latin typeface="Times New Roman" pitchFamily="18" charset="0"/>
                <a:cs typeface="Times New Roman" pitchFamily="18" charset="0"/>
              </a:rPr>
              <a:t>Z</a:t>
            </a: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 15 m </a:t>
            </a:r>
            <a:r>
              <a:rPr lang="en-US" sz="1600" dirty="0">
                <a:latin typeface="Times New Roman" pitchFamily="18" charset="0"/>
                <a:cs typeface="Times New Roman" pitchFamily="18" charset="0"/>
              </a:rPr>
              <a:t>– OMs spacing on strings</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US" sz="1600" b="1" dirty="0">
                <a:latin typeface="Times New Roman" pitchFamily="18" charset="0"/>
                <a:cs typeface="Times New Roman" pitchFamily="18" charset="0"/>
              </a:rPr>
              <a:t>R = 60 m </a:t>
            </a:r>
            <a:r>
              <a:rPr lang="en-US" sz="1600" dirty="0">
                <a:latin typeface="Times New Roman" pitchFamily="18" charset="0"/>
                <a:cs typeface="Times New Roman" pitchFamily="18" charset="0"/>
              </a:rPr>
              <a:t>– the Cluster radius  </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US" sz="1600" b="1" dirty="0">
                <a:latin typeface="Times New Roman" pitchFamily="18" charset="0"/>
                <a:cs typeface="Times New Roman" pitchFamily="18" charset="0"/>
              </a:rPr>
              <a:t>H = 300 m </a:t>
            </a:r>
            <a:r>
              <a:rPr lang="en-US" sz="1600" dirty="0">
                <a:latin typeface="Times New Roman" pitchFamily="18" charset="0"/>
                <a:cs typeface="Times New Roman" pitchFamily="18" charset="0"/>
              </a:rPr>
              <a:t>- the distance between </a:t>
            </a:r>
            <a:r>
              <a:rPr lang="en-US" sz="1600" dirty="0" smtClean="0">
                <a:latin typeface="Times New Roman" pitchFamily="18" charset="0"/>
                <a:cs typeface="Times New Roman" pitchFamily="18" charset="0"/>
              </a:rPr>
              <a:t>Clusters</a:t>
            </a:r>
            <a:r>
              <a:rPr lang="en-US" sz="1600" dirty="0">
                <a:latin typeface="Times New Roman" pitchFamily="18" charset="0"/>
                <a:cs typeface="Times New Roman" pitchFamily="18" charset="0"/>
              </a:rPr>
              <a:t>.</a:t>
            </a:r>
            <a:endParaRPr lang="en-GB" sz="1600" b="1" u="sng" dirty="0">
              <a:solidFill>
                <a:srgbClr val="7030A0"/>
              </a:solidFill>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800" b="1" dirty="0">
              <a:solidFill>
                <a:srgbClr val="7030A0"/>
              </a:solidFill>
              <a:latin typeface="Perpetua"/>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b="1" dirty="0">
                <a:solidFill>
                  <a:srgbClr val="7030A0"/>
                </a:solidFill>
                <a:latin typeface="Perpetua"/>
                <a:cs typeface="Times New Roman" pitchFamily="18" charset="0"/>
              </a:rPr>
              <a:t>Trigger conditions</a:t>
            </a:r>
            <a:endParaRPr lang="en-GB" dirty="0">
              <a:solidFill>
                <a:srgbClr val="000000"/>
              </a:solidFill>
              <a:latin typeface="Perpetua"/>
              <a:cs typeface="Times New Roman" pitchFamily="18" charset="0"/>
            </a:endParaRP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1600" dirty="0">
                <a:solidFill>
                  <a:srgbClr val="000000"/>
                </a:solidFill>
                <a:latin typeface="Times New Roman" pitchFamily="18" charset="0"/>
                <a:cs typeface="Times New Roman" pitchFamily="18" charset="0"/>
              </a:rPr>
              <a:t>Hardware trigger: </a:t>
            </a:r>
            <a:r>
              <a:rPr lang="en-GB" sz="1600" dirty="0">
                <a:latin typeface="Times New Roman" pitchFamily="18" charset="0"/>
                <a:cs typeface="Times New Roman" pitchFamily="18" charset="0"/>
              </a:rPr>
              <a:t>coincidences  of nearby OMs</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1600" dirty="0">
                <a:latin typeface="Times New Roman" pitchFamily="18" charset="0"/>
                <a:cs typeface="Times New Roman" pitchFamily="18" charset="0"/>
              </a:rPr>
              <a:t>(threshold 0.5&amp;3 </a:t>
            </a:r>
            <a:r>
              <a:rPr lang="en-GB" sz="1600" dirty="0" err="1">
                <a:latin typeface="Times New Roman" pitchFamily="18" charset="0"/>
                <a:cs typeface="Times New Roman" pitchFamily="18" charset="0"/>
              </a:rPr>
              <a:t>p.e.</a:t>
            </a:r>
            <a:r>
              <a:rPr lang="en-GB" sz="1600" dirty="0">
                <a:latin typeface="Times New Roman" pitchFamily="18" charset="0"/>
                <a:cs typeface="Times New Roman" pitchFamily="18" charset="0"/>
              </a:rPr>
              <a:t>). </a:t>
            </a:r>
            <a:r>
              <a:rPr lang="en-GB" sz="1600" dirty="0">
                <a:solidFill>
                  <a:srgbClr val="000000"/>
                </a:solidFill>
                <a:latin typeface="Times New Roman" pitchFamily="18" charset="0"/>
                <a:cs typeface="Times New Roman" pitchFamily="18" charset="0"/>
              </a:rPr>
              <a:t>Software selection: </a:t>
            </a:r>
            <a:r>
              <a:rPr lang="en-GB" sz="1600" dirty="0" err="1">
                <a:solidFill>
                  <a:srgbClr val="000000"/>
                </a:solidFill>
                <a:latin typeface="Times New Roman" pitchFamily="18" charset="0"/>
                <a:cs typeface="Times New Roman" pitchFamily="18" charset="0"/>
              </a:rPr>
              <a:t>muons</a:t>
            </a:r>
            <a:r>
              <a:rPr lang="en-GB" sz="1600" dirty="0">
                <a:solidFill>
                  <a:srgbClr val="000000"/>
                </a:solidFill>
                <a:latin typeface="Times New Roman" pitchFamily="18" charset="0"/>
                <a:cs typeface="Times New Roman" pitchFamily="18" charset="0"/>
              </a:rPr>
              <a:t> – 6 triggered channels at 3 strings; cascades – 4 channels  at 3 strings.</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1600" b="1" u="sng" dirty="0">
              <a:solidFill>
                <a:srgbClr val="7030A0"/>
              </a:solidFill>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800" b="1" dirty="0">
              <a:solidFill>
                <a:srgbClr val="7030A0"/>
              </a:solidFill>
              <a:latin typeface="Perpetua"/>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b="1" dirty="0">
                <a:solidFill>
                  <a:srgbClr val="7030A0"/>
                </a:solidFill>
                <a:latin typeface="Perpetua"/>
                <a:cs typeface="Times New Roman" pitchFamily="18" charset="0"/>
              </a:rPr>
              <a:t>Effective cascade volume   </a:t>
            </a:r>
            <a:r>
              <a:rPr lang="en-GB" sz="1600" dirty="0">
                <a:solidFill>
                  <a:srgbClr val="000000"/>
                </a:solidFill>
                <a:latin typeface="Times New Roman" pitchFamily="18" charset="0"/>
                <a:cs typeface="Times New Roman" pitchFamily="18" charset="0"/>
              </a:rPr>
              <a:t>(E &gt; 50 </a:t>
            </a:r>
            <a:r>
              <a:rPr lang="en-GB" sz="1600" dirty="0" err="1">
                <a:solidFill>
                  <a:srgbClr val="000000"/>
                </a:solidFill>
                <a:latin typeface="Times New Roman" pitchFamily="18" charset="0"/>
                <a:cs typeface="Times New Roman" pitchFamily="18" charset="0"/>
              </a:rPr>
              <a:t>TeV</a:t>
            </a:r>
            <a:r>
              <a:rPr lang="en-GB" sz="1600" dirty="0">
                <a:solidFill>
                  <a:srgbClr val="000000"/>
                </a:solidFill>
                <a:latin typeface="Times New Roman" pitchFamily="18" charset="0"/>
                <a:cs typeface="Times New Roman" pitchFamily="18" charset="0"/>
              </a:rPr>
              <a:t>):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1600" b="1" dirty="0">
                <a:solidFill>
                  <a:srgbClr val="000000"/>
                </a:solidFill>
                <a:latin typeface="Times New Roman" pitchFamily="18" charset="0"/>
                <a:cs typeface="Times New Roman" pitchFamily="18" charset="0"/>
              </a:rPr>
              <a:t>        </a:t>
            </a:r>
            <a:r>
              <a:rPr lang="en-GB" sz="1600" b="1" i="1" dirty="0" err="1">
                <a:solidFill>
                  <a:srgbClr val="000000"/>
                </a:solidFill>
                <a:latin typeface="Times New Roman" pitchFamily="18" charset="0"/>
                <a:cs typeface="Times New Roman" pitchFamily="18" charset="0"/>
              </a:rPr>
              <a:t>V</a:t>
            </a:r>
            <a:r>
              <a:rPr lang="en-GB" sz="1600" b="1" i="1" baseline="-25000" dirty="0" err="1">
                <a:solidFill>
                  <a:srgbClr val="000000"/>
                </a:solidFill>
                <a:latin typeface="Times New Roman" pitchFamily="18" charset="0"/>
                <a:cs typeface="Times New Roman" pitchFamily="18" charset="0"/>
              </a:rPr>
              <a:t>eff</a:t>
            </a:r>
            <a:r>
              <a:rPr lang="en-GB" sz="1600" b="1" i="1" baseline="-25000" dirty="0">
                <a:solidFill>
                  <a:srgbClr val="000000"/>
                </a:solidFill>
                <a:latin typeface="Times New Roman" pitchFamily="18" charset="0"/>
                <a:cs typeface="Times New Roman" pitchFamily="18" charset="0"/>
              </a:rPr>
              <a:t> </a:t>
            </a:r>
            <a:r>
              <a:rPr lang="en-GB" sz="1600" b="1" i="1" dirty="0">
                <a:solidFill>
                  <a:srgbClr val="000000"/>
                </a:solidFill>
                <a:latin typeface="Times New Roman" pitchFamily="18" charset="0"/>
                <a:cs typeface="Times New Roman" pitchFamily="18" charset="0"/>
              </a:rPr>
              <a:t>~0.3–0.7 km</a:t>
            </a:r>
            <a:r>
              <a:rPr lang="en-GB" sz="1600" b="1" i="1" baseline="30000" dirty="0">
                <a:solidFill>
                  <a:srgbClr val="000000"/>
                </a:solidFill>
                <a:latin typeface="Times New Roman" pitchFamily="18" charset="0"/>
                <a:cs typeface="Times New Roman" pitchFamily="18" charset="0"/>
              </a:rPr>
              <a:t>3</a:t>
            </a:r>
            <a:r>
              <a:rPr lang="en-GB" sz="1600" b="1" i="1" dirty="0">
                <a:solidFill>
                  <a:srgbClr val="000000"/>
                </a:solidFill>
                <a:latin typeface="Times New Roman" pitchFamily="18" charset="0"/>
                <a:cs typeface="Times New Roman" pitchFamily="18" charset="0"/>
              </a:rPr>
              <a:t> ,  δ(</a:t>
            </a:r>
            <a:r>
              <a:rPr lang="en-GB" sz="1600" b="1" i="1" dirty="0" err="1">
                <a:solidFill>
                  <a:srgbClr val="000000"/>
                </a:solidFill>
                <a:latin typeface="Times New Roman" pitchFamily="18" charset="0"/>
                <a:cs typeface="Times New Roman" pitchFamily="18" charset="0"/>
              </a:rPr>
              <a:t>lgE</a:t>
            </a:r>
            <a:r>
              <a:rPr lang="en-GB" sz="1600" b="1" i="1" dirty="0">
                <a:solidFill>
                  <a:srgbClr val="000000"/>
                </a:solidFill>
                <a:latin typeface="Times New Roman" pitchFamily="18" charset="0"/>
                <a:cs typeface="Times New Roman" pitchFamily="18" charset="0"/>
              </a:rPr>
              <a:t>) ~0.1,   </a:t>
            </a:r>
            <a:r>
              <a:rPr lang="en-GB" sz="1600" b="1" i="1" dirty="0">
                <a:solidFill>
                  <a:srgbClr val="000000"/>
                </a:solidFill>
                <a:latin typeface="Times New Roman" pitchFamily="18" charset="0"/>
                <a:cs typeface="Times New Roman" pitchFamily="18" charset="0"/>
                <a:sym typeface="Symbol" pitchFamily="18" charset="2"/>
              </a:rPr>
              <a:t></a:t>
            </a:r>
            <a:r>
              <a:rPr lang="en-GB" sz="1600" b="1" i="1" dirty="0" err="1">
                <a:solidFill>
                  <a:srgbClr val="000000"/>
                </a:solidFill>
                <a:latin typeface="Times New Roman" pitchFamily="18" charset="0"/>
                <a:cs typeface="Times New Roman" pitchFamily="18" charset="0"/>
              </a:rPr>
              <a:t>θ</a:t>
            </a:r>
            <a:r>
              <a:rPr lang="en-GB" sz="1600" b="1" i="1" baseline="-25000" dirty="0" err="1">
                <a:solidFill>
                  <a:srgbClr val="000000"/>
                </a:solidFill>
                <a:latin typeface="Times New Roman" pitchFamily="18" charset="0"/>
                <a:cs typeface="Times New Roman" pitchFamily="18" charset="0"/>
              </a:rPr>
              <a:t>med</a:t>
            </a:r>
            <a:r>
              <a:rPr lang="en-GB" sz="1600" b="1" i="1" dirty="0">
                <a:solidFill>
                  <a:srgbClr val="000000"/>
                </a:solidFill>
                <a:latin typeface="Times New Roman" pitchFamily="18" charset="0"/>
                <a:cs typeface="Times New Roman" pitchFamily="18" charset="0"/>
              </a:rPr>
              <a:t>~ </a:t>
            </a:r>
            <a:r>
              <a:rPr lang="en-GB" sz="1600" b="1" i="1" dirty="0" smtClean="0">
                <a:solidFill>
                  <a:srgbClr val="000000"/>
                </a:solidFill>
                <a:latin typeface="Times New Roman" pitchFamily="18" charset="0"/>
                <a:cs typeface="Times New Roman" pitchFamily="18" charset="0"/>
              </a:rPr>
              <a:t>5</a:t>
            </a:r>
            <a:r>
              <a:rPr lang="en-GB" sz="1600" b="1" i="1" baseline="30000" dirty="0" smtClean="0">
                <a:solidFill>
                  <a:srgbClr val="000000"/>
                </a:solidFill>
                <a:latin typeface="Times New Roman" pitchFamily="18" charset="0"/>
                <a:cs typeface="Times New Roman" pitchFamily="18" charset="0"/>
              </a:rPr>
              <a:t>o</a:t>
            </a:r>
            <a:endParaRPr lang="en-GB" sz="1600" b="1" i="1" baseline="30000" dirty="0">
              <a:solidFill>
                <a:srgbClr val="000000"/>
              </a:solidFill>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800" b="1" dirty="0">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800" b="1" dirty="0">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b="1" dirty="0">
                <a:solidFill>
                  <a:srgbClr val="7030A0"/>
                </a:solidFill>
                <a:latin typeface="Perpetua"/>
                <a:cs typeface="Times New Roman" pitchFamily="18" charset="0"/>
              </a:rPr>
              <a:t>Effective </a:t>
            </a:r>
            <a:r>
              <a:rPr lang="en-GB" b="1" dirty="0" err="1">
                <a:solidFill>
                  <a:srgbClr val="7030A0"/>
                </a:solidFill>
                <a:latin typeface="Perpetua"/>
                <a:cs typeface="Times New Roman" pitchFamily="18" charset="0"/>
              </a:rPr>
              <a:t>muon</a:t>
            </a:r>
            <a:r>
              <a:rPr lang="en-GB" b="1" dirty="0">
                <a:solidFill>
                  <a:srgbClr val="7030A0"/>
                </a:solidFill>
                <a:latin typeface="Perpetua"/>
                <a:cs typeface="Times New Roman" pitchFamily="18" charset="0"/>
              </a:rPr>
              <a:t> area</a:t>
            </a:r>
            <a:r>
              <a:rPr lang="en-GB" b="1" dirty="0">
                <a:latin typeface="Times New Roman" pitchFamily="18" charset="0"/>
                <a:cs typeface="Times New Roman" pitchFamily="18" charset="0"/>
              </a:rPr>
              <a:t>  </a:t>
            </a:r>
            <a:r>
              <a:rPr lang="en-GB" sz="1600" b="1" dirty="0">
                <a:solidFill>
                  <a:srgbClr val="000000"/>
                </a:solidFill>
                <a:latin typeface="Times New Roman" pitchFamily="18" charset="0"/>
                <a:cs typeface="Times New Roman" pitchFamily="18" charset="0"/>
              </a:rPr>
              <a:t> </a:t>
            </a:r>
            <a:r>
              <a:rPr lang="en-GB" sz="1600" dirty="0">
                <a:solidFill>
                  <a:srgbClr val="000000"/>
                </a:solidFill>
                <a:latin typeface="Times New Roman" pitchFamily="18" charset="0"/>
                <a:cs typeface="Times New Roman" pitchFamily="18" charset="0"/>
              </a:rPr>
              <a:t>(E &gt;3 </a:t>
            </a:r>
            <a:r>
              <a:rPr lang="en-GB" sz="1600" dirty="0" err="1">
                <a:solidFill>
                  <a:srgbClr val="000000"/>
                </a:solidFill>
                <a:latin typeface="Times New Roman" pitchFamily="18" charset="0"/>
                <a:cs typeface="Times New Roman" pitchFamily="18" charset="0"/>
              </a:rPr>
              <a:t>TeV</a:t>
            </a:r>
            <a:r>
              <a:rPr lang="en-GB" sz="1600" dirty="0">
                <a:solidFill>
                  <a:srgbClr val="000000"/>
                </a:solidFill>
                <a:latin typeface="Times New Roman" pitchFamily="18" charset="0"/>
                <a:cs typeface="Times New Roman" pitchFamily="18" charset="0"/>
              </a:rPr>
              <a:t>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1600" dirty="0">
                <a:solidFill>
                  <a:srgbClr val="000000"/>
                </a:solidFill>
                <a:latin typeface="Times New Roman" pitchFamily="18" charset="0"/>
                <a:cs typeface="Times New Roman" pitchFamily="18" charset="0"/>
              </a:rPr>
              <a:t>         </a:t>
            </a:r>
            <a:r>
              <a:rPr lang="en-GB" sz="1600" b="1" i="1" dirty="0" err="1">
                <a:solidFill>
                  <a:srgbClr val="000000"/>
                </a:solidFill>
                <a:latin typeface="Times New Roman" pitchFamily="18" charset="0"/>
                <a:cs typeface="Times New Roman" pitchFamily="18" charset="0"/>
              </a:rPr>
              <a:t>S</a:t>
            </a:r>
            <a:r>
              <a:rPr lang="en-GB" sz="1600" b="1" i="1" baseline="-25000" dirty="0" err="1">
                <a:solidFill>
                  <a:srgbClr val="000000"/>
                </a:solidFill>
                <a:latin typeface="Times New Roman" pitchFamily="18" charset="0"/>
                <a:cs typeface="Times New Roman" pitchFamily="18" charset="0"/>
              </a:rPr>
              <a:t>eff</a:t>
            </a:r>
            <a:r>
              <a:rPr lang="en-GB" sz="1600" b="1" i="1" dirty="0">
                <a:solidFill>
                  <a:srgbClr val="000000"/>
                </a:solidFill>
                <a:latin typeface="Times New Roman" pitchFamily="18" charset="0"/>
                <a:cs typeface="Times New Roman" pitchFamily="18" charset="0"/>
              </a:rPr>
              <a:t> ~ 0.2 – 0.8 km</a:t>
            </a:r>
            <a:r>
              <a:rPr lang="en-GB" sz="1600" b="1" i="1" baseline="30000" dirty="0">
                <a:solidFill>
                  <a:srgbClr val="000000"/>
                </a:solidFill>
                <a:latin typeface="Times New Roman" pitchFamily="18" charset="0"/>
                <a:cs typeface="Times New Roman" pitchFamily="18" charset="0"/>
              </a:rPr>
              <a:t>2</a:t>
            </a:r>
            <a:r>
              <a:rPr lang="en-GB" sz="1600" b="1" i="1" dirty="0">
                <a:solidFill>
                  <a:srgbClr val="000000"/>
                </a:solidFill>
                <a:latin typeface="Times New Roman" pitchFamily="18" charset="0"/>
                <a:cs typeface="Times New Roman" pitchFamily="18" charset="0"/>
              </a:rPr>
              <a:t>,</a:t>
            </a:r>
            <a:r>
              <a:rPr lang="en-GB" sz="1600" b="1" i="1" baseline="30000" dirty="0">
                <a:solidFill>
                  <a:srgbClr val="000000"/>
                </a:solidFill>
                <a:latin typeface="Times New Roman" pitchFamily="18" charset="0"/>
                <a:cs typeface="Times New Roman" pitchFamily="18" charset="0"/>
              </a:rPr>
              <a:t> </a:t>
            </a:r>
            <a:r>
              <a:rPr lang="en-GB" sz="1600" b="1" i="1" dirty="0">
                <a:solidFill>
                  <a:srgbClr val="000000"/>
                </a:solidFill>
                <a:latin typeface="Times New Roman" pitchFamily="18" charset="0"/>
                <a:cs typeface="Times New Roman" pitchFamily="18" charset="0"/>
              </a:rPr>
              <a:t>  </a:t>
            </a:r>
            <a:r>
              <a:rPr lang="en-GB" sz="1600" b="1" i="1" dirty="0">
                <a:solidFill>
                  <a:srgbClr val="000000"/>
                </a:solidFill>
                <a:latin typeface="Times New Roman" pitchFamily="18" charset="0"/>
                <a:cs typeface="Times New Roman" pitchFamily="18" charset="0"/>
                <a:sym typeface="Symbol" pitchFamily="18" charset="2"/>
              </a:rPr>
              <a:t></a:t>
            </a:r>
            <a:r>
              <a:rPr lang="en-GB" sz="1600" b="1" i="1" dirty="0" err="1" smtClean="0">
                <a:solidFill>
                  <a:srgbClr val="000000"/>
                </a:solidFill>
                <a:latin typeface="Times New Roman" pitchFamily="18" charset="0"/>
                <a:cs typeface="Times New Roman" pitchFamily="18" charset="0"/>
              </a:rPr>
              <a:t>θ</a:t>
            </a:r>
            <a:r>
              <a:rPr lang="en-GB" sz="1600" b="1" i="1" baseline="-25000" dirty="0" err="1" smtClean="0">
                <a:solidFill>
                  <a:srgbClr val="000000"/>
                </a:solidFill>
                <a:latin typeface="Times New Roman" pitchFamily="18" charset="0"/>
                <a:cs typeface="Times New Roman" pitchFamily="18" charset="0"/>
              </a:rPr>
              <a:t>med</a:t>
            </a:r>
            <a:r>
              <a:rPr lang="en-GB" sz="1600" b="1" i="1" dirty="0">
                <a:solidFill>
                  <a:srgbClr val="000000"/>
                </a:solidFill>
                <a:latin typeface="Times New Roman" pitchFamily="18" charset="0"/>
                <a:cs typeface="Times New Roman" pitchFamily="18" charset="0"/>
              </a:rPr>
              <a:t> </a:t>
            </a:r>
            <a:r>
              <a:rPr lang="en-GB" sz="1600" b="1" i="1" dirty="0" smtClean="0">
                <a:solidFill>
                  <a:srgbClr val="000000"/>
                </a:solidFill>
                <a:latin typeface="Times New Roman" pitchFamily="18" charset="0"/>
                <a:cs typeface="Times New Roman" pitchFamily="18" charset="0"/>
              </a:rPr>
              <a:t>&lt; 0.5</a:t>
            </a:r>
            <a:r>
              <a:rPr lang="en-GB" sz="1600" b="1" i="1" baseline="30000" dirty="0" smtClean="0">
                <a:solidFill>
                  <a:srgbClr val="000000"/>
                </a:solidFill>
                <a:latin typeface="Times New Roman" pitchFamily="18" charset="0"/>
                <a:cs typeface="Times New Roman" pitchFamily="18" charset="0"/>
              </a:rPr>
              <a:t>o</a:t>
            </a:r>
            <a:endParaRPr lang="en-GB" sz="1600" b="1" i="1" baseline="30000" dirty="0">
              <a:solidFill>
                <a:srgbClr val="000000"/>
              </a:solidFill>
              <a:latin typeface="Times New Roman" pitchFamily="18" charset="0"/>
              <a:cs typeface="Times New Roman" pitchFamily="18" charset="0"/>
            </a:endParaRPr>
          </a:p>
        </p:txBody>
      </p:sp>
      <p:sp>
        <p:nvSpPr>
          <p:cNvPr id="16389" name="Прямоугольник 459"/>
          <p:cNvSpPr>
            <a:spLocks noChangeArrowheads="1"/>
          </p:cNvSpPr>
          <p:nvPr/>
        </p:nvSpPr>
        <p:spPr bwMode="auto">
          <a:xfrm>
            <a:off x="107950" y="11113"/>
            <a:ext cx="6292850" cy="523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2800" b="1">
                <a:latin typeface="Perpetua"/>
              </a:rPr>
              <a:t>BAIKAL-GVD (minimal configuration)</a:t>
            </a:r>
            <a:endParaRPr lang="en-GB" sz="2800" b="1">
              <a:latin typeface="Perpetua"/>
            </a:endParaRPr>
          </a:p>
        </p:txBody>
      </p:sp>
      <p:grpSp>
        <p:nvGrpSpPr>
          <p:cNvPr id="5" name="Группа 23"/>
          <p:cNvGrpSpPr>
            <a:grpSpLocks/>
          </p:cNvGrpSpPr>
          <p:nvPr/>
        </p:nvGrpSpPr>
        <p:grpSpPr bwMode="auto">
          <a:xfrm>
            <a:off x="2955925" y="609600"/>
            <a:ext cx="2378075" cy="1790700"/>
            <a:chOff x="32472" y="928688"/>
            <a:chExt cx="3396529" cy="2896991"/>
          </a:xfrm>
        </p:grpSpPr>
        <p:pic>
          <p:nvPicPr>
            <p:cNvPr id="16396" name="Содержимое 7" descr="00001.png"/>
            <p:cNvPicPr>
              <a:picLocks noChangeAspect="1"/>
            </p:cNvPicPr>
            <p:nvPr/>
          </p:nvPicPr>
          <p:blipFill>
            <a:blip r:embed="rId3">
              <a:lum contrast="9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472" y="928688"/>
              <a:ext cx="3396529" cy="288009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24" name="Прямоугольник 223"/>
            <p:cNvSpPr/>
            <p:nvPr/>
          </p:nvSpPr>
          <p:spPr bwMode="auto">
            <a:xfrm>
              <a:off x="37007" y="3152796"/>
              <a:ext cx="3348915" cy="672883"/>
            </a:xfrm>
            <a:prstGeom prst="rect">
              <a:avLst/>
            </a:prstGeom>
          </p:spPr>
          <p:txBody>
            <a:bodyPr wrap="none">
              <a:spAutoFit/>
            </a:bodyPr>
            <a:lstStyle/>
            <a:p>
              <a:pPr algn="ctr" fontAlgn="auto">
                <a:spcBef>
                  <a:spcPts val="0"/>
                </a:spcBef>
                <a:spcAft>
                  <a:spcPts val="0"/>
                </a:spcAft>
                <a:defRPr/>
              </a:pPr>
              <a:r>
                <a:rPr lang="en-US" b="1" dirty="0">
                  <a:solidFill>
                    <a:schemeClr val="bg1"/>
                  </a:solidFill>
                  <a:latin typeface="+mj-lt"/>
                </a:rPr>
                <a:t>12 clusters of strings</a:t>
              </a:r>
              <a:endParaRPr lang="ru-RU" b="1" dirty="0">
                <a:solidFill>
                  <a:schemeClr val="bg1"/>
                </a:solidFill>
                <a:latin typeface="+mj-lt"/>
              </a:endParaRPr>
            </a:p>
          </p:txBody>
        </p:sp>
        <p:sp>
          <p:nvSpPr>
            <p:cNvPr id="225" name="Овал 224"/>
            <p:cNvSpPr/>
            <p:nvPr/>
          </p:nvSpPr>
          <p:spPr bwMode="auto">
            <a:xfrm>
              <a:off x="2374672" y="2369480"/>
              <a:ext cx="714223" cy="570152"/>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pic>
        <p:nvPicPr>
          <p:cNvPr id="16391" name="Рисунок 25" descr="String_2012.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56550" y="1462088"/>
            <a:ext cx="674688" cy="4811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9" name="Левая фигурная скобка 28"/>
          <p:cNvSpPr/>
          <p:nvPr/>
        </p:nvSpPr>
        <p:spPr bwMode="auto">
          <a:xfrm rot="10800000">
            <a:off x="8532813" y="4005263"/>
            <a:ext cx="236537" cy="177006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dirty="0">
              <a:solidFill>
                <a:srgbClr val="FF0000"/>
              </a:solidFill>
            </a:endParaRPr>
          </a:p>
        </p:txBody>
      </p:sp>
      <p:cxnSp>
        <p:nvCxnSpPr>
          <p:cNvPr id="227" name="Прямая со стрелкой 226"/>
          <p:cNvCxnSpPr>
            <a:stCxn id="225" idx="5"/>
          </p:cNvCxnSpPr>
          <p:nvPr/>
        </p:nvCxnSpPr>
        <p:spPr>
          <a:xfrm>
            <a:off x="5022850" y="1801813"/>
            <a:ext cx="815975" cy="760412"/>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rot="5400000" flipH="1" flipV="1">
            <a:off x="7523956" y="3717132"/>
            <a:ext cx="504825" cy="360362"/>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395" name="Прямоугольник 24"/>
          <p:cNvSpPr>
            <a:spLocks noChangeArrowheads="1"/>
          </p:cNvSpPr>
          <p:nvPr/>
        </p:nvSpPr>
        <p:spPr bwMode="auto">
          <a:xfrm>
            <a:off x="142875" y="836613"/>
            <a:ext cx="2928938" cy="1354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b="1">
                <a:solidFill>
                  <a:srgbClr val="7030A0"/>
                </a:solidFill>
                <a:latin typeface="Perpetua"/>
                <a:cs typeface="Times New Roman" pitchFamily="18" charset="0"/>
              </a:rPr>
              <a:t>Layout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1600">
                <a:solidFill>
                  <a:srgbClr val="000000"/>
                </a:solidFill>
                <a:latin typeface="Times New Roman" pitchFamily="18" charset="0"/>
                <a:cs typeface="Times New Roman" pitchFamily="18" charset="0"/>
              </a:rPr>
              <a:t>96  Strings × 24 OM</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1600">
                <a:solidFill>
                  <a:srgbClr val="000000"/>
                </a:solidFill>
                <a:latin typeface="Times New Roman" pitchFamily="18" charset="0"/>
                <a:cs typeface="Times New Roman" pitchFamily="18" charset="0"/>
              </a:rPr>
              <a:t>String: 2 Sections × 12 OM</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1600">
                <a:solidFill>
                  <a:srgbClr val="000000"/>
                </a:solidFill>
                <a:latin typeface="Times New Roman" pitchFamily="18" charset="0"/>
                <a:cs typeface="Times New Roman" pitchFamily="18" charset="0"/>
              </a:rPr>
              <a:t>Clusters </a:t>
            </a:r>
            <a:r>
              <a:rPr lang="en-GB" sz="1600">
                <a:solidFill>
                  <a:srgbClr val="000000"/>
                </a:solidFill>
                <a:latin typeface="Times New Roman" pitchFamily="18" charset="0"/>
                <a:cs typeface="Times New Roman" pitchFamily="18" charset="0"/>
                <a:sym typeface="Symbol" pitchFamily="18" charset="2"/>
              </a:rPr>
              <a:t> </a:t>
            </a:r>
            <a:r>
              <a:rPr lang="en-GB" sz="1600">
                <a:solidFill>
                  <a:srgbClr val="000000"/>
                </a:solidFill>
                <a:latin typeface="Times New Roman" pitchFamily="18" charset="0"/>
                <a:cs typeface="Times New Roman" pitchFamily="18" charset="0"/>
              </a:rPr>
              <a:t>8 strings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1600" b="1">
                <a:solidFill>
                  <a:srgbClr val="000000"/>
                </a:solidFill>
                <a:latin typeface="Times New Roman" pitchFamily="18" charset="0"/>
                <a:cs typeface="Times New Roman" pitchFamily="18" charset="0"/>
              </a:rPr>
              <a:t>2304 Optical Modules in total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71089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 name="Прямоугольник 459"/>
              <p:cNvSpPr>
                <a:spLocks noChangeArrowheads="1"/>
              </p:cNvSpPr>
              <p:nvPr/>
            </p:nvSpPr>
            <p:spPr bwMode="auto">
              <a:xfrm>
                <a:off x="1815737" y="44624"/>
                <a:ext cx="1683474"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lgn="ctr"/>
                <a:r>
                  <a:rPr lang="en-US" sz="3600" b="1" u="sng" dirty="0" smtClean="0">
                    <a:latin typeface="Times New Roman" pitchFamily="18" charset="0"/>
                  </a:rPr>
                  <a:t>GVD</a:t>
                </a:r>
                <a14:m>
                  <m:oMath xmlns:m="http://schemas.openxmlformats.org/officeDocument/2006/math">
                    <m:r>
                      <a:rPr lang="en-US" sz="3600" b="1" i="1" u="sng" dirty="0" smtClean="0">
                        <a:latin typeface="Cambria Math"/>
                      </a:rPr>
                      <m:t>∗</m:t>
                    </m:r>
                    <m:r>
                      <a:rPr lang="en-US" sz="3600" b="1" i="1" u="sng" smtClean="0">
                        <a:latin typeface="Cambria Math"/>
                      </a:rPr>
                      <m:t>𝟒</m:t>
                    </m:r>
                  </m:oMath>
                </a14:m>
                <a:endParaRPr lang="en-GB" sz="3600" b="1" u="sng" dirty="0">
                  <a:latin typeface="Times New Roman" pitchFamily="18" charset="0"/>
                </a:endParaRPr>
              </a:p>
            </p:txBody>
          </p:sp>
        </mc:Choice>
        <mc:Fallback>
          <p:sp>
            <p:nvSpPr>
              <p:cNvPr id="2" name="Прямоугольник 459"/>
              <p:cNvSpPr>
                <a:spLocks noRot="1" noChangeAspect="1" noMove="1" noResize="1" noEditPoints="1" noAdjustHandles="1" noChangeArrowheads="1" noChangeShapeType="1" noTextEdit="1"/>
              </p:cNvSpPr>
              <p:nvPr/>
            </p:nvSpPr>
            <p:spPr bwMode="auto">
              <a:xfrm>
                <a:off x="1815737" y="44624"/>
                <a:ext cx="1683474" cy="646331"/>
              </a:xfrm>
              <a:prstGeom prst="rect">
                <a:avLst/>
              </a:prstGeom>
              <a:blipFill rotWithShape="1">
                <a:blip r:embed="rId2"/>
                <a:stretch>
                  <a:fillRect l="-10507" t="-15094" b="-33962"/>
                </a:stretch>
              </a:blipFill>
              <a:ln>
                <a:noFill/>
              </a:ln>
              <a:extLst>
                <a:ext uri="{909E8E84-426E-40DD-AFC4-6F175D3DCCD1}">
                  <a14:hiddenFill xmlns:a14="http://schemas.microsoft.com/office/drawing/2010/main" xmlns=""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ru-RU">
                    <a:noFill/>
                  </a:rPr>
                  <a:t> </a:t>
                </a:r>
              </a:p>
            </p:txBody>
          </p:sp>
        </mc:Fallback>
      </mc:AlternateContent>
      <p:pic>
        <p:nvPicPr>
          <p:cNvPr id="3" name="Рисунок 2"/>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25181" y="73078"/>
            <a:ext cx="4134197" cy="2656095"/>
          </a:xfrm>
          <a:prstGeom prst="rect">
            <a:avLst/>
          </a:prstGeom>
          <a:noFill/>
        </p:spPr>
      </p:pic>
      <p:sp>
        <p:nvSpPr>
          <p:cNvPr id="4" name="Прямоугольник 458"/>
          <p:cNvSpPr>
            <a:spLocks noChangeArrowheads="1"/>
          </p:cNvSpPr>
          <p:nvPr/>
        </p:nvSpPr>
        <p:spPr bwMode="auto">
          <a:xfrm>
            <a:off x="107950" y="764704"/>
            <a:ext cx="5400675" cy="352917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000" b="1" u="sng" dirty="0">
                <a:solidFill>
                  <a:srgbClr val="7030A0"/>
                </a:solidFill>
                <a:latin typeface="Perpetua"/>
              </a:rPr>
              <a:t>Instrumented volume:  </a:t>
            </a:r>
            <a:r>
              <a:rPr lang="ru-RU" sz="2000" b="1" u="sng" dirty="0">
                <a:solidFill>
                  <a:srgbClr val="7030A0"/>
                </a:solidFill>
                <a:latin typeface="Perpetua"/>
              </a:rPr>
              <a:t>1</a:t>
            </a:r>
            <a:r>
              <a:rPr lang="en-GB" sz="2000" b="1" u="sng" dirty="0">
                <a:solidFill>
                  <a:srgbClr val="7030A0"/>
                </a:solidFill>
                <a:latin typeface="Perpetua"/>
              </a:rPr>
              <a:t>.</a:t>
            </a:r>
            <a:r>
              <a:rPr lang="ru-RU" sz="2000" b="1" u="sng" dirty="0">
                <a:solidFill>
                  <a:srgbClr val="7030A0"/>
                </a:solidFill>
                <a:latin typeface="Perpetua"/>
              </a:rPr>
              <a:t>5</a:t>
            </a:r>
            <a:r>
              <a:rPr lang="en-GB" sz="2000" b="1" u="sng" dirty="0">
                <a:solidFill>
                  <a:srgbClr val="7030A0"/>
                </a:solidFill>
                <a:latin typeface="Perpetua"/>
              </a:rPr>
              <a:t> </a:t>
            </a:r>
            <a:r>
              <a:rPr lang="en-GB" sz="2000" b="1" u="sng" dirty="0" smtClean="0">
                <a:solidFill>
                  <a:srgbClr val="7030A0"/>
                </a:solidFill>
                <a:latin typeface="Perpetua"/>
              </a:rPr>
              <a:t>km</a:t>
            </a:r>
            <a:r>
              <a:rPr lang="en-GB" sz="2000" b="1" u="sng" baseline="30000" dirty="0" smtClean="0">
                <a:solidFill>
                  <a:srgbClr val="7030A0"/>
                </a:solidFill>
                <a:latin typeface="Perpetua"/>
              </a:rPr>
              <a:t>3</a:t>
            </a:r>
            <a:r>
              <a:rPr lang="ru-RU" sz="2000" b="1" u="sng" baseline="30000" dirty="0" smtClean="0">
                <a:solidFill>
                  <a:srgbClr val="7030A0"/>
                </a:solidFill>
                <a:latin typeface="Perpetua"/>
              </a:rPr>
              <a:t>  </a:t>
            </a:r>
            <a:endParaRPr lang="en-US" sz="2000" b="1" u="sng" baseline="30000" dirty="0" smtClean="0">
              <a:solidFill>
                <a:srgbClr val="7030A0"/>
              </a:solidFill>
              <a:latin typeface="Perpetua"/>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US" sz="2000" b="1" u="sng" dirty="0" smtClean="0">
                <a:solidFill>
                  <a:srgbClr val="7030A0"/>
                </a:solidFill>
                <a:latin typeface="Perpetua"/>
              </a:rPr>
              <a:t>Depth:  </a:t>
            </a:r>
            <a:r>
              <a:rPr lang="ru-RU" sz="2000" b="1" u="sng" dirty="0" smtClean="0">
                <a:solidFill>
                  <a:srgbClr val="7030A0"/>
                </a:solidFill>
                <a:latin typeface="Perpetua"/>
              </a:rPr>
              <a:t>600-1300 </a:t>
            </a:r>
            <a:r>
              <a:rPr lang="en-US" sz="2000" b="1" u="sng" dirty="0" smtClean="0">
                <a:solidFill>
                  <a:srgbClr val="7030A0"/>
                </a:solidFill>
                <a:latin typeface="Perpetua"/>
              </a:rPr>
              <a:t>m (705 m long strings)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ru-RU" sz="2000" b="1" u="sng" dirty="0">
              <a:solidFill>
                <a:srgbClr val="7030A0"/>
              </a:solidFill>
              <a:latin typeface="Perpetua"/>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dirty="0" smtClean="0">
                <a:solidFill>
                  <a:srgbClr val="FF0000"/>
                </a:solidFill>
                <a:latin typeface="Perpetua"/>
              </a:rPr>
              <a:t>10368</a:t>
            </a:r>
            <a:r>
              <a:rPr lang="en-GB" sz="2400" dirty="0" smtClean="0">
                <a:solidFill>
                  <a:srgbClr val="000000"/>
                </a:solidFill>
                <a:latin typeface="Perpetua"/>
              </a:rPr>
              <a:t> </a:t>
            </a:r>
            <a:r>
              <a:rPr lang="en-GB" sz="2400" dirty="0">
                <a:solidFill>
                  <a:srgbClr val="000000"/>
                </a:solidFill>
                <a:latin typeface="Perpetua"/>
              </a:rPr>
              <a:t>Optical Modules, </a:t>
            </a:r>
            <a:endParaRPr lang="ru-RU" sz="2400" dirty="0" smtClean="0">
              <a:solidFill>
                <a:srgbClr val="000000"/>
              </a:solidFill>
              <a:latin typeface="Perpetua"/>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ru-RU" sz="2400" dirty="0" smtClean="0">
                <a:solidFill>
                  <a:srgbClr val="000000"/>
                </a:solidFill>
                <a:latin typeface="Perpetua"/>
              </a:rPr>
              <a:t>21</a:t>
            </a:r>
            <a:r>
              <a:rPr lang="en-GB" sz="2400" dirty="0" smtClean="0">
                <a:solidFill>
                  <a:srgbClr val="000000"/>
                </a:solidFill>
                <a:latin typeface="Perpetua"/>
              </a:rPr>
              <a:t>6 Strings</a:t>
            </a:r>
            <a:r>
              <a:rPr lang="en-US" sz="2400" dirty="0" smtClean="0">
                <a:solidFill>
                  <a:srgbClr val="000000"/>
                </a:solidFill>
                <a:latin typeface="Perpetua"/>
              </a:rPr>
              <a:t>: </a:t>
            </a:r>
            <a:r>
              <a:rPr lang="ru-RU" sz="2400" dirty="0" smtClean="0">
                <a:solidFill>
                  <a:srgbClr val="000000"/>
                </a:solidFill>
                <a:latin typeface="Perpetua"/>
              </a:rPr>
              <a:t> 48</a:t>
            </a:r>
            <a:r>
              <a:rPr lang="en-US" sz="2400" dirty="0" smtClean="0">
                <a:solidFill>
                  <a:srgbClr val="000000"/>
                </a:solidFill>
                <a:latin typeface="Perpetua"/>
              </a:rPr>
              <a:t> OM/</a:t>
            </a:r>
            <a:r>
              <a:rPr lang="en-US" sz="2400" dirty="0" err="1" smtClean="0">
                <a:solidFill>
                  <a:srgbClr val="000000"/>
                </a:solidFill>
                <a:latin typeface="Perpetua"/>
              </a:rPr>
              <a:t>Str</a:t>
            </a:r>
            <a:r>
              <a:rPr lang="en-US" sz="2400" dirty="0" smtClean="0">
                <a:solidFill>
                  <a:srgbClr val="000000"/>
                </a:solidFill>
                <a:latin typeface="Perpetua"/>
              </a:rPr>
              <a:t>, 3 Sec./</a:t>
            </a:r>
            <a:r>
              <a:rPr lang="en-US" sz="2400" dirty="0" err="1" smtClean="0">
                <a:solidFill>
                  <a:srgbClr val="000000"/>
                </a:solidFill>
                <a:latin typeface="Perpetua"/>
              </a:rPr>
              <a:t>Str</a:t>
            </a:r>
            <a:r>
              <a:rPr lang="en-GB" sz="2400" dirty="0" smtClean="0">
                <a:solidFill>
                  <a:srgbClr val="000000"/>
                </a:solidFill>
                <a:latin typeface="Perpetua"/>
              </a:rPr>
              <a:t> </a:t>
            </a:r>
            <a:endParaRPr lang="ru-RU" sz="2400" dirty="0" smtClean="0">
              <a:solidFill>
                <a:srgbClr val="000000"/>
              </a:solidFill>
              <a:latin typeface="Perpetua"/>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ru-RU" sz="2400" dirty="0" smtClean="0">
                <a:solidFill>
                  <a:srgbClr val="000000"/>
                </a:solidFill>
                <a:latin typeface="Perpetua"/>
              </a:rPr>
              <a:t>27</a:t>
            </a:r>
            <a:r>
              <a:rPr lang="en-GB" sz="2400" dirty="0" smtClean="0">
                <a:solidFill>
                  <a:srgbClr val="000000"/>
                </a:solidFill>
                <a:latin typeface="Perpetua"/>
              </a:rPr>
              <a:t> Clusters.: 8 </a:t>
            </a:r>
            <a:r>
              <a:rPr lang="en-GB" sz="2400" dirty="0" err="1" smtClean="0">
                <a:solidFill>
                  <a:srgbClr val="000000"/>
                </a:solidFill>
                <a:latin typeface="Perpetua"/>
              </a:rPr>
              <a:t>Str</a:t>
            </a:r>
            <a:r>
              <a:rPr lang="en-GB" sz="2400" dirty="0" smtClean="0">
                <a:solidFill>
                  <a:srgbClr val="000000"/>
                </a:solidFill>
                <a:latin typeface="Perpetua"/>
              </a:rPr>
              <a:t>/Cluster</a:t>
            </a:r>
            <a:endParaRPr lang="en-GB" sz="2400" b="1" dirty="0">
              <a:solidFill>
                <a:srgbClr val="FF0000"/>
              </a:solidFill>
              <a:latin typeface="Perpetua"/>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b="1" dirty="0">
              <a:solidFill>
                <a:srgbClr val="7030A0"/>
              </a:solidFill>
              <a:latin typeface="Perpetua"/>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u="sng" dirty="0">
                <a:solidFill>
                  <a:srgbClr val="7030A0"/>
                </a:solidFill>
                <a:latin typeface="Perpetua"/>
              </a:rPr>
              <a:t>Cascades</a:t>
            </a:r>
            <a:r>
              <a:rPr lang="en-GB" sz="2400" b="1" dirty="0" smtClean="0">
                <a:solidFill>
                  <a:srgbClr val="7030A0"/>
                </a:solidFill>
                <a:latin typeface="Perpetua"/>
              </a:rPr>
              <a:t>: </a:t>
            </a:r>
            <a:r>
              <a:rPr lang="en-GB" sz="2400" b="1" dirty="0" smtClean="0">
                <a:latin typeface="Times New Roman" pitchFamily="18" charset="0"/>
              </a:rPr>
              <a:t>(E&gt;10 </a:t>
            </a:r>
            <a:r>
              <a:rPr lang="en-GB" sz="2400" b="1" dirty="0" err="1">
                <a:latin typeface="Times New Roman" pitchFamily="18" charset="0"/>
              </a:rPr>
              <a:t>TeV</a:t>
            </a:r>
            <a:r>
              <a:rPr lang="en-GB" sz="2400" b="1" dirty="0">
                <a:latin typeface="Times New Roman" pitchFamily="18" charset="0"/>
              </a:rPr>
              <a:t>):</a:t>
            </a:r>
            <a:r>
              <a:rPr lang="en-GB" sz="2400" b="1" dirty="0">
                <a:solidFill>
                  <a:srgbClr val="FF0000"/>
                </a:solidFill>
                <a:latin typeface="Times New Roman" pitchFamily="18" charset="0"/>
              </a:rPr>
              <a:t>    </a:t>
            </a:r>
            <a:endParaRPr lang="en-GB" sz="2400" b="1" dirty="0" smtClean="0">
              <a:solidFill>
                <a:srgbClr val="FF0000"/>
              </a:solidFill>
              <a:latin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err="1" smtClean="0">
                <a:solidFill>
                  <a:srgbClr val="FF0000"/>
                </a:solidFill>
                <a:latin typeface="Times New Roman" pitchFamily="18" charset="0"/>
              </a:rPr>
              <a:t>V</a:t>
            </a:r>
            <a:r>
              <a:rPr lang="en-GB" sz="2400" b="1" baseline="-25000" dirty="0" err="1" smtClean="0">
                <a:solidFill>
                  <a:srgbClr val="FF0000"/>
                </a:solidFill>
                <a:latin typeface="Times New Roman" pitchFamily="18" charset="0"/>
              </a:rPr>
              <a:t>eff</a:t>
            </a:r>
            <a:r>
              <a:rPr lang="en-GB" sz="2400" b="1" baseline="-25000" dirty="0" smtClean="0">
                <a:solidFill>
                  <a:srgbClr val="FF0000"/>
                </a:solidFill>
                <a:latin typeface="Times New Roman" pitchFamily="18" charset="0"/>
              </a:rPr>
              <a:t> </a:t>
            </a:r>
            <a:r>
              <a:rPr lang="en-GB" sz="2400" b="1" dirty="0">
                <a:solidFill>
                  <a:srgbClr val="FF0000"/>
                </a:solidFill>
                <a:latin typeface="Times New Roman" pitchFamily="18" charset="0"/>
              </a:rPr>
              <a:t>~</a:t>
            </a:r>
            <a:r>
              <a:rPr lang="en-GB" sz="2400" b="1" dirty="0" smtClean="0">
                <a:solidFill>
                  <a:srgbClr val="FF0000"/>
                </a:solidFill>
                <a:latin typeface="Times New Roman" pitchFamily="18" charset="0"/>
              </a:rPr>
              <a:t>0.4</a:t>
            </a:r>
            <a:r>
              <a:rPr lang="en-GB" sz="2400" b="1" dirty="0" smtClean="0">
                <a:solidFill>
                  <a:srgbClr val="FF0000"/>
                </a:solidFill>
                <a:latin typeface="Perpetua"/>
              </a:rPr>
              <a:t>–</a:t>
            </a:r>
            <a:r>
              <a:rPr lang="en-GB" sz="2400" b="1" dirty="0" smtClean="0">
                <a:solidFill>
                  <a:srgbClr val="FF0000"/>
                </a:solidFill>
                <a:latin typeface="Times New Roman" pitchFamily="18" charset="0"/>
              </a:rPr>
              <a:t>2.4 </a:t>
            </a:r>
            <a:r>
              <a:rPr lang="en-GB" sz="2400" b="1" dirty="0">
                <a:solidFill>
                  <a:srgbClr val="FF0000"/>
                </a:solidFill>
                <a:latin typeface="Times New Roman" pitchFamily="18" charset="0"/>
              </a:rPr>
              <a:t>km</a:t>
            </a:r>
            <a:r>
              <a:rPr lang="en-GB" sz="2400" b="1" baseline="30000" dirty="0">
                <a:solidFill>
                  <a:srgbClr val="FF0000"/>
                </a:solidFill>
                <a:latin typeface="Times New Roman" pitchFamily="18" charset="0"/>
              </a:rPr>
              <a:t>3</a:t>
            </a:r>
            <a:r>
              <a:rPr lang="en-GB" sz="2400" b="1" dirty="0">
                <a:solidFill>
                  <a:srgbClr val="FF0000"/>
                </a:solidFill>
                <a:latin typeface="Times New Roman" pitchFamily="18" charset="0"/>
              </a:rPr>
              <a:t> </a:t>
            </a:r>
            <a:r>
              <a:rPr lang="en-GB" sz="2400" b="1" dirty="0" smtClean="0">
                <a:solidFill>
                  <a:srgbClr val="000000"/>
                </a:solidFill>
                <a:latin typeface="Times New Roman" pitchFamily="18" charset="0"/>
              </a:rPr>
              <a:t>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2000" b="1" baseline="30000" dirty="0">
              <a:solidFill>
                <a:srgbClr val="FF0000"/>
              </a:solidFill>
              <a:latin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b="1" baseline="30000" dirty="0">
              <a:solidFill>
                <a:srgbClr val="FF0000"/>
              </a:solidFill>
              <a:latin typeface="Times New Roman" pitchFamily="18" charset="0"/>
            </a:endParaRPr>
          </a:p>
        </p:txBody>
      </p:sp>
      <p:pic>
        <p:nvPicPr>
          <p:cNvPr id="9" name="Рисунок 8"/>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5536" y="3857956"/>
            <a:ext cx="4439786" cy="2771141"/>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69615" y="3857956"/>
            <a:ext cx="3790156" cy="2955420"/>
          </a:xfrm>
          <a:prstGeom prst="rect">
            <a:avLst/>
          </a:prstGeom>
        </p:spPr>
      </p:pic>
      <p:sp>
        <p:nvSpPr>
          <p:cNvPr id="11" name="TextBox 10"/>
          <p:cNvSpPr txBox="1"/>
          <p:nvPr/>
        </p:nvSpPr>
        <p:spPr>
          <a:xfrm>
            <a:off x="5838175" y="3068960"/>
            <a:ext cx="2838281" cy="830997"/>
          </a:xfrm>
          <a:prstGeom prst="rect">
            <a:avLst/>
          </a:prstGeom>
          <a:noFill/>
        </p:spPr>
        <p:txBody>
          <a:bodyPr wrap="square" rtlCol="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u="sng" dirty="0" err="1" smtClean="0">
                <a:solidFill>
                  <a:srgbClr val="7030A0"/>
                </a:solidFill>
                <a:latin typeface="Perpetua"/>
              </a:rPr>
              <a:t>Muons</a:t>
            </a:r>
            <a:r>
              <a:rPr lang="en-GB" sz="2400" b="1" u="sng" dirty="0">
                <a:solidFill>
                  <a:srgbClr val="7030A0"/>
                </a:solidFill>
                <a:latin typeface="Perpetua"/>
              </a:rPr>
              <a:t>:</a:t>
            </a:r>
            <a:r>
              <a:rPr lang="en-GB" sz="2400" b="1" dirty="0">
                <a:solidFill>
                  <a:srgbClr val="000000"/>
                </a:solidFill>
                <a:latin typeface="Perpetua"/>
              </a:rPr>
              <a:t> </a:t>
            </a:r>
            <a:r>
              <a:rPr lang="en-GB" sz="2400" b="1" dirty="0">
                <a:solidFill>
                  <a:srgbClr val="000000"/>
                </a:solidFill>
                <a:latin typeface="Times New Roman" pitchFamily="18" charset="0"/>
              </a:rPr>
              <a:t>(E&gt;</a:t>
            </a:r>
            <a:r>
              <a:rPr lang="en-US" sz="2400" b="1" dirty="0">
                <a:solidFill>
                  <a:srgbClr val="000000"/>
                </a:solidFill>
                <a:latin typeface="Times New Roman" pitchFamily="18" charset="0"/>
              </a:rPr>
              <a:t>1</a:t>
            </a:r>
            <a:r>
              <a:rPr lang="en-GB" sz="2400" b="1" dirty="0">
                <a:solidFill>
                  <a:srgbClr val="000000"/>
                </a:solidFill>
                <a:latin typeface="Times New Roman" pitchFamily="18" charset="0"/>
              </a:rPr>
              <a:t> </a:t>
            </a:r>
            <a:r>
              <a:rPr lang="en-GB" sz="2400" b="1" dirty="0" err="1">
                <a:solidFill>
                  <a:srgbClr val="000000"/>
                </a:solidFill>
                <a:latin typeface="Times New Roman" pitchFamily="18" charset="0"/>
              </a:rPr>
              <a:t>TeV</a:t>
            </a:r>
            <a:r>
              <a:rPr lang="en-GB" sz="2400" b="1" dirty="0">
                <a:solidFill>
                  <a:srgbClr val="000000"/>
                </a:solidFill>
                <a:latin typeface="Times New Roman" pitchFamily="18" charset="0"/>
              </a:rPr>
              <a:t>):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err="1">
                <a:solidFill>
                  <a:srgbClr val="FF0000"/>
                </a:solidFill>
                <a:latin typeface="Times New Roman" pitchFamily="18" charset="0"/>
              </a:rPr>
              <a:t>S</a:t>
            </a:r>
            <a:r>
              <a:rPr lang="en-GB" sz="2400" b="1" baseline="-25000" dirty="0" err="1">
                <a:solidFill>
                  <a:srgbClr val="FF0000"/>
                </a:solidFill>
                <a:latin typeface="Times New Roman" pitchFamily="18" charset="0"/>
              </a:rPr>
              <a:t>eff</a:t>
            </a:r>
            <a:r>
              <a:rPr lang="en-GB" sz="2400" b="1" dirty="0">
                <a:solidFill>
                  <a:srgbClr val="FF0000"/>
                </a:solidFill>
                <a:latin typeface="Times New Roman" pitchFamily="18" charset="0"/>
              </a:rPr>
              <a:t> ~ </a:t>
            </a:r>
            <a:r>
              <a:rPr lang="en-GB" sz="2400" b="1" dirty="0" smtClean="0">
                <a:solidFill>
                  <a:srgbClr val="FF0000"/>
                </a:solidFill>
                <a:latin typeface="Times New Roman" pitchFamily="18" charset="0"/>
              </a:rPr>
              <a:t>0.</a:t>
            </a:r>
            <a:r>
              <a:rPr lang="en-US" sz="2400" b="1" dirty="0" smtClean="0">
                <a:solidFill>
                  <a:srgbClr val="FF0000"/>
                </a:solidFill>
                <a:latin typeface="Times New Roman" pitchFamily="18" charset="0"/>
              </a:rPr>
              <a:t>3</a:t>
            </a:r>
            <a:r>
              <a:rPr lang="en-GB" sz="2400" b="1" dirty="0" smtClean="0">
                <a:solidFill>
                  <a:srgbClr val="FF0000"/>
                </a:solidFill>
                <a:latin typeface="Perpetua"/>
              </a:rPr>
              <a:t>–</a:t>
            </a:r>
            <a:r>
              <a:rPr lang="en-GB" sz="2400" b="1" dirty="0" smtClean="0">
                <a:solidFill>
                  <a:srgbClr val="FF0000"/>
                </a:solidFill>
                <a:latin typeface="Times New Roman" pitchFamily="18" charset="0"/>
              </a:rPr>
              <a:t>1.8 km</a:t>
            </a:r>
            <a:r>
              <a:rPr lang="en-GB" sz="2400" b="1" baseline="30000" dirty="0" smtClean="0">
                <a:solidFill>
                  <a:srgbClr val="FF0000"/>
                </a:solidFill>
                <a:latin typeface="Times New Roman" pitchFamily="18" charset="0"/>
              </a:rPr>
              <a:t>2</a:t>
            </a:r>
            <a:endParaRPr lang="en-GB" sz="2400" b="1" baseline="30000" dirty="0">
              <a:solidFill>
                <a:srgbClr val="FF0000"/>
              </a:solidFill>
              <a:latin typeface="Times New Roman" pitchFamily="18" charset="0"/>
            </a:endParaRPr>
          </a:p>
        </p:txBody>
      </p:sp>
      <p:sp>
        <p:nvSpPr>
          <p:cNvPr id="5" name="TextBox 4"/>
          <p:cNvSpPr txBox="1"/>
          <p:nvPr/>
        </p:nvSpPr>
        <p:spPr>
          <a:xfrm>
            <a:off x="3255105" y="4365104"/>
            <a:ext cx="946093" cy="276999"/>
          </a:xfrm>
          <a:prstGeom prst="rect">
            <a:avLst/>
          </a:prstGeom>
          <a:noFill/>
        </p:spPr>
        <p:txBody>
          <a:bodyPr wrap="none" rtlCol="0">
            <a:spAutoFit/>
          </a:bodyPr>
          <a:lstStyle/>
          <a:p>
            <a:r>
              <a:rPr lang="en-US" sz="1200" dirty="0" smtClean="0"/>
              <a:t>10368 OMs</a:t>
            </a:r>
            <a:endParaRPr lang="ru-RU" sz="1200" dirty="0"/>
          </a:p>
        </p:txBody>
      </p:sp>
      <p:sp>
        <p:nvSpPr>
          <p:cNvPr id="12" name="TextBox 11"/>
          <p:cNvSpPr txBox="1"/>
          <p:nvPr/>
        </p:nvSpPr>
        <p:spPr>
          <a:xfrm>
            <a:off x="3255104" y="4797152"/>
            <a:ext cx="862737" cy="276999"/>
          </a:xfrm>
          <a:prstGeom prst="rect">
            <a:avLst/>
          </a:prstGeom>
          <a:noFill/>
        </p:spPr>
        <p:txBody>
          <a:bodyPr wrap="none" rtlCol="0">
            <a:spAutoFit/>
          </a:bodyPr>
          <a:lstStyle/>
          <a:p>
            <a:r>
              <a:rPr lang="en-US" sz="1200" dirty="0" smtClean="0"/>
              <a:t>2304 OMs</a:t>
            </a:r>
            <a:endParaRPr lang="ru-RU" sz="1200" dirty="0"/>
          </a:p>
        </p:txBody>
      </p:sp>
      <p:sp>
        <p:nvSpPr>
          <p:cNvPr id="13" name="TextBox 12"/>
          <p:cNvSpPr txBox="1"/>
          <p:nvPr/>
        </p:nvSpPr>
        <p:spPr>
          <a:xfrm>
            <a:off x="7524328" y="4293875"/>
            <a:ext cx="946093" cy="276999"/>
          </a:xfrm>
          <a:prstGeom prst="rect">
            <a:avLst/>
          </a:prstGeom>
          <a:noFill/>
        </p:spPr>
        <p:txBody>
          <a:bodyPr wrap="none" rtlCol="0">
            <a:spAutoFit/>
          </a:bodyPr>
          <a:lstStyle/>
          <a:p>
            <a:r>
              <a:rPr lang="en-US" sz="1200" dirty="0" smtClean="0"/>
              <a:t>10368 OMs</a:t>
            </a:r>
            <a:endParaRPr lang="ru-RU" sz="1200" dirty="0"/>
          </a:p>
        </p:txBody>
      </p:sp>
      <p:sp>
        <p:nvSpPr>
          <p:cNvPr id="14" name="TextBox 13"/>
          <p:cNvSpPr txBox="1"/>
          <p:nvPr/>
        </p:nvSpPr>
        <p:spPr>
          <a:xfrm>
            <a:off x="7642623" y="4869160"/>
            <a:ext cx="862737" cy="276999"/>
          </a:xfrm>
          <a:prstGeom prst="rect">
            <a:avLst/>
          </a:prstGeom>
          <a:noFill/>
        </p:spPr>
        <p:txBody>
          <a:bodyPr wrap="none" rtlCol="0">
            <a:spAutoFit/>
          </a:bodyPr>
          <a:lstStyle/>
          <a:p>
            <a:r>
              <a:rPr lang="en-US" sz="1200" dirty="0" smtClean="0"/>
              <a:t>2304 OMs</a:t>
            </a:r>
            <a:endParaRPr lang="ru-RU"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11832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9412" y="176950"/>
            <a:ext cx="8229600" cy="1143000"/>
          </a:xfrm>
        </p:spPr>
        <p:txBody>
          <a:bodyPr>
            <a:normAutofit fontScale="90000"/>
          </a:bodyPr>
          <a:lstStyle/>
          <a:p>
            <a:r>
              <a:rPr lang="en-US" dirty="0" smtClean="0"/>
              <a:t>The cosmic energy frontier: </a:t>
            </a:r>
            <a:r>
              <a:rPr lang="en-US" dirty="0" err="1" smtClean="0"/>
              <a:t>Cosmogenic</a:t>
            </a:r>
            <a:r>
              <a:rPr lang="en-US" dirty="0" smtClean="0"/>
              <a:t>, </a:t>
            </a:r>
            <a:r>
              <a:rPr lang="en-US" i="1" dirty="0" smtClean="0"/>
              <a:t>GZK</a:t>
            </a:r>
            <a:r>
              <a:rPr lang="en-US" dirty="0" smtClean="0"/>
              <a:t> neutrinos</a:t>
            </a:r>
            <a:endParaRPr lang="en-US" dirty="0"/>
          </a:p>
        </p:txBody>
      </p:sp>
      <p:sp>
        <p:nvSpPr>
          <p:cNvPr id="3" name="Content Placeholder 2"/>
          <p:cNvSpPr>
            <a:spLocks noGrp="1"/>
          </p:cNvSpPr>
          <p:nvPr>
            <p:ph sz="half" idx="1"/>
          </p:nvPr>
        </p:nvSpPr>
        <p:spPr>
          <a:xfrm>
            <a:off x="274015" y="1587989"/>
            <a:ext cx="4038600" cy="4525963"/>
          </a:xfrm>
        </p:spPr>
        <p:txBody>
          <a:bodyPr>
            <a:normAutofit fontScale="77500" lnSpcReduction="20000"/>
          </a:bodyPr>
          <a:lstStyle/>
          <a:p>
            <a:r>
              <a:rPr lang="en-US" dirty="0" smtClean="0"/>
              <a:t>Need detection rates such that the the normalization of the GZK neutrino flux can be reliably determined.</a:t>
            </a:r>
          </a:p>
          <a:p>
            <a:r>
              <a:rPr lang="en-US" dirty="0" smtClean="0"/>
              <a:t>That requires more than 100 times better sensitivity than published results and more than 10 times the sensitivity of IceCube at 1E18 </a:t>
            </a:r>
            <a:r>
              <a:rPr lang="en-US" dirty="0" err="1" smtClean="0"/>
              <a:t>eV</a:t>
            </a:r>
            <a:r>
              <a:rPr lang="en-US" dirty="0" smtClean="0"/>
              <a:t>. </a:t>
            </a:r>
          </a:p>
          <a:p>
            <a:r>
              <a:rPr lang="en-US" dirty="0" smtClean="0"/>
              <a:t>Alternatives to water/ice based optical Cherenkov detectors:</a:t>
            </a:r>
          </a:p>
          <a:p>
            <a:pPr lvl="1"/>
            <a:r>
              <a:rPr lang="en-US" dirty="0" smtClean="0"/>
              <a:t>Radio detection in the Antarctic ice </a:t>
            </a:r>
            <a:endParaRPr lang="en-US" dirty="0"/>
          </a:p>
        </p:txBody>
      </p:sp>
      <p:sp>
        <p:nvSpPr>
          <p:cNvPr id="6" name="TextBox 5"/>
          <p:cNvSpPr txBox="1"/>
          <p:nvPr/>
        </p:nvSpPr>
        <p:spPr>
          <a:xfrm>
            <a:off x="5362381" y="1693467"/>
            <a:ext cx="2960629" cy="4524316"/>
          </a:xfrm>
          <a:prstGeom prst="rect">
            <a:avLst/>
          </a:prstGeom>
          <a:noFill/>
        </p:spPr>
        <p:txBody>
          <a:bodyPr wrap="none" rtlCol="0">
            <a:spAutoFit/>
          </a:bodyPr>
          <a:lstStyle/>
          <a:p>
            <a:r>
              <a:rPr lang="en-US" dirty="0" smtClean="0"/>
              <a:t>Future experimental goals</a:t>
            </a:r>
          </a:p>
          <a:p>
            <a:endParaRPr lang="en-US" dirty="0" smtClean="0"/>
          </a:p>
          <a:p>
            <a:r>
              <a:rPr lang="en-US" dirty="0" smtClean="0"/>
              <a:t>ARA:</a:t>
            </a:r>
          </a:p>
          <a:p>
            <a:r>
              <a:rPr lang="en-US" dirty="0" smtClean="0"/>
              <a:t>Location: South Pole</a:t>
            </a:r>
          </a:p>
          <a:p>
            <a:r>
              <a:rPr lang="en-US" dirty="0" smtClean="0"/>
              <a:t>Area: 150 – 200 km2</a:t>
            </a:r>
          </a:p>
          <a:p>
            <a:r>
              <a:rPr lang="en-US" dirty="0" smtClean="0"/>
              <a:t>embedded detector</a:t>
            </a:r>
          </a:p>
          <a:p>
            <a:r>
              <a:rPr lang="en-US" dirty="0" smtClean="0"/>
              <a:t>Ice sheet: 2.8 km</a:t>
            </a:r>
          </a:p>
          <a:p>
            <a:r>
              <a:rPr lang="en-US" dirty="0" smtClean="0"/>
              <a:t>Prototype array in installation</a:t>
            </a:r>
          </a:p>
          <a:p>
            <a:endParaRPr lang="en-US" dirty="0" smtClean="0"/>
          </a:p>
          <a:p>
            <a:r>
              <a:rPr lang="en-US" dirty="0" smtClean="0"/>
              <a:t>ARIANNA:</a:t>
            </a:r>
          </a:p>
          <a:p>
            <a:r>
              <a:rPr lang="en-US" dirty="0" smtClean="0"/>
              <a:t>Location: Ross Ice Shelf</a:t>
            </a:r>
          </a:p>
          <a:p>
            <a:r>
              <a:rPr lang="en-US" dirty="0" smtClean="0"/>
              <a:t>Area: 1000km2</a:t>
            </a:r>
          </a:p>
          <a:p>
            <a:r>
              <a:rPr lang="en-US" dirty="0" smtClean="0"/>
              <a:t>Shelf thickness: 600m</a:t>
            </a:r>
          </a:p>
          <a:p>
            <a:r>
              <a:rPr lang="en-US" dirty="0" smtClean="0"/>
              <a:t>Surface </a:t>
            </a:r>
            <a:r>
              <a:rPr lang="en-US" dirty="0" err="1" smtClean="0"/>
              <a:t>detctor</a:t>
            </a:r>
            <a:endParaRPr lang="en-US" dirty="0" smtClean="0"/>
          </a:p>
          <a:p>
            <a:endParaRPr lang="en-US" dirty="0" smtClean="0"/>
          </a:p>
          <a:p>
            <a:endParaRPr lang="en-US" dirty="0" smtClean="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Slide Number Placeholder 1"/>
          <p:cNvSpPr>
            <a:spLocks noGrp="1"/>
          </p:cNvSpPr>
          <p:nvPr>
            <p:ph type="sldNum" sz="quarter" idx="10"/>
          </p:nvPr>
        </p:nvSpPr>
        <p:spPr/>
        <p:txBody>
          <a:bodyPr/>
          <a:lstStyle/>
          <a:p>
            <a:fld id="{511C72CB-92F5-2D4E-8863-9DA171DFC89A}" type="slidenum">
              <a:rPr lang="en-US"/>
              <a:pPr/>
              <a:t>4</a:t>
            </a:fld>
            <a:endParaRPr lang="en-US" dirty="0"/>
          </a:p>
        </p:txBody>
      </p:sp>
      <p:sp>
        <p:nvSpPr>
          <p:cNvPr id="418821" name="Text Box 5"/>
          <p:cNvSpPr txBox="1">
            <a:spLocks noChangeArrowheads="1"/>
          </p:cNvSpPr>
          <p:nvPr/>
        </p:nvSpPr>
        <p:spPr bwMode="auto">
          <a:xfrm>
            <a:off x="7747633" y="6154907"/>
            <a:ext cx="194022" cy="474872"/>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dirty="0">
              <a:solidFill>
                <a:schemeClr val="tx1"/>
              </a:solidFill>
              <a:latin typeface="Times" pitchFamily="-65" charset="0"/>
            </a:endParaRPr>
          </a:p>
        </p:txBody>
      </p:sp>
      <p:sp>
        <p:nvSpPr>
          <p:cNvPr id="418831" name="Text Box 15"/>
          <p:cNvSpPr txBox="1">
            <a:spLocks noChangeArrowheads="1"/>
          </p:cNvSpPr>
          <p:nvPr/>
        </p:nvSpPr>
        <p:spPr bwMode="auto">
          <a:xfrm>
            <a:off x="1391958" y="3430418"/>
            <a:ext cx="191914" cy="388344"/>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sz="1900" dirty="0">
              <a:latin typeface="Times" pitchFamily="-65" charset="0"/>
            </a:endParaRPr>
          </a:p>
        </p:txBody>
      </p:sp>
      <p:sp>
        <p:nvSpPr>
          <p:cNvPr id="27" name="Text Box 5"/>
          <p:cNvSpPr txBox="1">
            <a:spLocks noChangeArrowheads="1"/>
          </p:cNvSpPr>
          <p:nvPr/>
        </p:nvSpPr>
        <p:spPr bwMode="auto">
          <a:xfrm>
            <a:off x="8670925" y="6178412"/>
            <a:ext cx="184150" cy="461963"/>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sp>
        <p:nvSpPr>
          <p:cNvPr id="28" name="Text Box 6"/>
          <p:cNvSpPr txBox="1">
            <a:spLocks noChangeArrowheads="1"/>
          </p:cNvSpPr>
          <p:nvPr/>
        </p:nvSpPr>
        <p:spPr bwMode="auto">
          <a:xfrm>
            <a:off x="6096000" y="1088887"/>
            <a:ext cx="2209800" cy="338138"/>
          </a:xfrm>
          <a:prstGeom prst="rect">
            <a:avLst/>
          </a:prstGeom>
          <a:noFill/>
          <a:ln w="9525">
            <a:noFill/>
            <a:miter lim="800000"/>
            <a:headEnd/>
            <a:tailEnd/>
          </a:ln>
        </p:spPr>
        <p:txBody>
          <a:bodyPr lIns="91435" tIns="45718" rIns="91435" bIns="45718">
            <a:prstTxWarp prst="textNoShape">
              <a:avLst/>
            </a:prstTxWarp>
            <a:spAutoFit/>
          </a:bodyPr>
          <a:lstStyle/>
          <a:p>
            <a:pPr defTabSz="912813">
              <a:spcBef>
                <a:spcPct val="50000"/>
              </a:spcBef>
            </a:pPr>
            <a:r>
              <a:rPr lang="en-GB" sz="1600">
                <a:solidFill>
                  <a:schemeClr val="bg2"/>
                </a:solidFill>
                <a:latin typeface="Times" pitchFamily="-84" charset="0"/>
              </a:rPr>
              <a:t>T. Gaisser 2005</a:t>
            </a:r>
            <a:endParaRPr lang="en-GB">
              <a:latin typeface="Times" pitchFamily="-84" charset="0"/>
            </a:endParaRPr>
          </a:p>
        </p:txBody>
      </p:sp>
      <p:sp>
        <p:nvSpPr>
          <p:cNvPr id="29" name="Text Box 15"/>
          <p:cNvSpPr txBox="1">
            <a:spLocks noChangeArrowheads="1"/>
          </p:cNvSpPr>
          <p:nvPr/>
        </p:nvSpPr>
        <p:spPr bwMode="auto">
          <a:xfrm>
            <a:off x="2312988" y="3451087"/>
            <a:ext cx="182562" cy="369888"/>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cxnSp>
        <p:nvCxnSpPr>
          <p:cNvPr id="31" name="Straight Connector 30"/>
          <p:cNvCxnSpPr/>
          <p:nvPr/>
        </p:nvCxnSpPr>
        <p:spPr>
          <a:xfrm>
            <a:off x="5473700" y="4695687"/>
            <a:ext cx="2222500" cy="25400"/>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108700" y="4848087"/>
            <a:ext cx="952500" cy="12700"/>
          </a:xfrm>
          <a:prstGeom prst="line">
            <a:avLst/>
          </a:prstGeom>
          <a:ln w="5715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a:off x="7391400" y="4837504"/>
            <a:ext cx="1293283" cy="505883"/>
          </a:xfrm>
          <a:custGeom>
            <a:avLst/>
            <a:gdLst>
              <a:gd name="connsiteX0" fmla="*/ 0 w 1293283"/>
              <a:gd name="connsiteY0" fmla="*/ 505883 h 505883"/>
              <a:gd name="connsiteX1" fmla="*/ 304800 w 1293283"/>
              <a:gd name="connsiteY1" fmla="*/ 175683 h 505883"/>
              <a:gd name="connsiteX2" fmla="*/ 698500 w 1293283"/>
              <a:gd name="connsiteY2" fmla="*/ 23283 h 505883"/>
              <a:gd name="connsiteX3" fmla="*/ 939800 w 1293283"/>
              <a:gd name="connsiteY3" fmla="*/ 35983 h 505883"/>
              <a:gd name="connsiteX4" fmla="*/ 1143000 w 1293283"/>
              <a:gd name="connsiteY4" fmla="*/ 124883 h 505883"/>
              <a:gd name="connsiteX5" fmla="*/ 1270000 w 1293283"/>
              <a:gd name="connsiteY5" fmla="*/ 277283 h 505883"/>
              <a:gd name="connsiteX6" fmla="*/ 1282700 w 1293283"/>
              <a:gd name="connsiteY6" fmla="*/ 315383 h 50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3283" h="505883">
                <a:moveTo>
                  <a:pt x="0" y="505883"/>
                </a:moveTo>
                <a:cubicBezTo>
                  <a:pt x="94191" y="380999"/>
                  <a:pt x="188383" y="256116"/>
                  <a:pt x="304800" y="175683"/>
                </a:cubicBezTo>
                <a:cubicBezTo>
                  <a:pt x="421217" y="95250"/>
                  <a:pt x="592667" y="46566"/>
                  <a:pt x="698500" y="23283"/>
                </a:cubicBezTo>
                <a:cubicBezTo>
                  <a:pt x="804333" y="0"/>
                  <a:pt x="865717" y="19050"/>
                  <a:pt x="939800" y="35983"/>
                </a:cubicBezTo>
                <a:cubicBezTo>
                  <a:pt x="1013883" y="52916"/>
                  <a:pt x="1087967" y="84666"/>
                  <a:pt x="1143000" y="124883"/>
                </a:cubicBezTo>
                <a:cubicBezTo>
                  <a:pt x="1198033" y="165100"/>
                  <a:pt x="1246717" y="245533"/>
                  <a:pt x="1270000" y="277283"/>
                </a:cubicBezTo>
                <a:cubicBezTo>
                  <a:pt x="1293283" y="309033"/>
                  <a:pt x="1282700" y="315383"/>
                  <a:pt x="1282700" y="315383"/>
                </a:cubicBezTo>
              </a:path>
            </a:pathLst>
          </a:custGeom>
          <a:ln w="762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8827" name="Text Box 11"/>
          <p:cNvSpPr txBox="1">
            <a:spLocks noChangeArrowheads="1"/>
          </p:cNvSpPr>
          <p:nvPr/>
        </p:nvSpPr>
        <p:spPr bwMode="auto">
          <a:xfrm>
            <a:off x="44564" y="3248106"/>
            <a:ext cx="3187018" cy="2677246"/>
          </a:xfrm>
          <a:prstGeom prst="rect">
            <a:avLst/>
          </a:prstGeom>
          <a:solidFill>
            <a:srgbClr val="FFFFA8"/>
          </a:solidFill>
          <a:ln w="9525">
            <a:noFill/>
            <a:miter lim="800000"/>
            <a:headEnd/>
            <a:tailEnd/>
          </a:ln>
        </p:spPr>
        <p:txBody>
          <a:bodyPr wrap="square" lIns="0" tIns="0" rIns="0" bIns="0" anchor="ctr">
            <a:prstTxWarp prst="textNoShape">
              <a:avLst/>
            </a:prstTxWarp>
            <a:spAutoFit/>
          </a:bodyPr>
          <a:lstStyle/>
          <a:p>
            <a:pPr defTabSz="952026">
              <a:lnSpc>
                <a:spcPct val="93000"/>
              </a:lnSpc>
              <a:spcBef>
                <a:spcPts val="524"/>
              </a:spcBef>
              <a:buClr>
                <a:srgbClr val="990000"/>
              </a:buClr>
              <a:buSzPct val="100000"/>
              <a:tabLst>
                <a:tab pos="752361" algn="l"/>
                <a:tab pos="1506169" algn="l"/>
                <a:tab pos="2257082" algn="l"/>
                <a:tab pos="3009443" algn="l"/>
                <a:tab pos="3761804" algn="l"/>
                <a:tab pos="4515612" algn="l"/>
              </a:tabLst>
            </a:pPr>
            <a:r>
              <a:rPr lang="en-GB" b="1" dirty="0" smtClean="0">
                <a:solidFill>
                  <a:srgbClr val="0000FF"/>
                </a:solidFill>
              </a:rPr>
              <a:t>K</a:t>
            </a:r>
            <a:r>
              <a:rPr lang="en-GB" b="1" dirty="0" smtClean="0">
                <a:solidFill>
                  <a:srgbClr val="0000FF"/>
                </a:solidFill>
              </a:rPr>
              <a:t>nown targets:</a:t>
            </a:r>
            <a:endParaRPr lang="en-GB" b="1" dirty="0">
              <a:solidFill>
                <a:srgbClr val="0000FF"/>
              </a:solidFill>
            </a:endParaRPr>
          </a:p>
          <a:p>
            <a:pPr defTabSz="952026">
              <a:lnSpc>
                <a:spcPct val="120000"/>
              </a:lnSpc>
              <a:spcBef>
                <a:spcPts val="456"/>
              </a:spcBef>
              <a:buClr>
                <a:srgbClr val="000000"/>
              </a:buClr>
              <a:buSzPct val="100000"/>
              <a:buFont typeface="Arial" pitchFamily="-65" charset="0"/>
              <a:buChar char="•"/>
              <a:tabLst>
                <a:tab pos="752361" algn="l"/>
                <a:tab pos="1506169" algn="l"/>
                <a:tab pos="2257082" algn="l"/>
                <a:tab pos="3009443" algn="l"/>
                <a:tab pos="3761804" algn="l"/>
                <a:tab pos="4515612" algn="l"/>
              </a:tabLst>
            </a:pPr>
            <a:r>
              <a:rPr lang="en-GB" sz="1600" dirty="0" smtClean="0">
                <a:solidFill>
                  <a:srgbClr val="0000FF"/>
                </a:solidFill>
              </a:rPr>
              <a:t>  Earth’s atmosphere:  Atmospheric </a:t>
            </a:r>
            <a:r>
              <a:rPr lang="en-GB" sz="1600" dirty="0">
                <a:solidFill>
                  <a:srgbClr val="0000FF"/>
                </a:solidFill>
              </a:rPr>
              <a:t>neutrinos (from </a:t>
            </a:r>
            <a:r>
              <a:rPr lang="en-GB" sz="1600" dirty="0" err="1">
                <a:solidFill>
                  <a:srgbClr val="0000FF"/>
                </a:solidFill>
              </a:rPr>
              <a:t>π</a:t>
            </a:r>
            <a:r>
              <a:rPr lang="en-GB" sz="1600" dirty="0">
                <a:solidFill>
                  <a:srgbClr val="0000FF"/>
                </a:solidFill>
              </a:rPr>
              <a:t> and K decay)</a:t>
            </a:r>
          </a:p>
          <a:p>
            <a:pPr defTabSz="952026">
              <a:spcBef>
                <a:spcPts val="410"/>
              </a:spcBef>
              <a:buClr>
                <a:srgbClr val="000000"/>
              </a:buClr>
              <a:buSzPct val="100000"/>
              <a:buFont typeface="Times New Roman" pitchFamily="-65" charset="0"/>
              <a:buChar char="•"/>
              <a:tabLst>
                <a:tab pos="752361" algn="l"/>
                <a:tab pos="1506169" algn="l"/>
                <a:tab pos="2257082" algn="l"/>
                <a:tab pos="3009443" algn="l"/>
                <a:tab pos="3761804" algn="l"/>
                <a:tab pos="4515612" algn="l"/>
              </a:tabLst>
            </a:pPr>
            <a:r>
              <a:rPr lang="en-GB" sz="1600" dirty="0" smtClean="0">
                <a:solidFill>
                  <a:srgbClr val="0000FF"/>
                </a:solidFill>
              </a:rPr>
              <a:t>  </a:t>
            </a:r>
            <a:r>
              <a:rPr lang="en-GB" sz="1600" dirty="0" smtClean="0">
                <a:solidFill>
                  <a:srgbClr val="0000FF"/>
                </a:solidFill>
              </a:rPr>
              <a:t>Interstellar matter in </a:t>
            </a:r>
            <a:r>
              <a:rPr lang="en-GB" sz="1600" dirty="0" smtClean="0">
                <a:solidFill>
                  <a:srgbClr val="0000FF"/>
                </a:solidFill>
              </a:rPr>
              <a:t>Galactic </a:t>
            </a:r>
            <a:r>
              <a:rPr lang="en-GB" sz="1600" dirty="0">
                <a:solidFill>
                  <a:srgbClr val="0000FF"/>
                </a:solidFill>
              </a:rPr>
              <a:t>plane:</a:t>
            </a:r>
            <a:r>
              <a:rPr lang="en-GB" sz="1400" dirty="0" smtClean="0">
                <a:solidFill>
                  <a:srgbClr val="0000FF"/>
                </a:solidFill>
              </a:rPr>
              <a:t>  CR </a:t>
            </a:r>
            <a:r>
              <a:rPr lang="en-GB" sz="1400" dirty="0">
                <a:solidFill>
                  <a:srgbClr val="0000FF"/>
                </a:solidFill>
              </a:rPr>
              <a:t>interacting with ISM, concentrated on the </a:t>
            </a:r>
            <a:r>
              <a:rPr lang="en-GB" sz="1400" dirty="0" smtClean="0">
                <a:solidFill>
                  <a:srgbClr val="0000FF"/>
                </a:solidFill>
              </a:rPr>
              <a:t> disk</a:t>
            </a:r>
            <a:endParaRPr lang="en-GB" sz="1400" dirty="0">
              <a:solidFill>
                <a:srgbClr val="0000FF"/>
              </a:solidFill>
            </a:endParaRPr>
          </a:p>
          <a:p>
            <a:pPr defTabSz="952026">
              <a:spcBef>
                <a:spcPts val="410"/>
              </a:spcBef>
              <a:buClr>
                <a:srgbClr val="000000"/>
              </a:buClr>
              <a:buSzPct val="100000"/>
              <a:buFont typeface="Times New Roman" pitchFamily="-65" charset="0"/>
              <a:buChar char="•"/>
              <a:tabLst>
                <a:tab pos="752361" algn="l"/>
                <a:tab pos="1506169" algn="l"/>
                <a:tab pos="2257082" algn="l"/>
                <a:tab pos="3009443" algn="l"/>
                <a:tab pos="3761804" algn="l"/>
                <a:tab pos="4515612" algn="l"/>
              </a:tabLst>
            </a:pPr>
            <a:r>
              <a:rPr lang="en-GB" sz="1600" dirty="0" smtClean="0">
                <a:solidFill>
                  <a:srgbClr val="0000FF"/>
                </a:solidFill>
              </a:rPr>
              <a:t> Cosmic Microwave background:  UHE </a:t>
            </a:r>
            <a:r>
              <a:rPr lang="en-GB" sz="1600" dirty="0" smtClean="0">
                <a:solidFill>
                  <a:srgbClr val="0000FF"/>
                </a:solidFill>
              </a:rPr>
              <a:t>cosmic rays interact with photons in </a:t>
            </a:r>
            <a:r>
              <a:rPr lang="en-GB" sz="1600" dirty="0" err="1" smtClean="0">
                <a:solidFill>
                  <a:srgbClr val="0000FF"/>
                </a:solidFill>
              </a:rPr>
              <a:t>interglactic</a:t>
            </a:r>
            <a:r>
              <a:rPr lang="en-GB" sz="1600" dirty="0" smtClean="0">
                <a:solidFill>
                  <a:srgbClr val="0000FF"/>
                </a:solidFill>
              </a:rPr>
              <a:t> photon fields. </a:t>
            </a:r>
            <a:r>
              <a:rPr lang="en-GB" sz="1600" dirty="0" smtClean="0">
                <a:solidFill>
                  <a:srgbClr val="0000FF"/>
                </a:solidFill>
              </a:rPr>
              <a:t/>
            </a:r>
            <a:br>
              <a:rPr lang="en-GB" sz="1600" dirty="0" smtClean="0">
                <a:solidFill>
                  <a:srgbClr val="0000FF"/>
                </a:solidFill>
              </a:rPr>
            </a:br>
            <a:r>
              <a:rPr lang="en-GB" sz="1600" dirty="0" smtClean="0">
                <a:solidFill>
                  <a:srgbClr val="0000FF"/>
                </a:solidFill>
              </a:rPr>
              <a:t>	</a:t>
            </a:r>
            <a:endParaRPr lang="en-GB" sz="1400" dirty="0">
              <a:solidFill>
                <a:srgbClr val="0000FF"/>
              </a:solidFill>
              <a:ea typeface="Arial" pitchFamily="-65" charset="0"/>
              <a:cs typeface="Arial" pitchFamily="-65" charset="0"/>
            </a:endParaRPr>
          </a:p>
        </p:txBody>
      </p:sp>
      <p:pic>
        <p:nvPicPr>
          <p:cNvPr id="21" name="Picture 2"/>
          <p:cNvPicPr>
            <a:picLocks noChangeAspect="1" noChangeArrowheads="1"/>
          </p:cNvPicPr>
          <p:nvPr/>
        </p:nvPicPr>
        <p:blipFill>
          <a:blip r:embed="rId4"/>
          <a:srcRect/>
          <a:stretch>
            <a:fillRect/>
          </a:stretch>
        </p:blipFill>
        <p:spPr bwMode="auto">
          <a:xfrm>
            <a:off x="3178118" y="192224"/>
            <a:ext cx="5943600" cy="6492875"/>
          </a:xfrm>
          <a:prstGeom prst="rect">
            <a:avLst/>
          </a:prstGeom>
          <a:noFill/>
          <a:ln w="9525">
            <a:noFill/>
            <a:miter lim="800000"/>
            <a:headEnd/>
            <a:tailEnd/>
          </a:ln>
        </p:spPr>
      </p:pic>
      <p:sp>
        <p:nvSpPr>
          <p:cNvPr id="23" name="Text Box 5"/>
          <p:cNvSpPr txBox="1">
            <a:spLocks noChangeArrowheads="1"/>
          </p:cNvSpPr>
          <p:nvPr/>
        </p:nvSpPr>
        <p:spPr bwMode="auto">
          <a:xfrm>
            <a:off x="8648643" y="6212024"/>
            <a:ext cx="184150" cy="461963"/>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sp>
        <p:nvSpPr>
          <p:cNvPr id="24" name="Text Box 6"/>
          <p:cNvSpPr txBox="1">
            <a:spLocks noChangeArrowheads="1"/>
          </p:cNvSpPr>
          <p:nvPr/>
        </p:nvSpPr>
        <p:spPr bwMode="auto">
          <a:xfrm>
            <a:off x="6073718" y="1122499"/>
            <a:ext cx="2209800" cy="338138"/>
          </a:xfrm>
          <a:prstGeom prst="rect">
            <a:avLst/>
          </a:prstGeom>
          <a:noFill/>
          <a:ln w="9525">
            <a:noFill/>
            <a:miter lim="800000"/>
            <a:headEnd/>
            <a:tailEnd/>
          </a:ln>
        </p:spPr>
        <p:txBody>
          <a:bodyPr lIns="91435" tIns="45718" rIns="91435" bIns="45718">
            <a:prstTxWarp prst="textNoShape">
              <a:avLst/>
            </a:prstTxWarp>
            <a:spAutoFit/>
          </a:bodyPr>
          <a:lstStyle/>
          <a:p>
            <a:pPr defTabSz="912813">
              <a:spcBef>
                <a:spcPct val="50000"/>
              </a:spcBef>
            </a:pPr>
            <a:r>
              <a:rPr lang="en-GB" sz="1600">
                <a:solidFill>
                  <a:schemeClr val="bg2"/>
                </a:solidFill>
                <a:latin typeface="Times" pitchFamily="-84" charset="0"/>
              </a:rPr>
              <a:t>T. Gaisser 2005</a:t>
            </a:r>
            <a:endParaRPr lang="en-GB">
              <a:latin typeface="Times" pitchFamily="-84" charset="0"/>
            </a:endParaRPr>
          </a:p>
        </p:txBody>
      </p:sp>
      <p:pic>
        <p:nvPicPr>
          <p:cNvPr id="25" name="Picture 7" descr="AtmosphericFluxesScaledByE2_clip4.pdf"/>
          <p:cNvPicPr>
            <a:picLocks noChangeAspect="1"/>
          </p:cNvPicPr>
          <p:nvPr/>
        </p:nvPicPr>
        <p:blipFill>
          <a:blip r:embed="rId5"/>
          <a:srcRect/>
          <a:stretch>
            <a:fillRect/>
          </a:stretch>
        </p:blipFill>
        <p:spPr bwMode="auto">
          <a:xfrm>
            <a:off x="3424181" y="136662"/>
            <a:ext cx="3914775" cy="6977062"/>
          </a:xfrm>
          <a:prstGeom prst="rect">
            <a:avLst/>
          </a:prstGeom>
          <a:noFill/>
          <a:ln w="9525">
            <a:noFill/>
            <a:miter lim="800000"/>
            <a:headEnd/>
            <a:tailEnd/>
          </a:ln>
        </p:spPr>
      </p:pic>
      <p:sp>
        <p:nvSpPr>
          <p:cNvPr id="418828" name="Text Box 12"/>
          <p:cNvSpPr txBox="1">
            <a:spLocks noChangeArrowheads="1"/>
          </p:cNvSpPr>
          <p:nvPr/>
        </p:nvSpPr>
        <p:spPr bwMode="auto">
          <a:xfrm>
            <a:off x="0" y="0"/>
            <a:ext cx="3665399" cy="1388618"/>
          </a:xfrm>
          <a:prstGeom prst="rect">
            <a:avLst/>
          </a:prstGeom>
          <a:solidFill>
            <a:srgbClr val="FFFF00"/>
          </a:solidFill>
          <a:ln w="9525">
            <a:noFill/>
            <a:miter lim="800000"/>
            <a:headEnd/>
            <a:tailEnd/>
          </a:ln>
          <a:effectLst/>
        </p:spPr>
        <p:txBody>
          <a:bodyPr wrap="square" lIns="95029" tIns="47514" rIns="95029" bIns="47514">
            <a:prstTxWarp prst="textNoShape">
              <a:avLst/>
            </a:prstTxWarp>
            <a:spAutoFit/>
          </a:bodyPr>
          <a:lstStyle/>
          <a:p>
            <a:pPr defTabSz="952026"/>
            <a:r>
              <a:rPr lang="en-US" sz="2800" dirty="0" smtClean="0">
                <a:solidFill>
                  <a:srgbClr val="000080"/>
                </a:solidFill>
              </a:rPr>
              <a:t>Neutrino production from comic rays on known targets.</a:t>
            </a:r>
            <a:endParaRPr lang="en-US" sz="2800" dirty="0">
              <a:solidFill>
                <a:srgbClr val="000080"/>
              </a:solidFill>
            </a:endParaRPr>
          </a:p>
        </p:txBody>
      </p:sp>
      <p:grpSp>
        <p:nvGrpSpPr>
          <p:cNvPr id="2" name="Group 15"/>
          <p:cNvGrpSpPr/>
          <p:nvPr/>
        </p:nvGrpSpPr>
        <p:grpSpPr>
          <a:xfrm>
            <a:off x="33424" y="1546218"/>
            <a:ext cx="3242040" cy="1442049"/>
            <a:chOff x="2685327" y="2566582"/>
            <a:chExt cx="3333508" cy="1442049"/>
          </a:xfrm>
        </p:grpSpPr>
        <p:sp>
          <p:nvSpPr>
            <p:cNvPr id="17" name="Rectangle 16"/>
            <p:cNvSpPr/>
            <p:nvPr/>
          </p:nvSpPr>
          <p:spPr>
            <a:xfrm>
              <a:off x="2685327" y="2566582"/>
              <a:ext cx="3333508" cy="144204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Object 2"/>
            <p:cNvGraphicFramePr>
              <a:graphicFrameLocks noChangeAspect="1"/>
            </p:cNvGraphicFramePr>
            <p:nvPr/>
          </p:nvGraphicFramePr>
          <p:xfrm>
            <a:off x="2764160" y="2725340"/>
            <a:ext cx="3223996" cy="423353"/>
          </p:xfrm>
          <a:graphic>
            <a:graphicData uri="http://schemas.openxmlformats.org/presentationml/2006/ole">
              <p:oleObj spid="_x0000_s561154" name="Equation" r:id="rId6" imgW="2514600" imgH="330200" progId="Equation.DSMT4">
                <p:embed/>
              </p:oleObj>
            </a:graphicData>
          </a:graphic>
        </p:graphicFrame>
        <p:graphicFrame>
          <p:nvGraphicFramePr>
            <p:cNvPr id="20" name="Object 3"/>
            <p:cNvGraphicFramePr>
              <a:graphicFrameLocks noChangeAspect="1"/>
            </p:cNvGraphicFramePr>
            <p:nvPr/>
          </p:nvGraphicFramePr>
          <p:xfrm>
            <a:off x="3730652" y="3156470"/>
            <a:ext cx="1282839" cy="366525"/>
          </p:xfrm>
          <a:graphic>
            <a:graphicData uri="http://schemas.openxmlformats.org/presentationml/2006/ole">
              <p:oleObj spid="_x0000_s561155" name="Equation" r:id="rId7" imgW="889000" imgH="254000" progId="Equation.DSMT4">
                <p:embed/>
              </p:oleObj>
            </a:graphicData>
          </a:graphic>
        </p:graphicFrame>
        <p:graphicFrame>
          <p:nvGraphicFramePr>
            <p:cNvPr id="22" name="Object 4"/>
            <p:cNvGraphicFramePr>
              <a:graphicFrameLocks noChangeAspect="1"/>
            </p:cNvGraphicFramePr>
            <p:nvPr/>
          </p:nvGraphicFramePr>
          <p:xfrm>
            <a:off x="4271414" y="3540136"/>
            <a:ext cx="1613819" cy="362656"/>
          </p:xfrm>
          <a:graphic>
            <a:graphicData uri="http://schemas.openxmlformats.org/presentationml/2006/ole">
              <p:oleObj spid="_x0000_s561156" name="Equation" r:id="rId8" imgW="1130300" imgH="254000" progId="Equation.DSMT4">
                <p:embed/>
              </p:oleObj>
            </a:graphicData>
          </a:graphic>
        </p:graphicFrame>
      </p:gr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53" name="Object 50"/>
          <p:cNvGraphicFramePr>
            <a:graphicFrameLocks noChangeAspect="1"/>
          </p:cNvGraphicFramePr>
          <p:nvPr/>
        </p:nvGraphicFramePr>
        <p:xfrm>
          <a:off x="5583238" y="5784131"/>
          <a:ext cx="1120775" cy="449263"/>
        </p:xfrm>
        <a:graphic>
          <a:graphicData uri="http://schemas.openxmlformats.org/presentationml/2006/ole">
            <p:oleObj spid="_x0000_s365570" name="Equation" r:id="rId4" imgW="444500" imgH="177800" progId="Equation.DSMT4">
              <p:embed/>
            </p:oleObj>
          </a:graphicData>
        </a:graphic>
      </p:graphicFrame>
      <p:sp>
        <p:nvSpPr>
          <p:cNvPr id="2057" name="Text Box 58"/>
          <p:cNvSpPr txBox="1">
            <a:spLocks noChangeArrowheads="1"/>
          </p:cNvSpPr>
          <p:nvPr/>
        </p:nvSpPr>
        <p:spPr bwMode="auto">
          <a:xfrm>
            <a:off x="5410200" y="6136556"/>
            <a:ext cx="2667000"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Comic Sans MS" charset="0"/>
              </a:rPr>
              <a:t>Add coherently!</a:t>
            </a:r>
          </a:p>
        </p:txBody>
      </p:sp>
      <p:sp>
        <p:nvSpPr>
          <p:cNvPr id="2058" name="Text Box 59"/>
          <p:cNvSpPr txBox="1">
            <a:spLocks noChangeArrowheads="1"/>
          </p:cNvSpPr>
          <p:nvPr/>
        </p:nvSpPr>
        <p:spPr bwMode="auto">
          <a:xfrm>
            <a:off x="210787" y="1852625"/>
            <a:ext cx="3276600" cy="1600438"/>
          </a:xfrm>
          <a:prstGeom prst="rect">
            <a:avLst/>
          </a:prstGeom>
          <a:noFill/>
          <a:ln w="9525">
            <a:noFill/>
            <a:miter lim="800000"/>
            <a:headEnd/>
            <a:tailEnd/>
          </a:ln>
        </p:spPr>
        <p:txBody>
          <a:bodyPr>
            <a:prstTxWarp prst="textNoShape">
              <a:avLst/>
            </a:prstTxWarp>
            <a:spAutoFit/>
          </a:bodyPr>
          <a:lstStyle/>
          <a:p>
            <a:pPr>
              <a:spcBef>
                <a:spcPct val="50000"/>
              </a:spcBef>
            </a:pPr>
            <a:r>
              <a:rPr lang="en-US" sz="1400" dirty="0">
                <a:solidFill>
                  <a:srgbClr val="000000"/>
                </a:solidFill>
                <a:latin typeface="Comic Sans MS" charset="0"/>
              </a:rPr>
              <a:t>charge asymmetry in particle shower </a:t>
            </a:r>
            <a:r>
              <a:rPr lang="en-US" sz="1400" dirty="0" smtClean="0">
                <a:solidFill>
                  <a:srgbClr val="000000"/>
                </a:solidFill>
                <a:latin typeface="Comic Sans MS" charset="0"/>
              </a:rPr>
              <a:t>development produces a net charge of cm extension. </a:t>
            </a:r>
          </a:p>
          <a:p>
            <a:pPr>
              <a:spcBef>
                <a:spcPct val="50000"/>
              </a:spcBef>
            </a:pPr>
            <a:r>
              <a:rPr lang="en-US" sz="1400" dirty="0" err="1" smtClean="0">
                <a:solidFill>
                  <a:srgbClr val="000000"/>
                </a:solidFill>
                <a:latin typeface="Comic Sans MS" charset="0"/>
                <a:sym typeface="Wingdings"/>
              </a:rPr>
              <a:t></a:t>
            </a:r>
            <a:r>
              <a:rPr lang="en-US" sz="1400" dirty="0" smtClean="0">
                <a:solidFill>
                  <a:srgbClr val="000000"/>
                </a:solidFill>
                <a:latin typeface="Comic Sans MS" charset="0"/>
                <a:sym typeface="Wingdings"/>
              </a:rPr>
              <a:t> coherent radio emission from </a:t>
            </a:r>
            <a:r>
              <a:rPr lang="en-US" sz="1400" dirty="0" err="1" smtClean="0">
                <a:solidFill>
                  <a:srgbClr val="000000"/>
                </a:solidFill>
                <a:latin typeface="Comic Sans MS" charset="0"/>
                <a:sym typeface="Wingdings"/>
              </a:rPr>
              <a:t>c</a:t>
            </a:r>
            <a:r>
              <a:rPr lang="en-US" sz="1400" dirty="0" smtClean="0">
                <a:solidFill>
                  <a:srgbClr val="000000"/>
                </a:solidFill>
                <a:latin typeface="Comic Sans MS" charset="0"/>
                <a:sym typeface="Wingdings"/>
              </a:rPr>
              <a:t> &gt; </a:t>
            </a:r>
            <a:r>
              <a:rPr lang="en-US" sz="1400" dirty="0" err="1" smtClean="0">
                <a:solidFill>
                  <a:srgbClr val="000000"/>
                </a:solidFill>
                <a:latin typeface="Comic Sans MS" charset="0"/>
                <a:sym typeface="Wingdings"/>
              </a:rPr>
              <a:t>c_medium</a:t>
            </a:r>
            <a:r>
              <a:rPr lang="en-US" sz="1400" dirty="0" smtClean="0">
                <a:solidFill>
                  <a:srgbClr val="000000"/>
                </a:solidFill>
                <a:latin typeface="Comic Sans MS" charset="0"/>
                <a:sym typeface="Wingdings"/>
              </a:rPr>
              <a:t> moving charge</a:t>
            </a:r>
            <a:endParaRPr lang="en-US" sz="1400" dirty="0" smtClean="0">
              <a:solidFill>
                <a:srgbClr val="000000"/>
              </a:solidFill>
              <a:latin typeface="Comic Sans MS" charset="0"/>
            </a:endParaRPr>
          </a:p>
          <a:p>
            <a:pPr>
              <a:spcBef>
                <a:spcPct val="50000"/>
              </a:spcBef>
            </a:pPr>
            <a:endParaRPr lang="en-US" sz="1400" dirty="0" smtClean="0">
              <a:solidFill>
                <a:srgbClr val="000000"/>
              </a:solidFill>
              <a:latin typeface="Comic Sans MS" charset="0"/>
            </a:endParaRPr>
          </a:p>
        </p:txBody>
      </p:sp>
      <p:sp>
        <p:nvSpPr>
          <p:cNvPr id="2063" name="AutoShape 65"/>
          <p:cNvSpPr>
            <a:spLocks noChangeArrowheads="1"/>
          </p:cNvSpPr>
          <p:nvPr/>
        </p:nvSpPr>
        <p:spPr bwMode="auto">
          <a:xfrm>
            <a:off x="4523282" y="5973426"/>
            <a:ext cx="685800" cy="152400"/>
          </a:xfrm>
          <a:prstGeom prst="rightArrow">
            <a:avLst>
              <a:gd name="adj1" fmla="val 50000"/>
              <a:gd name="adj2" fmla="val 112500"/>
            </a:avLst>
          </a:prstGeom>
          <a:solidFill>
            <a:srgbClr val="00B8FF"/>
          </a:solidFill>
          <a:ln w="9525">
            <a:solidFill>
              <a:schemeClr val="tx1"/>
            </a:solidFill>
            <a:miter lim="800000"/>
            <a:headEnd/>
            <a:tailEnd/>
          </a:ln>
        </p:spPr>
        <p:txBody>
          <a:bodyPr wrap="none" anchor="ctr">
            <a:prstTxWarp prst="textNoShape">
              <a:avLst/>
            </a:prstTxWarp>
          </a:bodyPr>
          <a:lstStyle/>
          <a:p>
            <a:endParaRPr lang="en-US"/>
          </a:p>
        </p:txBody>
      </p:sp>
      <p:sp>
        <p:nvSpPr>
          <p:cNvPr id="59" name="TextBox 58"/>
          <p:cNvSpPr txBox="1"/>
          <p:nvPr/>
        </p:nvSpPr>
        <p:spPr>
          <a:xfrm>
            <a:off x="367321" y="1360095"/>
            <a:ext cx="3333022" cy="369332"/>
          </a:xfrm>
          <a:prstGeom prst="rect">
            <a:avLst/>
          </a:prstGeom>
          <a:noFill/>
        </p:spPr>
        <p:txBody>
          <a:bodyPr wrap="square">
            <a:prstTxWarp prst="textNoShape">
              <a:avLst/>
            </a:prstTxWarp>
            <a:spAutoFit/>
          </a:bodyPr>
          <a:lstStyle/>
          <a:p>
            <a:r>
              <a:rPr lang="en-US" altLang="ja-JP" dirty="0" err="1" smtClean="0">
                <a:solidFill>
                  <a:srgbClr val="31859C"/>
                </a:solidFill>
                <a:latin typeface="+mj-lt"/>
                <a:ea typeface="Handwriting - Dakota" charset="0"/>
                <a:cs typeface="Handwriting - Dakota" charset="0"/>
              </a:rPr>
              <a:t>Gurgen</a:t>
            </a:r>
            <a:r>
              <a:rPr lang="en-US" altLang="ja-JP" dirty="0" smtClean="0">
                <a:solidFill>
                  <a:srgbClr val="31859C"/>
                </a:solidFill>
                <a:latin typeface="+mj-lt"/>
                <a:ea typeface="Handwriting - Dakota" charset="0"/>
                <a:cs typeface="Handwriting - Dakota" charset="0"/>
              </a:rPr>
              <a:t> </a:t>
            </a:r>
            <a:r>
              <a:rPr lang="en-US" altLang="ja-JP" dirty="0" err="1" smtClean="0">
                <a:solidFill>
                  <a:srgbClr val="31859C"/>
                </a:solidFill>
                <a:latin typeface="+mj-lt"/>
                <a:ea typeface="Handwriting - Dakota" charset="0"/>
                <a:cs typeface="Handwriting - Dakota" charset="0"/>
              </a:rPr>
              <a:t>Askaryan</a:t>
            </a:r>
            <a:r>
              <a:rPr lang="en-US" altLang="ja-JP" dirty="0" smtClean="0">
                <a:solidFill>
                  <a:srgbClr val="31859C"/>
                </a:solidFill>
                <a:latin typeface="+mj-lt"/>
                <a:ea typeface="Handwriting - Dakota" charset="0"/>
                <a:cs typeface="Handwriting - Dakota" charset="0"/>
              </a:rPr>
              <a:t>, 1960ies </a:t>
            </a:r>
            <a:endParaRPr lang="en-US" dirty="0">
              <a:solidFill>
                <a:srgbClr val="31859C"/>
              </a:solidFill>
              <a:latin typeface="+mj-lt"/>
              <a:ea typeface="Handwriting - Dakota" charset="0"/>
              <a:cs typeface="Handwriting - Dakota" charset="0"/>
            </a:endParaRPr>
          </a:p>
        </p:txBody>
      </p:sp>
      <p:sp>
        <p:nvSpPr>
          <p:cNvPr id="60" name="TextBox 59"/>
          <p:cNvSpPr txBox="1"/>
          <p:nvPr/>
        </p:nvSpPr>
        <p:spPr>
          <a:xfrm>
            <a:off x="0" y="0"/>
            <a:ext cx="9143999" cy="830997"/>
          </a:xfrm>
          <a:prstGeom prst="rect">
            <a:avLst/>
          </a:prstGeom>
          <a:solidFill>
            <a:srgbClr val="FFFF00"/>
          </a:solidFill>
        </p:spPr>
        <p:txBody>
          <a:bodyPr wrap="square" rtlCol="0">
            <a:spAutoFit/>
          </a:bodyPr>
          <a:lstStyle/>
          <a:p>
            <a:r>
              <a:rPr lang="en-US" sz="2400" dirty="0" smtClean="0"/>
              <a:t>Detection principle: </a:t>
            </a:r>
          </a:p>
          <a:p>
            <a:r>
              <a:rPr lang="en-US" sz="2400" dirty="0" smtClean="0"/>
              <a:t>Coherent radio emission from </a:t>
            </a:r>
            <a:r>
              <a:rPr lang="en-US" sz="2400" dirty="0" err="1" smtClean="0"/>
              <a:t>e.m</a:t>
            </a:r>
            <a:r>
              <a:rPr lang="en-US" sz="2400" dirty="0" smtClean="0"/>
              <a:t>. cascade</a:t>
            </a:r>
            <a:endParaRPr lang="en-US" sz="2400" dirty="0"/>
          </a:p>
        </p:txBody>
      </p:sp>
      <p:pic>
        <p:nvPicPr>
          <p:cNvPr id="61" name="Picture 5"/>
          <p:cNvPicPr>
            <a:picLocks noChangeArrowheads="1"/>
          </p:cNvPicPr>
          <p:nvPr/>
        </p:nvPicPr>
        <p:blipFill>
          <a:blip r:embed="rId5"/>
          <a:srcRect/>
          <a:stretch>
            <a:fillRect/>
          </a:stretch>
        </p:blipFill>
        <p:spPr bwMode="auto">
          <a:xfrm>
            <a:off x="5173066" y="2553199"/>
            <a:ext cx="3467100" cy="3697584"/>
          </a:xfrm>
          <a:prstGeom prst="rect">
            <a:avLst/>
          </a:prstGeom>
          <a:noFill/>
          <a:ln w="9525" cap="flat">
            <a:noFill/>
            <a:miter lim="800000"/>
            <a:headEnd/>
            <a:tailEnd/>
          </a:ln>
        </p:spPr>
      </p:pic>
      <p:pic>
        <p:nvPicPr>
          <p:cNvPr id="62" name="Picture 6"/>
          <p:cNvPicPr>
            <a:picLocks noChangeArrowheads="1"/>
          </p:cNvPicPr>
          <p:nvPr/>
        </p:nvPicPr>
        <p:blipFill>
          <a:blip r:embed="rId6"/>
          <a:srcRect r="13568" b="23326"/>
          <a:stretch>
            <a:fillRect/>
          </a:stretch>
        </p:blipFill>
        <p:spPr bwMode="auto">
          <a:xfrm>
            <a:off x="0" y="3295571"/>
            <a:ext cx="4806242" cy="3050075"/>
          </a:xfrm>
          <a:prstGeom prst="rect">
            <a:avLst/>
          </a:prstGeom>
          <a:noFill/>
          <a:ln w="9525" cap="flat">
            <a:noFill/>
            <a:miter lim="800000"/>
            <a:headEnd/>
            <a:tailEnd/>
          </a:ln>
        </p:spPr>
      </p:pic>
      <p:sp>
        <p:nvSpPr>
          <p:cNvPr id="66" name="AutoShape 10"/>
          <p:cNvSpPr>
            <a:spLocks/>
          </p:cNvSpPr>
          <p:nvPr/>
        </p:nvSpPr>
        <p:spPr bwMode="auto">
          <a:xfrm>
            <a:off x="6327775" y="3215556"/>
            <a:ext cx="114300" cy="1588"/>
          </a:xfrm>
          <a:custGeom>
            <a:avLst/>
            <a:gdLst>
              <a:gd name="T0" fmla="*/ 10800 w 21600"/>
              <a:gd name="T1" fmla="*/ 10800 h 21600"/>
            </a:gdLst>
            <a:ahLst/>
            <a:cxnLst>
              <a:cxn ang="0">
                <a:pos x="T0" y="T1"/>
              </a:cxn>
            </a:cxnLst>
            <a:rect l="0" t="0" r="r" b="b"/>
            <a:pathLst>
              <a:path w="21600" h="21600">
                <a:moveTo>
                  <a:pt x="0" y="0"/>
                </a:moveTo>
                <a:cubicBezTo>
                  <a:pt x="7210" y="0"/>
                  <a:pt x="14416" y="7207"/>
                  <a:pt x="21600" y="21600"/>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67" name="Rectangle 11"/>
          <p:cNvSpPr>
            <a:spLocks/>
          </p:cNvSpPr>
          <p:nvPr/>
        </p:nvSpPr>
        <p:spPr bwMode="auto">
          <a:xfrm>
            <a:off x="280643" y="3546004"/>
            <a:ext cx="3314700" cy="1054100"/>
          </a:xfrm>
          <a:prstGeom prst="rect">
            <a:avLst/>
          </a:prstGeom>
          <a:noFill/>
          <a:ln w="12700" cap="flat">
            <a:noFill/>
            <a:miter lim="800000"/>
            <a:headEnd type="none" w="med" len="med"/>
            <a:tailEnd type="none" w="med" len="med"/>
          </a:ln>
        </p:spPr>
        <p:txBody>
          <a:bodyPr lIns="0" tIns="0" rIns="45155" bIns="0">
            <a:prstTxWarp prst="textNoShape">
              <a:avLst/>
            </a:prstTxWarp>
          </a:bodyPr>
          <a:lstStyle/>
          <a:p>
            <a:pPr marL="44450" algn="l">
              <a:spcBef>
                <a:spcPts val="1388"/>
              </a:spcBef>
            </a:pPr>
            <a:r>
              <a:rPr lang="en-US" sz="1800" dirty="0">
                <a:solidFill>
                  <a:srgbClr val="0000FF"/>
                </a:solidFill>
                <a:latin typeface="Comic Sans MS" charset="0"/>
                <a:ea typeface="Comic Sans MS" charset="0"/>
                <a:cs typeface="Comic Sans MS" charset="0"/>
                <a:sym typeface="Comic Sans MS" charset="0"/>
              </a:rPr>
              <a:t>cone narrows for higher frequencies - analogous to single slit diffraction</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3296863B-D5C7-814A-8DE7-26319486BB30}" type="slidenum">
              <a:rPr lang="en-US"/>
              <a:pPr/>
              <a:t>41</a:t>
            </a:fld>
            <a:endParaRPr lang="en-US"/>
          </a:p>
        </p:txBody>
      </p:sp>
      <p:pic>
        <p:nvPicPr>
          <p:cNvPr id="56321" name="Picture 1"/>
          <p:cNvPicPr>
            <a:picLocks noChangeAspect="1" noChangeArrowheads="1"/>
          </p:cNvPicPr>
          <p:nvPr/>
        </p:nvPicPr>
        <p:blipFill>
          <a:blip r:embed="rId2"/>
          <a:srcRect/>
          <a:stretch>
            <a:fillRect/>
          </a:stretch>
        </p:blipFill>
        <p:spPr bwMode="auto">
          <a:xfrm>
            <a:off x="240735" y="2042230"/>
            <a:ext cx="2598897" cy="2613184"/>
          </a:xfrm>
          <a:prstGeom prst="rect">
            <a:avLst/>
          </a:prstGeom>
          <a:noFill/>
          <a:ln w="12700" cap="rnd">
            <a:noFill/>
            <a:round/>
            <a:headEnd/>
            <a:tailEnd/>
          </a:ln>
        </p:spPr>
      </p:pic>
      <p:sp>
        <p:nvSpPr>
          <p:cNvPr id="56322" name="Rectangle 2"/>
          <p:cNvSpPr>
            <a:spLocks/>
          </p:cNvSpPr>
          <p:nvPr/>
        </p:nvSpPr>
        <p:spPr bwMode="auto">
          <a:xfrm>
            <a:off x="0" y="4724541"/>
            <a:ext cx="3074670" cy="1554480"/>
          </a:xfrm>
          <a:prstGeom prst="rect">
            <a:avLst/>
          </a:prstGeom>
          <a:noFill/>
          <a:ln w="9525" cap="flat">
            <a:noFill/>
            <a:miter lim="800000"/>
            <a:headEnd type="none" w="med" len="med"/>
            <a:tailEnd type="none" w="med" len="med"/>
          </a:ln>
        </p:spPr>
        <p:txBody>
          <a:bodyPr lIns="34290" tIns="34290" rIns="34290" bIns="34290">
            <a:prstTxWarp prst="textNoShape">
              <a:avLst/>
            </a:prstTxWarp>
          </a:bodyPr>
          <a:lstStyle/>
          <a:p>
            <a:pPr>
              <a:spcBef>
                <a:spcPts val="957"/>
              </a:spcBef>
              <a:buClr>
                <a:srgbClr val="333399"/>
              </a:buClr>
              <a:buSzPct val="100000"/>
              <a:buFont typeface="Lucida Sans" charset="0"/>
              <a:buChar char="•"/>
            </a:pPr>
            <a:r>
              <a:rPr lang="en-US" sz="1400" dirty="0">
                <a:solidFill>
                  <a:srgbClr val="333399"/>
                </a:solidFill>
                <a:latin typeface="Lucida Sans" charset="0"/>
                <a:ea typeface="Lucida Sans" charset="0"/>
                <a:cs typeface="Lucida Sans" charset="0"/>
                <a:sym typeface="Lucida Sans" charset="0"/>
              </a:rPr>
              <a:t>array of single dipole antennas deployed between 100 and 300m near the Pole </a:t>
            </a:r>
            <a:endParaRPr lang="en-US" sz="2300" dirty="0">
              <a:latin typeface="Arial" charset="0"/>
              <a:ea typeface="Lucida Grande" charset="0"/>
              <a:cs typeface="Lucida Grande" charset="0"/>
              <a:sym typeface="Arial" charset="0"/>
            </a:endParaRPr>
          </a:p>
          <a:p>
            <a:pPr>
              <a:spcBef>
                <a:spcPts val="957"/>
              </a:spcBef>
              <a:buClr>
                <a:srgbClr val="333399"/>
              </a:buClr>
              <a:buSzPct val="100000"/>
              <a:buFont typeface="Lucida Sans" charset="0"/>
              <a:buChar char="•"/>
            </a:pPr>
            <a:r>
              <a:rPr lang="en-US" sz="1400" dirty="0">
                <a:solidFill>
                  <a:srgbClr val="333399"/>
                </a:solidFill>
                <a:latin typeface="Lucida Sans" charset="0"/>
                <a:ea typeface="Lucida Sans" charset="0"/>
                <a:cs typeface="Lucida Sans" charset="0"/>
                <a:sym typeface="Lucida Sans" charset="0"/>
              </a:rPr>
              <a:t>much of the instrumentation was deployed in AMANDA holes</a:t>
            </a:r>
            <a:endParaRPr lang="en-US" sz="2300" dirty="0">
              <a:latin typeface="Arial" charset="0"/>
              <a:ea typeface="Lucida Grande" charset="0"/>
              <a:cs typeface="Lucida Grande" charset="0"/>
              <a:sym typeface="Arial" charset="0"/>
            </a:endParaRPr>
          </a:p>
          <a:p>
            <a:pPr>
              <a:spcBef>
                <a:spcPts val="957"/>
              </a:spcBef>
              <a:buClr>
                <a:srgbClr val="333399"/>
              </a:buClr>
              <a:buSzPct val="100000"/>
              <a:buFont typeface="Lucida Sans" charset="0"/>
              <a:buChar char="•"/>
            </a:pPr>
            <a:r>
              <a:rPr lang="en-US" sz="1400" dirty="0">
                <a:solidFill>
                  <a:srgbClr val="333399"/>
                </a:solidFill>
                <a:latin typeface="Lucida Sans" charset="0"/>
                <a:ea typeface="Lucida Sans" charset="0"/>
                <a:cs typeface="Lucida Sans" charset="0"/>
                <a:sym typeface="Lucida Sans" charset="0"/>
              </a:rPr>
              <a:t>Pioneered technique in the ice</a:t>
            </a:r>
          </a:p>
        </p:txBody>
      </p:sp>
      <p:sp>
        <p:nvSpPr>
          <p:cNvPr id="56323" name="Rectangle 3"/>
          <p:cNvSpPr>
            <a:spLocks/>
          </p:cNvSpPr>
          <p:nvPr/>
        </p:nvSpPr>
        <p:spPr bwMode="auto">
          <a:xfrm>
            <a:off x="782568" y="1710266"/>
            <a:ext cx="1417320" cy="533400"/>
          </a:xfrm>
          <a:prstGeom prst="rect">
            <a:avLst/>
          </a:prstGeom>
          <a:noFill/>
          <a:ln w="12700" cap="rnd">
            <a:noFill/>
            <a:round/>
            <a:headEnd type="none" w="med" len="med"/>
            <a:tailEnd type="none" w="med" len="med"/>
          </a:ln>
        </p:spPr>
        <p:txBody>
          <a:bodyPr lIns="34290" tIns="34290" rIns="34290" bIns="34290">
            <a:prstTxWarp prst="textNoShape">
              <a:avLst/>
            </a:prstTxWarp>
          </a:bodyPr>
          <a:lstStyle/>
          <a:p>
            <a:r>
              <a:rPr lang="en-US" sz="3800" b="1" dirty="0">
                <a:solidFill>
                  <a:srgbClr val="0000FF"/>
                </a:solidFill>
                <a:effectLst>
                  <a:outerShdw blurRad="38100" dist="38100" dir="2700000" algn="tl">
                    <a:srgbClr val="DDDDDD"/>
                  </a:outerShdw>
                </a:effectLst>
                <a:latin typeface="Arial" charset="0"/>
                <a:ea typeface="Arial" charset="0"/>
                <a:cs typeface="Arial" charset="0"/>
                <a:sym typeface="Arial" charset="0"/>
              </a:rPr>
              <a:t>RICE</a:t>
            </a:r>
          </a:p>
        </p:txBody>
      </p:sp>
      <p:sp>
        <p:nvSpPr>
          <p:cNvPr id="56324" name="Rectangle 4"/>
          <p:cNvSpPr>
            <a:spLocks/>
          </p:cNvSpPr>
          <p:nvPr/>
        </p:nvSpPr>
        <p:spPr bwMode="auto">
          <a:xfrm>
            <a:off x="6703678" y="1822293"/>
            <a:ext cx="1518364" cy="654025"/>
          </a:xfrm>
          <a:prstGeom prst="rect">
            <a:avLst/>
          </a:prstGeom>
          <a:noFill/>
          <a:ln w="12700" cap="rnd">
            <a:noFill/>
            <a:round/>
            <a:headEnd type="none" w="med" len="med"/>
            <a:tailEnd type="none" w="med" len="med"/>
          </a:ln>
        </p:spPr>
        <p:txBody>
          <a:bodyPr wrap="none" lIns="34290" tIns="34290" rIns="34290" bIns="34290">
            <a:prstTxWarp prst="textNoShape">
              <a:avLst/>
            </a:prstTxWarp>
            <a:spAutoFit/>
          </a:bodyPr>
          <a:lstStyle/>
          <a:p>
            <a:r>
              <a:rPr lang="en-US" sz="3800" b="1" dirty="0">
                <a:solidFill>
                  <a:srgbClr val="008000"/>
                </a:solidFill>
                <a:effectLst>
                  <a:outerShdw blurRad="38100" dist="38100" dir="2700000" algn="tl">
                    <a:srgbClr val="DDDDDD"/>
                  </a:outerShdw>
                </a:effectLst>
                <a:latin typeface="Arial" charset="0"/>
                <a:ea typeface="Arial" charset="0"/>
                <a:cs typeface="Arial" charset="0"/>
                <a:sym typeface="Arial" charset="0"/>
              </a:rPr>
              <a:t>ANITA</a:t>
            </a:r>
          </a:p>
        </p:txBody>
      </p:sp>
      <p:sp>
        <p:nvSpPr>
          <p:cNvPr id="56325" name="Rectangle 5"/>
          <p:cNvSpPr>
            <a:spLocks/>
          </p:cNvSpPr>
          <p:nvPr/>
        </p:nvSpPr>
        <p:spPr bwMode="auto">
          <a:xfrm>
            <a:off x="5966460" y="5143500"/>
            <a:ext cx="3348990" cy="891540"/>
          </a:xfrm>
          <a:prstGeom prst="rect">
            <a:avLst/>
          </a:prstGeom>
          <a:noFill/>
          <a:ln w="12700" cap="rnd">
            <a:noFill/>
            <a:round/>
            <a:headEnd type="none" w="med" len="med"/>
            <a:tailEnd type="none" w="med" len="med"/>
          </a:ln>
        </p:spPr>
        <p:txBody>
          <a:bodyPr lIns="34290" tIns="34290" rIns="34290" bIns="34290">
            <a:prstTxWarp prst="textNoShape">
              <a:avLst/>
            </a:prstTxWarp>
          </a:bodyPr>
          <a:lstStyle/>
          <a:p>
            <a:pPr algn="l">
              <a:buClr>
                <a:srgbClr val="0000FF"/>
              </a:buClr>
              <a:buSzPct val="100000"/>
              <a:buFont typeface="Arial" charset="0"/>
              <a:buChar char="•"/>
            </a:pPr>
            <a:r>
              <a:rPr lang="en-US" sz="1400" dirty="0">
                <a:solidFill>
                  <a:srgbClr val="0000FF"/>
                </a:solidFill>
                <a:latin typeface="Lucida Sans" charset="0"/>
                <a:ea typeface="Lucida Sans" charset="0"/>
                <a:cs typeface="Lucida Sans" charset="0"/>
                <a:sym typeface="Lucida Sans" charset="0"/>
              </a:rPr>
              <a:t>balloon payload of horn antennas</a:t>
            </a:r>
            <a:endParaRPr lang="en-US" sz="2300" dirty="0">
              <a:latin typeface="Arial" charset="0"/>
              <a:ea typeface="Lucida Grande" charset="0"/>
              <a:cs typeface="Lucida Grande" charset="0"/>
              <a:sym typeface="Arial" charset="0"/>
            </a:endParaRPr>
          </a:p>
          <a:p>
            <a:pPr algn="l">
              <a:buClr>
                <a:srgbClr val="0000FF"/>
              </a:buClr>
              <a:buSzPct val="100000"/>
              <a:buFont typeface="Arial" charset="0"/>
              <a:buChar char="•"/>
            </a:pPr>
            <a:r>
              <a:rPr lang="en-US" sz="1400" dirty="0">
                <a:solidFill>
                  <a:srgbClr val="0000FF"/>
                </a:solidFill>
                <a:latin typeface="Lucida Sans" charset="0"/>
                <a:ea typeface="Lucida Sans" charset="0"/>
                <a:cs typeface="Lucida Sans" charset="0"/>
                <a:sym typeface="Lucida Sans" charset="0"/>
              </a:rPr>
              <a:t>surveys the ice cap from high altitude for RF refracted out of the ice</a:t>
            </a:r>
          </a:p>
        </p:txBody>
      </p:sp>
      <p:sp>
        <p:nvSpPr>
          <p:cNvPr id="56326" name="Rectangle 6"/>
          <p:cNvSpPr>
            <a:spLocks/>
          </p:cNvSpPr>
          <p:nvPr/>
        </p:nvSpPr>
        <p:spPr bwMode="auto">
          <a:xfrm>
            <a:off x="0" y="18574"/>
            <a:ext cx="9155430" cy="1032572"/>
          </a:xfrm>
          <a:prstGeom prst="rect">
            <a:avLst/>
          </a:prstGeom>
          <a:solidFill>
            <a:srgbClr val="FFFF00"/>
          </a:solidFill>
          <a:ln w="12700" cap="rnd">
            <a:noFill/>
            <a:round/>
            <a:headEnd type="none" w="med" len="med"/>
            <a:tailEnd type="none" w="med" len="med"/>
          </a:ln>
        </p:spPr>
        <p:txBody>
          <a:bodyPr lIns="34290" tIns="34290" rIns="34290" bIns="34290">
            <a:prstTxWarp prst="textNoShape">
              <a:avLst/>
            </a:prstTxWarp>
          </a:bodyPr>
          <a:lstStyle/>
          <a:p>
            <a:pPr algn="ctr"/>
            <a:r>
              <a:rPr lang="en-US" sz="3100" dirty="0" smtClean="0">
                <a:latin typeface="Arial" charset="0"/>
                <a:ea typeface="Arial" charset="0"/>
                <a:cs typeface="Arial" charset="0"/>
                <a:sym typeface="Arial" charset="0"/>
              </a:rPr>
              <a:t>Existing and previous </a:t>
            </a:r>
            <a:r>
              <a:rPr lang="en-US" sz="3100" dirty="0">
                <a:latin typeface="Arial" charset="0"/>
                <a:ea typeface="Arial" charset="0"/>
                <a:cs typeface="Arial" charset="0"/>
                <a:sym typeface="Arial" charset="0"/>
              </a:rPr>
              <a:t>instruments using</a:t>
            </a:r>
            <a:r>
              <a:rPr lang="en-US" sz="3100" dirty="0" smtClean="0">
                <a:latin typeface="Arial" charset="0"/>
                <a:ea typeface="Arial" charset="0"/>
                <a:cs typeface="Arial" charset="0"/>
                <a:sym typeface="Arial" charset="0"/>
              </a:rPr>
              <a:t> </a:t>
            </a:r>
          </a:p>
          <a:p>
            <a:pPr algn="ctr"/>
            <a:r>
              <a:rPr lang="en-US" sz="3100" dirty="0" smtClean="0">
                <a:latin typeface="Arial" charset="0"/>
                <a:ea typeface="Arial" charset="0"/>
                <a:cs typeface="Arial" charset="0"/>
                <a:sym typeface="Arial" charset="0"/>
              </a:rPr>
              <a:t>radio </a:t>
            </a:r>
            <a:r>
              <a:rPr lang="en-US" sz="3100" dirty="0">
                <a:latin typeface="Arial" charset="0"/>
                <a:ea typeface="Arial" charset="0"/>
                <a:cs typeface="Arial" charset="0"/>
                <a:sym typeface="Arial" charset="0"/>
              </a:rPr>
              <a:t>in</a:t>
            </a:r>
            <a:r>
              <a:rPr lang="en-US" sz="3100" dirty="0" smtClean="0">
                <a:latin typeface="Arial" charset="0"/>
                <a:ea typeface="Arial" charset="0"/>
                <a:cs typeface="Arial" charset="0"/>
                <a:sym typeface="Arial" charset="0"/>
              </a:rPr>
              <a:t> Polar </a:t>
            </a:r>
            <a:r>
              <a:rPr lang="en-US" sz="3100" dirty="0">
                <a:latin typeface="Arial" charset="0"/>
                <a:ea typeface="Arial" charset="0"/>
                <a:cs typeface="Arial" charset="0"/>
                <a:sym typeface="Arial" charset="0"/>
              </a:rPr>
              <a:t>ice</a:t>
            </a:r>
            <a:endParaRPr lang="en-US" sz="2300" dirty="0" smtClean="0">
              <a:latin typeface="Arial" charset="0"/>
              <a:ea typeface="Lucida Grande" charset="0"/>
              <a:cs typeface="Lucida Grande" charset="0"/>
              <a:sym typeface="Arial" charset="0"/>
            </a:endParaRPr>
          </a:p>
          <a:p>
            <a:pPr algn="ctr"/>
            <a:endParaRPr lang="en-US" i="1" dirty="0" smtClean="0">
              <a:latin typeface="Arial" charset="0"/>
              <a:ea typeface="Arial" charset="0"/>
              <a:cs typeface="Arial" charset="0"/>
              <a:sym typeface="Arial" charset="0"/>
            </a:endParaRPr>
          </a:p>
          <a:p>
            <a:pPr algn="ctr"/>
            <a:r>
              <a:rPr lang="en-US" i="1" dirty="0" smtClean="0">
                <a:latin typeface="Arial" charset="0"/>
                <a:ea typeface="Arial" charset="0"/>
                <a:cs typeface="Arial" charset="0"/>
                <a:sym typeface="Arial" charset="0"/>
              </a:rPr>
              <a:t>Experiences </a:t>
            </a:r>
            <a:r>
              <a:rPr lang="en-US" i="1" dirty="0">
                <a:latin typeface="Arial" charset="0"/>
                <a:ea typeface="Arial" charset="0"/>
                <a:cs typeface="Arial" charset="0"/>
                <a:sym typeface="Arial" charset="0"/>
              </a:rPr>
              <a:t>for ARA, Collaborators from all three experiments joined ARA</a:t>
            </a:r>
          </a:p>
        </p:txBody>
      </p:sp>
      <p:pic>
        <p:nvPicPr>
          <p:cNvPr id="56327" name="Picture 7"/>
          <p:cNvPicPr>
            <a:picLocks noChangeAspect="1" noChangeArrowheads="1"/>
          </p:cNvPicPr>
          <p:nvPr/>
        </p:nvPicPr>
        <p:blipFill>
          <a:blip r:embed="rId3"/>
          <a:srcRect/>
          <a:stretch>
            <a:fillRect/>
          </a:stretch>
        </p:blipFill>
        <p:spPr bwMode="auto">
          <a:xfrm>
            <a:off x="3086100" y="2160270"/>
            <a:ext cx="3944779" cy="2641759"/>
          </a:xfrm>
          <a:prstGeom prst="rect">
            <a:avLst/>
          </a:prstGeom>
          <a:noFill/>
          <a:ln w="12700" cap="rnd">
            <a:noFill/>
            <a:round/>
            <a:headEnd/>
            <a:tailEnd/>
          </a:ln>
        </p:spPr>
      </p:pic>
      <p:pic>
        <p:nvPicPr>
          <p:cNvPr id="56328" name="Picture 8"/>
          <p:cNvPicPr>
            <a:picLocks noChangeAspect="1" noChangeArrowheads="1"/>
          </p:cNvPicPr>
          <p:nvPr/>
        </p:nvPicPr>
        <p:blipFill>
          <a:blip r:embed="rId4"/>
          <a:srcRect/>
          <a:stretch>
            <a:fillRect/>
          </a:stretch>
        </p:blipFill>
        <p:spPr bwMode="auto">
          <a:xfrm>
            <a:off x="3350419" y="3006090"/>
            <a:ext cx="1108710" cy="3417570"/>
          </a:xfrm>
          <a:prstGeom prst="rect">
            <a:avLst/>
          </a:prstGeom>
          <a:noFill/>
          <a:ln w="12700" cap="rnd">
            <a:noFill/>
            <a:round/>
            <a:headEnd/>
            <a:tailEnd/>
          </a:ln>
        </p:spPr>
      </p:pic>
      <p:sp>
        <p:nvSpPr>
          <p:cNvPr id="56329" name="Rectangle 9"/>
          <p:cNvSpPr>
            <a:spLocks/>
          </p:cNvSpPr>
          <p:nvPr/>
        </p:nvSpPr>
        <p:spPr bwMode="auto">
          <a:xfrm>
            <a:off x="3061265" y="1710814"/>
            <a:ext cx="2937510" cy="845820"/>
          </a:xfrm>
          <a:prstGeom prst="rect">
            <a:avLst/>
          </a:prstGeom>
          <a:noFill/>
          <a:ln w="12700" cap="rnd">
            <a:noFill/>
            <a:round/>
            <a:headEnd type="none" w="med" len="med"/>
            <a:tailEnd type="none" w="med" len="med"/>
          </a:ln>
        </p:spPr>
        <p:txBody>
          <a:bodyPr lIns="34290" tIns="34290" rIns="34290" bIns="34290">
            <a:prstTxWarp prst="textNoShape">
              <a:avLst/>
            </a:prstTxWarp>
          </a:bodyPr>
          <a:lstStyle/>
          <a:p>
            <a:r>
              <a:rPr lang="en-US" b="1" dirty="0">
                <a:solidFill>
                  <a:srgbClr val="0000FF"/>
                </a:solidFill>
                <a:effectLst>
                  <a:outerShdw blurRad="38100" dist="38100" dir="2700000" algn="tl">
                    <a:srgbClr val="DDDDDD"/>
                  </a:outerShdw>
                </a:effectLst>
                <a:latin typeface="Arial" charset="0"/>
                <a:ea typeface="Arial" charset="0"/>
                <a:cs typeface="Arial" charset="0"/>
                <a:sym typeface="Arial" charset="0"/>
              </a:rPr>
              <a:t>Special instruments</a:t>
            </a:r>
            <a:endParaRPr lang="en-US" sz="2300" dirty="0">
              <a:latin typeface="Arial" charset="0"/>
              <a:ea typeface="Lucida Grande" charset="0"/>
              <a:cs typeface="Lucida Grande" charset="0"/>
              <a:sym typeface="Arial" charset="0"/>
            </a:endParaRPr>
          </a:p>
          <a:p>
            <a:r>
              <a:rPr lang="en-US" b="1" dirty="0">
                <a:solidFill>
                  <a:srgbClr val="0000FF"/>
                </a:solidFill>
                <a:effectLst>
                  <a:outerShdw blurRad="38100" dist="38100" dir="2700000" algn="tl">
                    <a:srgbClr val="DDDDDD"/>
                  </a:outerShdw>
                </a:effectLst>
                <a:latin typeface="Arial" charset="0"/>
                <a:ea typeface="Arial" charset="0"/>
                <a:cs typeface="Arial" charset="0"/>
                <a:sym typeface="Arial" charset="0"/>
              </a:rPr>
              <a:t>In IceCube</a:t>
            </a:r>
            <a:endParaRPr lang="en-US" sz="2300" dirty="0">
              <a:latin typeface="Arial" charset="0"/>
              <a:ea typeface="Lucida Grande" charset="0"/>
              <a:cs typeface="Lucida Grande" charset="0"/>
              <a:sym typeface="Arial" charset="0"/>
            </a:endParaRPr>
          </a:p>
          <a:p>
            <a:r>
              <a:rPr lang="en-US" b="1" dirty="0" smtClean="0">
                <a:solidFill>
                  <a:srgbClr val="0000FF"/>
                </a:solidFill>
                <a:effectLst>
                  <a:outerShdw blurRad="38100" dist="38100" dir="2700000" algn="tl">
                    <a:srgbClr val="DDDDDD"/>
                  </a:outerShdw>
                </a:effectLst>
                <a:latin typeface="Arial" charset="0"/>
                <a:ea typeface="Arial" charset="0"/>
                <a:cs typeface="Arial" charset="0"/>
                <a:sym typeface="Arial" charset="0"/>
              </a:rPr>
              <a:t>(AURA, NARC</a:t>
            </a:r>
            <a:r>
              <a:rPr lang="en-US" b="1" dirty="0">
                <a:solidFill>
                  <a:srgbClr val="0000FF"/>
                </a:solidFill>
                <a:effectLst>
                  <a:outerShdw blurRad="38100" dist="38100" dir="2700000" algn="tl">
                    <a:srgbClr val="DDDDDD"/>
                  </a:outerShdw>
                </a:effectLst>
                <a:latin typeface="Arial" charset="0"/>
                <a:ea typeface="Arial" charset="0"/>
                <a:cs typeface="Arial" charset="0"/>
                <a:sym typeface="Arial" charset="0"/>
              </a:rPr>
              <a:t>) </a:t>
            </a:r>
          </a:p>
        </p:txBody>
      </p:sp>
      <p:pic>
        <p:nvPicPr>
          <p:cNvPr id="56330" name="Picture 10"/>
          <p:cNvPicPr>
            <a:picLocks noChangeArrowheads="1"/>
          </p:cNvPicPr>
          <p:nvPr/>
        </p:nvPicPr>
        <p:blipFill>
          <a:blip r:embed="rId5"/>
          <a:srcRect l="18735" t="29553" r="21620" b="10480"/>
          <a:stretch>
            <a:fillRect/>
          </a:stretch>
        </p:blipFill>
        <p:spPr bwMode="auto">
          <a:xfrm>
            <a:off x="6575777" y="2610556"/>
            <a:ext cx="1726248" cy="234345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92194" name="Object 2"/>
          <p:cNvGraphicFramePr>
            <a:graphicFrameLocks noChangeAspect="1"/>
          </p:cNvGraphicFramePr>
          <p:nvPr/>
        </p:nvGraphicFramePr>
        <p:xfrm>
          <a:off x="0" y="0"/>
          <a:ext cx="9829800" cy="7373938"/>
        </p:xfrm>
        <a:graphic>
          <a:graphicData uri="http://schemas.openxmlformats.org/presentationml/2006/ole">
            <p:oleObj spid="_x0000_s589826" name="Photo Editor Photo" r:id="rId3" imgW="15238095" imgH="11428571" progId="">
              <p:embed/>
            </p:oleObj>
          </a:graphicData>
        </a:graphic>
      </p:graphicFrame>
      <p:sp>
        <p:nvSpPr>
          <p:cNvPr id="4" name="Title 3"/>
          <p:cNvSpPr>
            <a:spLocks noGrp="1"/>
          </p:cNvSpPr>
          <p:nvPr>
            <p:ph type="title"/>
          </p:nvPr>
        </p:nvSpPr>
        <p:spPr>
          <a:xfrm>
            <a:off x="0" y="0"/>
            <a:ext cx="9468556" cy="409222"/>
          </a:xfrm>
          <a:solidFill>
            <a:srgbClr val="FFFF00"/>
          </a:solidFill>
          <a:ln>
            <a:noFill/>
          </a:ln>
        </p:spPr>
        <p:txBody>
          <a:bodyPr>
            <a:noAutofit/>
          </a:bodyPr>
          <a:lstStyle/>
          <a:p>
            <a:r>
              <a:rPr lang="en-US" sz="2800" dirty="0" smtClean="0"/>
              <a:t>South Pole glacial </a:t>
            </a:r>
            <a:r>
              <a:rPr lang="en-US" sz="2800" dirty="0" smtClean="0"/>
              <a:t>ice – </a:t>
            </a:r>
            <a:r>
              <a:rPr lang="en-US" sz="2800" dirty="0" smtClean="0"/>
              <a:t>2.8km</a:t>
            </a:r>
            <a:r>
              <a:rPr lang="en-US" sz="2800" dirty="0" smtClean="0"/>
              <a:t>, </a:t>
            </a:r>
            <a:r>
              <a:rPr lang="en-US" sz="2800" dirty="0" smtClean="0"/>
              <a:t>cold </a:t>
            </a:r>
            <a:r>
              <a:rPr lang="en-US" sz="2800" dirty="0" smtClean="0"/>
              <a:t>and </a:t>
            </a:r>
            <a:r>
              <a:rPr lang="en-US" sz="2800" dirty="0" smtClean="0"/>
              <a:t>RF </a:t>
            </a:r>
            <a:r>
              <a:rPr lang="en-US" sz="2800" dirty="0" smtClean="0"/>
              <a:t>transparent</a:t>
            </a:r>
            <a:endParaRPr lang="en-US" sz="2800" dirty="0"/>
          </a:p>
        </p:txBody>
      </p:sp>
      <p:sp>
        <p:nvSpPr>
          <p:cNvPr id="5" name="Content Placeholder 4"/>
          <p:cNvSpPr>
            <a:spLocks noGrp="1"/>
          </p:cNvSpPr>
          <p:nvPr>
            <p:ph sz="half" idx="1"/>
          </p:nvPr>
        </p:nvSpPr>
        <p:spPr>
          <a:xfrm>
            <a:off x="189398" y="876827"/>
            <a:ext cx="3717889" cy="2186645"/>
          </a:xfrm>
          <a:solidFill>
            <a:schemeClr val="bg1">
              <a:lumMod val="95000"/>
            </a:schemeClr>
          </a:solidFill>
        </p:spPr>
        <p:txBody>
          <a:bodyPr>
            <a:normAutofit fontScale="92500" lnSpcReduction="10000"/>
          </a:bodyPr>
          <a:lstStyle/>
          <a:p>
            <a:r>
              <a:rPr lang="en-US" sz="2000" dirty="0" smtClean="0"/>
              <a:t>Thickness: 2800m</a:t>
            </a:r>
          </a:p>
          <a:p>
            <a:r>
              <a:rPr lang="en-US" sz="2000" dirty="0" smtClean="0"/>
              <a:t>Temperature: -55°C at top, -40°C at 1500m</a:t>
            </a:r>
          </a:p>
          <a:p>
            <a:r>
              <a:rPr lang="en-US" sz="2000" dirty="0" smtClean="0"/>
              <a:t>Attenuation length at 300MHz:</a:t>
            </a:r>
            <a:r>
              <a:rPr lang="en-US" sz="2000" dirty="0" smtClean="0"/>
              <a:t> ~ 1.5km </a:t>
            </a:r>
            <a:r>
              <a:rPr lang="en-US" sz="2000" dirty="0" smtClean="0"/>
              <a:t>at depths &lt; 1500m.</a:t>
            </a:r>
            <a:r>
              <a:rPr lang="en-US" sz="2000" dirty="0" smtClean="0"/>
              <a:t> </a:t>
            </a:r>
            <a:endParaRPr lang="en-US" sz="2000" dirty="0" smtClean="0"/>
          </a:p>
          <a:p>
            <a:pPr lvl="1">
              <a:buNone/>
            </a:pPr>
            <a:r>
              <a:rPr lang="en-US" sz="1600" dirty="0" err="1" smtClean="0">
                <a:sym typeface="Wingdings"/>
              </a:rPr>
              <a:t></a:t>
            </a:r>
            <a:r>
              <a:rPr lang="en-US" sz="1600" dirty="0" smtClean="0">
                <a:sym typeface="Wingdings"/>
              </a:rPr>
              <a:t> </a:t>
            </a:r>
            <a:r>
              <a:rPr lang="en-US" sz="1600" dirty="0" smtClean="0"/>
              <a:t>Slightly better than expected</a:t>
            </a:r>
          </a:p>
          <a:p>
            <a:r>
              <a:rPr lang="en-US" sz="2000" dirty="0" smtClean="0"/>
              <a:t>Very low electromagnetic noise</a:t>
            </a:r>
            <a:endParaRPr lang="en-US" sz="2000" dirty="0"/>
          </a:p>
        </p:txBody>
      </p:sp>
      <p:pic>
        <p:nvPicPr>
          <p:cNvPr id="9" name="Content Placeholder 8" descr="Screen shot 2012-02-06 at 12.00.01 PM.png"/>
          <p:cNvPicPr>
            <a:picLocks noGrp="1" noChangeAspect="1"/>
          </p:cNvPicPr>
          <p:nvPr>
            <p:ph sz="half" idx="2"/>
          </p:nvPr>
        </p:nvPicPr>
        <p:blipFill>
          <a:blip r:embed="rId4"/>
          <a:srcRect t="-8253" b="-8253"/>
          <a:stretch>
            <a:fillRect/>
          </a:stretch>
        </p:blipFill>
        <p:spPr>
          <a:xfrm>
            <a:off x="5445540" y="237671"/>
            <a:ext cx="4215879" cy="4724635"/>
          </a:xfrm>
        </p:spPr>
      </p:pic>
      <p:pic>
        <p:nvPicPr>
          <p:cNvPr id="8" name="Picture 7" descr="ray traces.tiff"/>
          <p:cNvPicPr>
            <a:picLocks noChangeAspect="1"/>
          </p:cNvPicPr>
          <p:nvPr/>
        </p:nvPicPr>
        <p:blipFill>
          <a:blip r:embed="rId5"/>
          <a:stretch>
            <a:fillRect/>
          </a:stretch>
        </p:blipFill>
        <p:spPr>
          <a:xfrm>
            <a:off x="1515179" y="3602460"/>
            <a:ext cx="3942965" cy="3255540"/>
          </a:xfrm>
          <a:prstGeom prst="rect">
            <a:avLst/>
          </a:prstGeom>
        </p:spPr>
      </p:pic>
      <p:sp>
        <p:nvSpPr>
          <p:cNvPr id="10" name="Rectangle 9"/>
          <p:cNvSpPr/>
          <p:nvPr/>
        </p:nvSpPr>
        <p:spPr>
          <a:xfrm>
            <a:off x="1036116" y="3620466"/>
            <a:ext cx="467923" cy="323753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400"/>
              </a:spcBef>
            </a:pPr>
            <a:r>
              <a:rPr lang="en-US" sz="900" dirty="0" smtClean="0">
                <a:solidFill>
                  <a:schemeClr val="tx1"/>
                </a:solidFill>
              </a:rPr>
              <a:t>d</a:t>
            </a:r>
            <a:r>
              <a:rPr lang="en-US" sz="900" dirty="0" smtClean="0">
                <a:solidFill>
                  <a:schemeClr val="tx1"/>
                </a:solidFill>
              </a:rPr>
              <a:t>epth</a:t>
            </a:r>
            <a:r>
              <a:rPr lang="en-US" sz="1100" dirty="0" smtClean="0">
                <a:solidFill>
                  <a:schemeClr val="tx1"/>
                </a:solidFill>
              </a:rPr>
              <a:t>/</a:t>
            </a:r>
            <a:r>
              <a:rPr lang="en-US" sz="1100" dirty="0" err="1" smtClean="0">
                <a:solidFill>
                  <a:schemeClr val="tx1"/>
                </a:solidFill>
              </a:rPr>
              <a:t>m</a:t>
            </a:r>
            <a:endParaRPr lang="en-US" sz="1100" dirty="0" smtClean="0">
              <a:solidFill>
                <a:schemeClr val="tx1"/>
              </a:solidFill>
            </a:endParaRPr>
          </a:p>
          <a:p>
            <a:pPr algn="ctr">
              <a:spcBef>
                <a:spcPts val="400"/>
              </a:spcBef>
            </a:pPr>
            <a:r>
              <a:rPr lang="en-US" sz="1100" dirty="0" smtClean="0">
                <a:solidFill>
                  <a:schemeClr val="tx1"/>
                </a:solidFill>
              </a:rPr>
              <a:t>0</a:t>
            </a:r>
          </a:p>
          <a:p>
            <a:pPr algn="ctr">
              <a:spcBef>
                <a:spcPts val="400"/>
              </a:spcBef>
            </a:pPr>
            <a:endParaRPr lang="en-US" sz="1100" dirty="0" smtClean="0">
              <a:solidFill>
                <a:schemeClr val="tx1"/>
              </a:solidFill>
            </a:endParaRPr>
          </a:p>
          <a:p>
            <a:pPr algn="ctr">
              <a:spcBef>
                <a:spcPts val="400"/>
              </a:spcBef>
            </a:pPr>
            <a:r>
              <a:rPr lang="en-US" sz="1100" dirty="0" smtClean="0">
                <a:solidFill>
                  <a:schemeClr val="tx1"/>
                </a:solidFill>
              </a:rPr>
              <a:t>500</a:t>
            </a:r>
          </a:p>
          <a:p>
            <a:pPr algn="ctr">
              <a:spcBef>
                <a:spcPts val="400"/>
              </a:spcBef>
            </a:pPr>
            <a:endParaRPr lang="en-US" sz="1100" dirty="0" smtClean="0">
              <a:solidFill>
                <a:schemeClr val="tx1"/>
              </a:solidFill>
            </a:endParaRPr>
          </a:p>
          <a:p>
            <a:pPr algn="ctr">
              <a:spcBef>
                <a:spcPts val="400"/>
              </a:spcBef>
            </a:pPr>
            <a:r>
              <a:rPr lang="en-US" sz="1100" dirty="0" smtClean="0">
                <a:solidFill>
                  <a:schemeClr val="tx1"/>
                </a:solidFill>
              </a:rPr>
              <a:t>1000</a:t>
            </a:r>
          </a:p>
          <a:p>
            <a:pPr algn="ctr">
              <a:spcBef>
                <a:spcPts val="400"/>
              </a:spcBef>
            </a:pPr>
            <a:endParaRPr lang="en-US" sz="1100" dirty="0" smtClean="0">
              <a:solidFill>
                <a:schemeClr val="tx1"/>
              </a:solidFill>
            </a:endParaRPr>
          </a:p>
          <a:p>
            <a:pPr algn="ctr">
              <a:spcBef>
                <a:spcPts val="400"/>
              </a:spcBef>
            </a:pPr>
            <a:r>
              <a:rPr lang="en-US" sz="1100" dirty="0" smtClean="0">
                <a:solidFill>
                  <a:schemeClr val="tx1"/>
                </a:solidFill>
              </a:rPr>
              <a:t>1500</a:t>
            </a:r>
          </a:p>
          <a:p>
            <a:pPr algn="ctr">
              <a:spcBef>
                <a:spcPts val="400"/>
              </a:spcBef>
            </a:pPr>
            <a:endParaRPr lang="en-US" sz="1100" dirty="0" smtClean="0">
              <a:solidFill>
                <a:schemeClr val="tx1"/>
              </a:solidFill>
            </a:endParaRPr>
          </a:p>
          <a:p>
            <a:pPr algn="ctr">
              <a:spcBef>
                <a:spcPts val="400"/>
              </a:spcBef>
            </a:pPr>
            <a:r>
              <a:rPr lang="en-US" sz="1100" dirty="0" smtClean="0">
                <a:solidFill>
                  <a:schemeClr val="tx1"/>
                </a:solidFill>
              </a:rPr>
              <a:t>2000</a:t>
            </a:r>
          </a:p>
          <a:p>
            <a:pPr algn="ctr">
              <a:spcBef>
                <a:spcPts val="400"/>
              </a:spcBef>
            </a:pPr>
            <a:endParaRPr lang="en-US" sz="1100" dirty="0" smtClean="0">
              <a:solidFill>
                <a:schemeClr val="tx1"/>
              </a:solidFill>
            </a:endParaRPr>
          </a:p>
          <a:p>
            <a:pPr algn="ctr">
              <a:spcBef>
                <a:spcPts val="400"/>
              </a:spcBef>
            </a:pPr>
            <a:r>
              <a:rPr lang="en-US" sz="1100" dirty="0" smtClean="0">
                <a:solidFill>
                  <a:schemeClr val="tx1"/>
                </a:solidFill>
              </a:rPr>
              <a:t>2500</a:t>
            </a:r>
          </a:p>
          <a:p>
            <a:pPr algn="ctr">
              <a:spcBef>
                <a:spcPts val="400"/>
              </a:spcBef>
            </a:pPr>
            <a:endParaRPr lang="en-US" sz="1100" dirty="0" smtClean="0">
              <a:solidFill>
                <a:schemeClr val="tx1"/>
              </a:solidFill>
            </a:endParaRPr>
          </a:p>
          <a:p>
            <a:pPr algn="ctr">
              <a:spcBef>
                <a:spcPts val="400"/>
              </a:spcBef>
            </a:pPr>
            <a:endParaRPr lang="en-US" sz="1100" dirty="0" smtClean="0">
              <a:solidFill>
                <a:schemeClr val="tx1"/>
              </a:solidFill>
            </a:endParaRPr>
          </a:p>
        </p:txBody>
      </p:sp>
      <p:sp>
        <p:nvSpPr>
          <p:cNvPr id="11" name="Rectangle 10"/>
          <p:cNvSpPr/>
          <p:nvPr/>
        </p:nvSpPr>
        <p:spPr>
          <a:xfrm>
            <a:off x="2863246" y="4110623"/>
            <a:ext cx="155974" cy="55699"/>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rot="16200000" flipV="1">
            <a:off x="2818712" y="4444804"/>
            <a:ext cx="612694" cy="3008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398014" y="4890415"/>
            <a:ext cx="1890261" cy="646331"/>
          </a:xfrm>
          <a:prstGeom prst="rect">
            <a:avLst/>
          </a:prstGeom>
          <a:noFill/>
        </p:spPr>
        <p:txBody>
          <a:bodyPr wrap="none" rtlCol="0">
            <a:spAutoFit/>
          </a:bodyPr>
          <a:lstStyle/>
          <a:p>
            <a:r>
              <a:rPr lang="en-US" dirty="0" err="1" smtClean="0"/>
              <a:t>Tetsbed</a:t>
            </a:r>
            <a:r>
              <a:rPr lang="en-US" dirty="0" smtClean="0"/>
              <a:t> data for </a:t>
            </a:r>
          </a:p>
          <a:p>
            <a:r>
              <a:rPr lang="en-US" dirty="0" smtClean="0"/>
              <a:t>this measurement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0" y="14111"/>
            <a:ext cx="9144000" cy="1030111"/>
          </a:xfrm>
          <a:solidFill>
            <a:srgbClr val="FFFF00"/>
          </a:solidFill>
        </p:spPr>
        <p:txBody>
          <a:bodyPr>
            <a:noAutofit/>
          </a:bodyPr>
          <a:lstStyle/>
          <a:p>
            <a:r>
              <a:rPr lang="en-US" sz="2800" dirty="0" err="1"/>
              <a:t>Askaryan</a:t>
            </a:r>
            <a:r>
              <a:rPr lang="en-US" sz="2800" dirty="0"/>
              <a:t> Radio Array (ARA</a:t>
            </a:r>
            <a:r>
              <a:rPr lang="en-US" sz="2800" dirty="0" smtClean="0"/>
              <a:t>)</a:t>
            </a:r>
            <a:br>
              <a:rPr lang="en-US" sz="2800" dirty="0" smtClean="0"/>
            </a:br>
            <a:r>
              <a:rPr lang="en-US" sz="2800" dirty="0" smtClean="0"/>
              <a:t>- a very large large radio neutrino detector at the South Pole</a:t>
            </a:r>
            <a:br>
              <a:rPr lang="en-US" sz="2800" dirty="0" smtClean="0"/>
            </a:br>
            <a:endParaRPr lang="en-US" sz="2800" dirty="0"/>
          </a:p>
        </p:txBody>
      </p:sp>
      <p:sp>
        <p:nvSpPr>
          <p:cNvPr id="6" name="Content Placeholder 5"/>
          <p:cNvSpPr>
            <a:spLocks noGrp="1"/>
          </p:cNvSpPr>
          <p:nvPr>
            <p:ph sz="half" idx="1"/>
          </p:nvPr>
        </p:nvSpPr>
        <p:spPr>
          <a:xfrm>
            <a:off x="0" y="1276526"/>
            <a:ext cx="4038600" cy="4525963"/>
          </a:xfrm>
        </p:spPr>
        <p:txBody>
          <a:bodyPr>
            <a:noAutofit/>
          </a:bodyPr>
          <a:lstStyle/>
          <a:p>
            <a:pPr>
              <a:buNone/>
            </a:pPr>
            <a:r>
              <a:rPr lang="en-US" sz="2000" dirty="0" smtClean="0">
                <a:solidFill>
                  <a:srgbClr val="FF0000"/>
                </a:solidFill>
              </a:rPr>
              <a:t>Scientific Goal</a:t>
            </a:r>
          </a:p>
          <a:p>
            <a:r>
              <a:rPr lang="en-US" sz="2000" dirty="0" smtClean="0"/>
              <a:t>Discover and determine the flux of highest energy cosmic neutrinos. </a:t>
            </a:r>
          </a:p>
          <a:p>
            <a:r>
              <a:rPr lang="en-US" sz="2000" dirty="0" smtClean="0"/>
              <a:t>Understanding of highest energy cosmic rays, other phenomena at highest energies. </a:t>
            </a:r>
          </a:p>
          <a:p>
            <a:pPr>
              <a:buNone/>
            </a:pPr>
            <a:r>
              <a:rPr lang="en-US" sz="2000" dirty="0" smtClean="0">
                <a:solidFill>
                  <a:srgbClr val="FF0000"/>
                </a:solidFill>
              </a:rPr>
              <a:t>Method:</a:t>
            </a:r>
          </a:p>
          <a:p>
            <a:pPr>
              <a:buNone/>
            </a:pPr>
            <a:r>
              <a:rPr lang="en-US" sz="2000" dirty="0" smtClean="0"/>
              <a:t>	Monitor the ice for radio pulses generated by interactions of cosmic neutrinos with nuclei of the 2.8km thick and radio transparent ice sheet at the South Pole</a:t>
            </a:r>
          </a:p>
          <a:p>
            <a:endParaRPr lang="en-US" sz="2000" dirty="0" smtClean="0"/>
          </a:p>
        </p:txBody>
      </p:sp>
      <p:sp>
        <p:nvSpPr>
          <p:cNvPr id="14" name="TextBox 13"/>
          <p:cNvSpPr txBox="1"/>
          <p:nvPr/>
        </p:nvSpPr>
        <p:spPr>
          <a:xfrm>
            <a:off x="4895522" y="6164014"/>
            <a:ext cx="2668594" cy="369332"/>
          </a:xfrm>
          <a:prstGeom prst="rect">
            <a:avLst/>
          </a:prstGeom>
          <a:noFill/>
        </p:spPr>
        <p:txBody>
          <a:bodyPr wrap="square" rtlCol="0">
            <a:spAutoFit/>
          </a:bodyPr>
          <a:lstStyle/>
          <a:p>
            <a:r>
              <a:rPr lang="en-US" dirty="0" smtClean="0"/>
              <a:t>Areal coverage: ~</a:t>
            </a:r>
            <a:r>
              <a:rPr lang="en-US" dirty="0" smtClean="0"/>
              <a:t>150km</a:t>
            </a:r>
            <a:r>
              <a:rPr lang="en-US" dirty="0" smtClean="0"/>
              <a:t>^2</a:t>
            </a:r>
            <a:endParaRPr lang="en-US" dirty="0"/>
          </a:p>
        </p:txBody>
      </p:sp>
      <p:pic>
        <p:nvPicPr>
          <p:cNvPr id="16" name="Picture 3" descr="array_b.pdf"/>
          <p:cNvPicPr>
            <a:picLocks noChangeAspect="1"/>
          </p:cNvPicPr>
          <p:nvPr/>
        </p:nvPicPr>
        <p:blipFill>
          <a:blip r:embed="rId2"/>
          <a:srcRect/>
          <a:stretch>
            <a:fillRect/>
          </a:stretch>
        </p:blipFill>
        <p:spPr bwMode="auto">
          <a:xfrm>
            <a:off x="4102288" y="2485238"/>
            <a:ext cx="4587975" cy="3622332"/>
          </a:xfrm>
          <a:prstGeom prst="rect">
            <a:avLst/>
          </a:prstGeom>
          <a:noFill/>
          <a:ln w="9525">
            <a:noFill/>
            <a:miter lim="800000"/>
            <a:headEnd/>
            <a:tailEnd/>
          </a:ln>
        </p:spPr>
      </p:pic>
      <p:sp>
        <p:nvSpPr>
          <p:cNvPr id="7" name="TextBox 6"/>
          <p:cNvSpPr txBox="1"/>
          <p:nvPr/>
        </p:nvSpPr>
        <p:spPr>
          <a:xfrm>
            <a:off x="4148667" y="1128889"/>
            <a:ext cx="4995333" cy="1077218"/>
          </a:xfrm>
          <a:prstGeom prst="rect">
            <a:avLst/>
          </a:prstGeom>
          <a:solidFill>
            <a:schemeClr val="tx2">
              <a:lumMod val="40000"/>
              <a:lumOff val="60000"/>
            </a:schemeClr>
          </a:solidFill>
        </p:spPr>
        <p:txBody>
          <a:bodyPr wrap="square" rtlCol="0">
            <a:spAutoFit/>
          </a:bodyPr>
          <a:lstStyle/>
          <a:p>
            <a:r>
              <a:rPr lang="en-US" sz="1600" dirty="0" smtClean="0"/>
              <a:t>Poster </a:t>
            </a:r>
            <a:r>
              <a:rPr lang="en-US" sz="1600" dirty="0" smtClean="0">
                <a:noFill/>
              </a:rPr>
              <a:t>session</a:t>
            </a:r>
            <a:r>
              <a:rPr lang="en-US" sz="1600" dirty="0" smtClean="0"/>
              <a:t> at this conference:</a:t>
            </a:r>
          </a:p>
          <a:p>
            <a:r>
              <a:rPr lang="en-US" sz="1600" dirty="0" err="1" smtClean="0">
                <a:sym typeface="Wingdings"/>
              </a:rPr>
              <a:t></a:t>
            </a:r>
            <a:r>
              <a:rPr lang="en-US" sz="1600" dirty="0" smtClean="0">
                <a:sym typeface="Wingdings"/>
              </a:rPr>
              <a:t> </a:t>
            </a:r>
            <a:r>
              <a:rPr lang="en-US" sz="1600" dirty="0" smtClean="0"/>
              <a:t>H. Landsman, ARA Design and Status</a:t>
            </a:r>
          </a:p>
          <a:p>
            <a:r>
              <a:rPr lang="en-US" sz="1600" dirty="0" err="1" smtClean="0">
                <a:sym typeface="Wingdings"/>
              </a:rPr>
              <a:t></a:t>
            </a:r>
            <a:r>
              <a:rPr lang="en-US" sz="1600" dirty="0" smtClean="0">
                <a:sym typeface="Wingdings"/>
              </a:rPr>
              <a:t> </a:t>
            </a:r>
            <a:r>
              <a:rPr lang="en-US" sz="1600" dirty="0" smtClean="0"/>
              <a:t>J. Davies, ARA prototype and first station</a:t>
            </a:r>
          </a:p>
          <a:p>
            <a:endParaRPr lang="en-US"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7"/>
          <p:cNvGrpSpPr/>
          <p:nvPr/>
        </p:nvGrpSpPr>
        <p:grpSpPr>
          <a:xfrm>
            <a:off x="3707964" y="1562120"/>
            <a:ext cx="5436035" cy="4212392"/>
            <a:chOff x="0" y="0"/>
            <a:chExt cx="9144000" cy="6533674"/>
          </a:xfrm>
        </p:grpSpPr>
        <p:pic>
          <p:nvPicPr>
            <p:cNvPr id="72705" name="Picture 1"/>
            <p:cNvPicPr>
              <a:picLocks noChangeArrowheads="1"/>
            </p:cNvPicPr>
            <p:nvPr/>
          </p:nvPicPr>
          <p:blipFill>
            <a:blip r:embed="rId2"/>
            <a:srcRect/>
            <a:stretch>
              <a:fillRect/>
            </a:stretch>
          </p:blipFill>
          <p:spPr bwMode="auto">
            <a:xfrm>
              <a:off x="0" y="0"/>
              <a:ext cx="9144000" cy="6533674"/>
            </a:xfrm>
            <a:prstGeom prst="rect">
              <a:avLst/>
            </a:prstGeom>
            <a:noFill/>
            <a:ln w="9525" cap="flat">
              <a:noFill/>
              <a:miter lim="800000"/>
              <a:headEnd/>
              <a:tailEnd/>
            </a:ln>
            <a:effectLst>
              <a:outerShdw blurRad="50800" dist="38099" dir="2700000" algn="ctr" rotWithShape="0">
                <a:schemeClr val="bg2">
                  <a:alpha val="42999"/>
                </a:schemeClr>
              </a:outerShdw>
            </a:effectLst>
          </p:spPr>
        </p:pic>
        <p:pic>
          <p:nvPicPr>
            <p:cNvPr id="72707" name="Picture 3"/>
            <p:cNvPicPr>
              <a:picLocks noChangeArrowheads="1"/>
            </p:cNvPicPr>
            <p:nvPr/>
          </p:nvPicPr>
          <p:blipFill>
            <a:blip r:embed="rId2"/>
            <a:srcRect l="26973" t="46252" r="61313" b="5930"/>
            <a:stretch>
              <a:fillRect/>
            </a:stretch>
          </p:blipFill>
          <p:spPr bwMode="auto">
            <a:xfrm>
              <a:off x="2280285" y="1490187"/>
              <a:ext cx="1070134" cy="3147536"/>
            </a:xfrm>
            <a:prstGeom prst="rect">
              <a:avLst/>
            </a:prstGeom>
            <a:noFill/>
            <a:ln w="9525" cap="flat">
              <a:noFill/>
              <a:miter lim="800000"/>
              <a:headEnd/>
              <a:tailEnd/>
            </a:ln>
            <a:effectLst>
              <a:outerShdw blurRad="50800" dist="38099" dir="2700000" algn="ctr" rotWithShape="0">
                <a:schemeClr val="bg2">
                  <a:alpha val="42999"/>
                </a:schemeClr>
              </a:outerShdw>
            </a:effectLst>
          </p:spPr>
        </p:pic>
        <p:sp>
          <p:nvSpPr>
            <p:cNvPr id="72708" name="Oval 4"/>
            <p:cNvSpPr>
              <a:spLocks/>
            </p:cNvSpPr>
            <p:nvPr/>
          </p:nvSpPr>
          <p:spPr bwMode="auto">
            <a:xfrm rot="10800000">
              <a:off x="3040380" y="1497330"/>
              <a:ext cx="148590" cy="45720"/>
            </a:xfrm>
            <a:prstGeom prst="ellipse">
              <a:avLst/>
            </a:prstGeom>
            <a:solidFill>
              <a:srgbClr val="3C6883"/>
            </a:solidFill>
            <a:ln w="9525" cap="flat">
              <a:solidFill>
                <a:srgbClr val="4A7EBB"/>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prstTxWarp prst="textNoShape">
                <a:avLst/>
              </a:prstTxWarp>
            </a:bodyPr>
            <a:lstStyle/>
            <a:p>
              <a:endParaRPr lang="en-US"/>
            </a:p>
          </p:txBody>
        </p:sp>
        <p:sp>
          <p:nvSpPr>
            <p:cNvPr id="72709" name="Freeform 5"/>
            <p:cNvSpPr>
              <a:spLocks/>
            </p:cNvSpPr>
            <p:nvPr/>
          </p:nvSpPr>
          <p:spPr bwMode="auto">
            <a:xfrm>
              <a:off x="3070384" y="1545908"/>
              <a:ext cx="22860" cy="22860"/>
            </a:xfrm>
            <a:custGeom>
              <a:avLst/>
              <a:gdLst/>
              <a:ahLst/>
              <a:cxnLst>
                <a:cxn ang="0">
                  <a:pos x="0" y="0"/>
                </a:cxn>
                <a:cxn ang="0">
                  <a:pos x="21600" y="21600"/>
                </a:cxn>
              </a:cxnLst>
              <a:rect l="0" t="0" r="r" b="b"/>
              <a:pathLst>
                <a:path w="21600" h="21600">
                  <a:moveTo>
                    <a:pt x="0" y="0"/>
                  </a:moveTo>
                  <a:cubicBezTo>
                    <a:pt x="11929" y="0"/>
                    <a:pt x="21600" y="9671"/>
                    <a:pt x="21600" y="21600"/>
                  </a:cubicBezTo>
                </a:path>
              </a:pathLst>
            </a:custGeom>
            <a:noFill/>
            <a:ln w="25400" cap="flat">
              <a:solidFill>
                <a:srgbClr val="4F81BD"/>
              </a:solidFill>
              <a:prstDash val="solid"/>
              <a:round/>
              <a:headEnd type="none" w="med" len="med"/>
              <a:tailEnd type="none" w="med" len="med"/>
            </a:ln>
            <a:effectLst>
              <a:outerShdw blurRad="38100" dist="25399" dir="5400000" algn="ctr" rotWithShape="0">
                <a:srgbClr val="000000">
                  <a:alpha val="37997"/>
                </a:srgbClr>
              </a:outerShdw>
            </a:effectLst>
          </p:spPr>
          <p:txBody>
            <a:bodyPr lIns="0" tIns="0" rIns="0" bIns="0">
              <a:prstTxWarp prst="textNoShape">
                <a:avLst/>
              </a:prstTxWarp>
            </a:bodyPr>
            <a:lstStyle/>
            <a:p>
              <a:endParaRPr lang="en-US"/>
            </a:p>
          </p:txBody>
        </p:sp>
        <p:sp>
          <p:nvSpPr>
            <p:cNvPr id="72710" name="Freeform 6"/>
            <p:cNvSpPr>
              <a:spLocks/>
            </p:cNvSpPr>
            <p:nvPr/>
          </p:nvSpPr>
          <p:spPr bwMode="auto">
            <a:xfrm>
              <a:off x="2846070" y="1505903"/>
              <a:ext cx="205740" cy="148590"/>
            </a:xfrm>
            <a:custGeom>
              <a:avLst/>
              <a:gdLst/>
              <a:ahLst/>
              <a:cxnLst>
                <a:cxn ang="0">
                  <a:pos x="21600" y="0"/>
                </a:cxn>
                <a:cxn ang="0">
                  <a:pos x="0" y="12000"/>
                </a:cxn>
                <a:cxn ang="0">
                  <a:pos x="21600" y="21600"/>
                </a:cxn>
              </a:cxnLst>
              <a:rect l="0" t="0" r="r" b="b"/>
              <a:pathLst>
                <a:path w="21600" h="21600">
                  <a:moveTo>
                    <a:pt x="21600" y="0"/>
                  </a:moveTo>
                  <a:cubicBezTo>
                    <a:pt x="10800" y="4200"/>
                    <a:pt x="0" y="8400"/>
                    <a:pt x="0" y="12000"/>
                  </a:cubicBezTo>
                  <a:cubicBezTo>
                    <a:pt x="0" y="15600"/>
                    <a:pt x="21600" y="21600"/>
                    <a:pt x="21600" y="21600"/>
                  </a:cubicBezTo>
                </a:path>
              </a:pathLst>
            </a:custGeom>
            <a:noFill/>
            <a:ln w="3175" cap="flat">
              <a:solidFill>
                <a:srgbClr val="595959"/>
              </a:solidFill>
              <a:prstDash val="solid"/>
              <a:round/>
              <a:headEnd type="none" w="med" len="med"/>
              <a:tailEnd type="none" w="med" len="med"/>
            </a:ln>
            <a:effectLst>
              <a:outerShdw blurRad="38100" dist="25399" dir="5400000" algn="ctr" rotWithShape="0">
                <a:srgbClr val="000000">
                  <a:alpha val="37997"/>
                </a:srgbClr>
              </a:outerShdw>
            </a:effectLst>
          </p:spPr>
          <p:txBody>
            <a:bodyPr lIns="0" tIns="0" rIns="0" bIns="0">
              <a:prstTxWarp prst="textNoShape">
                <a:avLst/>
              </a:prstTxWarp>
            </a:bodyPr>
            <a:lstStyle/>
            <a:p>
              <a:endParaRPr lang="en-US"/>
            </a:p>
          </p:txBody>
        </p:sp>
      </p:grpSp>
      <p:sp>
        <p:nvSpPr>
          <p:cNvPr id="9" name="Title 8"/>
          <p:cNvSpPr>
            <a:spLocks noGrp="1"/>
          </p:cNvSpPr>
          <p:nvPr>
            <p:ph type="title"/>
          </p:nvPr>
        </p:nvSpPr>
        <p:spPr>
          <a:xfrm>
            <a:off x="457200" y="274638"/>
            <a:ext cx="8229600" cy="703512"/>
          </a:xfrm>
        </p:spPr>
        <p:txBody>
          <a:bodyPr>
            <a:normAutofit fontScale="90000"/>
          </a:bodyPr>
          <a:lstStyle/>
          <a:p>
            <a:r>
              <a:rPr lang="en-US" dirty="0" smtClean="0"/>
              <a:t>ARA station geometry</a:t>
            </a:r>
            <a:endParaRPr lang="en-US" dirty="0"/>
          </a:p>
        </p:txBody>
      </p:sp>
      <p:sp>
        <p:nvSpPr>
          <p:cNvPr id="10" name="Content Placeholder 9"/>
          <p:cNvSpPr>
            <a:spLocks noGrp="1"/>
          </p:cNvSpPr>
          <p:nvPr>
            <p:ph sz="half" idx="1"/>
          </p:nvPr>
        </p:nvSpPr>
        <p:spPr>
          <a:xfrm>
            <a:off x="233573" y="1562120"/>
            <a:ext cx="3474391" cy="4564043"/>
          </a:xfrm>
        </p:spPr>
        <p:txBody>
          <a:bodyPr>
            <a:normAutofit fontScale="85000" lnSpcReduction="10000"/>
          </a:bodyPr>
          <a:lstStyle/>
          <a:p>
            <a:pPr>
              <a:buNone/>
            </a:pPr>
            <a:r>
              <a:rPr lang="en-US" sz="2400" dirty="0" smtClean="0"/>
              <a:t>Design goals and choices: </a:t>
            </a:r>
          </a:p>
          <a:p>
            <a:r>
              <a:rPr lang="en-US" sz="2400" dirty="0" smtClean="0"/>
              <a:t>Every station is a fully functioning detector.</a:t>
            </a:r>
          </a:p>
          <a:p>
            <a:pPr>
              <a:buNone/>
            </a:pPr>
            <a:r>
              <a:rPr lang="en-US" sz="2400" dirty="0" err="1" smtClean="0">
                <a:sym typeface="Wingdings"/>
              </a:rPr>
              <a:t></a:t>
            </a:r>
            <a:r>
              <a:rPr lang="en-US" sz="2400" dirty="0" smtClean="0">
                <a:sym typeface="Wingdings"/>
              </a:rPr>
              <a:t> Lower energy threshold:  nearby events (300m) can be  reconstructed.</a:t>
            </a:r>
            <a:r>
              <a:rPr lang="en-US" sz="2400" dirty="0" smtClean="0"/>
              <a:t> </a:t>
            </a:r>
          </a:p>
          <a:p>
            <a:pPr>
              <a:buNone/>
            </a:pPr>
            <a:r>
              <a:rPr lang="en-US" sz="2400" dirty="0" smtClean="0"/>
              <a:t>Background rejection: </a:t>
            </a:r>
          </a:p>
          <a:p>
            <a:pPr>
              <a:buFont typeface="Wingdings" charset="2"/>
              <a:buChar char="à"/>
            </a:pPr>
            <a:r>
              <a:rPr lang="en-US" sz="2400" dirty="0" smtClean="0">
                <a:sym typeface="Wingdings"/>
              </a:rPr>
              <a:t>Embedded strings: </a:t>
            </a:r>
            <a:r>
              <a:rPr lang="en-US" sz="2400" dirty="0" smtClean="0"/>
              <a:t>Allow good vertex resolution and high vertical resolution for background rejection</a:t>
            </a:r>
          </a:p>
          <a:p>
            <a:pPr>
              <a:buFont typeface="Wingdings" charset="2"/>
              <a:buChar char="à"/>
            </a:pPr>
            <a:r>
              <a:rPr lang="en-US" sz="2400" dirty="0" smtClean="0"/>
              <a:t>Depth at 200m: below </a:t>
            </a:r>
            <a:r>
              <a:rPr lang="en-US" sz="2400" dirty="0" err="1" smtClean="0"/>
              <a:t>firn</a:t>
            </a:r>
            <a:r>
              <a:rPr lang="en-US" sz="2400" dirty="0" smtClean="0"/>
              <a:t>, Increase acceptance (factor 1.5 compared to 100m).</a:t>
            </a:r>
            <a:endParaRPr lang="en-US" sz="24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Rectangle 1"/>
          <p:cNvSpPr>
            <a:spLocks noGrp="1" noChangeArrowheads="1"/>
          </p:cNvSpPr>
          <p:nvPr>
            <p:ph type="title"/>
          </p:nvPr>
        </p:nvSpPr>
        <p:spPr>
          <a:ln/>
        </p:spPr>
        <p:txBody>
          <a:bodyPr/>
          <a:lstStyle/>
          <a:p>
            <a:endParaRPr lang="en-US"/>
          </a:p>
        </p:txBody>
      </p:sp>
      <p:sp>
        <p:nvSpPr>
          <p:cNvPr id="94210" name="Rectangle 2"/>
          <p:cNvSpPr>
            <a:spLocks noGrp="1" noChangeArrowheads="1"/>
          </p:cNvSpPr>
          <p:nvPr>
            <p:ph type="body" idx="1"/>
          </p:nvPr>
        </p:nvSpPr>
        <p:spPr>
          <a:ln/>
        </p:spPr>
        <p:txBody>
          <a:bodyPr/>
          <a:lstStyle/>
          <a:p>
            <a:pPr marL="274320" indent="-274320">
              <a:spcBef>
                <a:spcPct val="0"/>
              </a:spcBef>
            </a:pPr>
            <a:endParaRPr lang="en-US" dirty="0"/>
          </a:p>
        </p:txBody>
      </p:sp>
      <p:pic>
        <p:nvPicPr>
          <p:cNvPr id="94211" name="Picture 3"/>
          <p:cNvPicPr>
            <a:picLocks noChangeAspect="1" noChangeArrowheads="1"/>
          </p:cNvPicPr>
          <p:nvPr/>
        </p:nvPicPr>
        <p:blipFill>
          <a:blip r:embed="rId2"/>
          <a:srcRect/>
          <a:stretch>
            <a:fillRect/>
          </a:stretch>
        </p:blipFill>
        <p:spPr bwMode="auto">
          <a:xfrm>
            <a:off x="-193127" y="153703"/>
            <a:ext cx="9176841" cy="6623685"/>
          </a:xfrm>
          <a:prstGeom prst="rect">
            <a:avLst/>
          </a:prstGeom>
          <a:noFill/>
          <a:ln w="12700" cap="rnd">
            <a:noFill/>
            <a:round/>
            <a:headEnd/>
            <a:tailEnd/>
          </a:ln>
        </p:spPr>
      </p:pic>
      <p:pic>
        <p:nvPicPr>
          <p:cNvPr id="5" name="Picture 4" descr="Screen shot 2012-02-05 at 10.46.05 AM.png"/>
          <p:cNvPicPr>
            <a:picLocks noChangeAspect="1"/>
          </p:cNvPicPr>
          <p:nvPr/>
        </p:nvPicPr>
        <p:blipFill>
          <a:blip r:embed="rId3"/>
          <a:stretch>
            <a:fillRect/>
          </a:stretch>
        </p:blipFill>
        <p:spPr>
          <a:xfrm>
            <a:off x="3526289" y="2649740"/>
            <a:ext cx="5617711" cy="4127648"/>
          </a:xfrm>
          <a:prstGeom prst="rect">
            <a:avLst/>
          </a:prstGeom>
        </p:spPr>
      </p:pic>
      <p:pic>
        <p:nvPicPr>
          <p:cNvPr id="6" name="Picture 5" descr="Screen shot 2012-02-05 at 10.46.28 AM.png"/>
          <p:cNvPicPr>
            <a:picLocks noChangeAspect="1"/>
          </p:cNvPicPr>
          <p:nvPr/>
        </p:nvPicPr>
        <p:blipFill>
          <a:blip r:embed="rId4"/>
          <a:stretch>
            <a:fillRect/>
          </a:stretch>
        </p:blipFill>
        <p:spPr>
          <a:xfrm>
            <a:off x="0" y="890730"/>
            <a:ext cx="4141461" cy="3310146"/>
          </a:xfrm>
          <a:prstGeom prst="rect">
            <a:avLst/>
          </a:prstGeom>
        </p:spPr>
      </p:pic>
      <p:sp>
        <p:nvSpPr>
          <p:cNvPr id="7" name="TextBox 6"/>
          <p:cNvSpPr txBox="1"/>
          <p:nvPr/>
        </p:nvSpPr>
        <p:spPr>
          <a:xfrm>
            <a:off x="881656" y="153703"/>
            <a:ext cx="6819646" cy="769441"/>
          </a:xfrm>
          <a:prstGeom prst="rect">
            <a:avLst/>
          </a:prstGeom>
          <a:solidFill>
            <a:srgbClr val="FFFFFF"/>
          </a:solidFill>
        </p:spPr>
        <p:txBody>
          <a:bodyPr wrap="none" rtlCol="0">
            <a:spAutoFit/>
          </a:bodyPr>
          <a:lstStyle/>
          <a:p>
            <a:r>
              <a:rPr lang="en-US" sz="4400" dirty="0" smtClean="0"/>
              <a:t>ARA field activities on the ice</a:t>
            </a:r>
            <a:endParaRPr lang="en-US" sz="4400" dirty="0"/>
          </a:p>
        </p:txBody>
      </p:sp>
      <p:pic>
        <p:nvPicPr>
          <p:cNvPr id="8" name="Picture 7" descr="Screen shot 2012-02-05 at 11.46.40 AM.png"/>
          <p:cNvPicPr>
            <a:picLocks noChangeAspect="1"/>
          </p:cNvPicPr>
          <p:nvPr/>
        </p:nvPicPr>
        <p:blipFill>
          <a:blip r:embed="rId5"/>
          <a:stretch>
            <a:fillRect/>
          </a:stretch>
        </p:blipFill>
        <p:spPr>
          <a:xfrm>
            <a:off x="4801517" y="923144"/>
            <a:ext cx="3708400" cy="2781300"/>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13404" y="0"/>
            <a:ext cx="8263467" cy="741362"/>
          </a:xfrm>
        </p:spPr>
        <p:txBody>
          <a:bodyPr>
            <a:normAutofit fontScale="90000"/>
          </a:bodyPr>
          <a:lstStyle/>
          <a:p>
            <a:r>
              <a:rPr lang="en-US" dirty="0" smtClean="0"/>
              <a:t>ARIANNA</a:t>
            </a:r>
            <a:endParaRPr lang="en-US" dirty="0"/>
          </a:p>
        </p:txBody>
      </p:sp>
      <p:pic>
        <p:nvPicPr>
          <p:cNvPr id="5" name="Content Placeholder 4" descr="arianna1.tiff"/>
          <p:cNvPicPr>
            <a:picLocks noGrp="1" noChangeAspect="1"/>
          </p:cNvPicPr>
          <p:nvPr>
            <p:ph idx="1"/>
          </p:nvPr>
        </p:nvPicPr>
        <p:blipFill>
          <a:blip r:embed="rId2"/>
          <a:srcRect l="-19303" r="-19303"/>
          <a:stretch>
            <a:fillRect/>
          </a:stretch>
        </p:blipFill>
        <p:spPr>
          <a:xfrm>
            <a:off x="578556" y="790222"/>
            <a:ext cx="9929788" cy="5461001"/>
          </a:xfrm>
        </p:spPr>
      </p:pic>
      <p:pic>
        <p:nvPicPr>
          <p:cNvPr id="6" name="Picture 5" descr="ice shelf.tiff"/>
          <p:cNvPicPr>
            <a:picLocks noChangeAspect="1"/>
          </p:cNvPicPr>
          <p:nvPr/>
        </p:nvPicPr>
        <p:blipFill>
          <a:blip r:embed="rId3"/>
          <a:stretch>
            <a:fillRect/>
          </a:stretch>
        </p:blipFill>
        <p:spPr>
          <a:xfrm>
            <a:off x="0" y="2644147"/>
            <a:ext cx="2351227" cy="254635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DiffuseFluxes.eps"/>
          <p:cNvPicPr>
            <a:picLocks noGrp="1" noChangeAspect="1"/>
          </p:cNvPicPr>
          <p:nvPr>
            <p:ph sz="half" idx="1"/>
          </p:nvPr>
        </p:nvPicPr>
        <mc:AlternateContent>
          <mc:Choice xmlns:ma="http://schemas.microsoft.com/office/mac/drawingml/2008/main" Requires="ma">
            <p:blipFill>
              <a:blip r:embed="rId2"/>
              <a:srcRect t="-32737" b="-32737"/>
              <a:stretch>
                <a:fillRect/>
              </a:stretch>
            </p:blipFill>
          </mc:Choice>
          <mc:Fallback>
            <p:blipFill>
              <a:blip r:embed="rId3"/>
              <a:srcRect t="-32737" b="-32737"/>
              <a:stretch>
                <a:fillRect/>
              </a:stretch>
            </p:blipFill>
          </mc:Fallback>
        </mc:AlternateContent>
        <p:spPr>
          <a:xfrm>
            <a:off x="806008" y="-830053"/>
            <a:ext cx="7694598" cy="8623152"/>
          </a:xfrm>
        </p:spPr>
      </p:pic>
      <p:sp>
        <p:nvSpPr>
          <p:cNvPr id="2" name="Title 1"/>
          <p:cNvSpPr>
            <a:spLocks noGrp="1"/>
          </p:cNvSpPr>
          <p:nvPr>
            <p:ph type="title"/>
          </p:nvPr>
        </p:nvSpPr>
        <p:spPr>
          <a:xfrm>
            <a:off x="0" y="1"/>
            <a:ext cx="9144000" cy="634972"/>
          </a:xfrm>
          <a:solidFill>
            <a:srgbClr val="FFFF00"/>
          </a:solidFill>
        </p:spPr>
        <p:txBody>
          <a:bodyPr>
            <a:normAutofit fontScale="90000"/>
          </a:bodyPr>
          <a:lstStyle/>
          <a:p>
            <a:r>
              <a:rPr lang="en-US" dirty="0" smtClean="0"/>
              <a:t>10^16 – 10^20 </a:t>
            </a:r>
            <a:r>
              <a:rPr lang="en-US" dirty="0" err="1" smtClean="0"/>
              <a:t>eV</a:t>
            </a:r>
            <a:r>
              <a:rPr lang="en-US" dirty="0" smtClean="0"/>
              <a:t> energy scale</a:t>
            </a:r>
            <a:endParaRPr lang="en-US" dirty="0"/>
          </a:p>
        </p:txBody>
      </p:sp>
      <p:cxnSp>
        <p:nvCxnSpPr>
          <p:cNvPr id="11" name="Straight Connector 10"/>
          <p:cNvCxnSpPr/>
          <p:nvPr/>
        </p:nvCxnSpPr>
        <p:spPr>
          <a:xfrm flipV="1">
            <a:off x="4895615" y="1480387"/>
            <a:ext cx="2448298" cy="17680"/>
          </a:xfrm>
          <a:prstGeom prst="line">
            <a:avLst/>
          </a:prstGeom>
          <a:ln w="1905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848087" y="5135219"/>
            <a:ext cx="2341217" cy="22088"/>
          </a:xfrm>
          <a:prstGeom prst="line">
            <a:avLst/>
          </a:prstGeom>
          <a:ln w="1905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6" name="Content Placeholder 35"/>
          <p:cNvSpPr>
            <a:spLocks noGrp="1"/>
          </p:cNvSpPr>
          <p:nvPr>
            <p:ph sz="half" idx="1"/>
          </p:nvPr>
        </p:nvSpPr>
        <p:spPr>
          <a:xfrm>
            <a:off x="394739" y="1022901"/>
            <a:ext cx="3687247" cy="4525963"/>
          </a:xfrm>
        </p:spPr>
        <p:txBody>
          <a:bodyPr>
            <a:normAutofit lnSpcReduction="10000"/>
          </a:bodyPr>
          <a:lstStyle/>
          <a:p>
            <a:r>
              <a:rPr lang="en-US" dirty="0" smtClean="0"/>
              <a:t>3 </a:t>
            </a:r>
            <a:r>
              <a:rPr lang="en-US" dirty="0" smtClean="0"/>
              <a:t>years of IceCube has a good chance of seeing a few events.</a:t>
            </a:r>
          </a:p>
          <a:p>
            <a:pPr>
              <a:buNone/>
            </a:pPr>
            <a:r>
              <a:rPr lang="en-US" dirty="0" smtClean="0"/>
              <a:t> </a:t>
            </a:r>
          </a:p>
          <a:p>
            <a:r>
              <a:rPr lang="en-US" dirty="0" err="1" smtClean="0">
                <a:solidFill>
                  <a:srgbClr val="0000FF"/>
                </a:solidFill>
                <a:sym typeface="Wingdings"/>
              </a:rPr>
              <a:t></a:t>
            </a:r>
            <a:r>
              <a:rPr lang="en-US" dirty="0" smtClean="0">
                <a:solidFill>
                  <a:srgbClr val="0000FF"/>
                </a:solidFill>
                <a:sym typeface="Wingdings"/>
              </a:rPr>
              <a:t> </a:t>
            </a:r>
            <a:r>
              <a:rPr lang="en-US" dirty="0" smtClean="0">
                <a:solidFill>
                  <a:srgbClr val="0000FF"/>
                </a:solidFill>
              </a:rPr>
              <a:t>A larger detector and different technology  is needed to have good prospects of measuring this flux!  </a:t>
            </a:r>
          </a:p>
          <a:p>
            <a:endParaRPr lang="en-US" dirty="0"/>
          </a:p>
        </p:txBody>
      </p:sp>
      <p:sp>
        <p:nvSpPr>
          <p:cNvPr id="37" name="Content Placeholder 36"/>
          <p:cNvSpPr>
            <a:spLocks noGrp="1"/>
          </p:cNvSpPr>
          <p:nvPr>
            <p:ph sz="half" idx="2"/>
          </p:nvPr>
        </p:nvSpPr>
        <p:spPr/>
        <p:txBody>
          <a:bodyPr>
            <a:normAutofit lnSpcReduction="10000"/>
          </a:bodyPr>
          <a:lstStyle/>
          <a:p>
            <a:endParaRPr lang="en-US" dirty="0"/>
          </a:p>
        </p:txBody>
      </p:sp>
      <p:sp>
        <p:nvSpPr>
          <p:cNvPr id="2" name="Date Placeholder 1"/>
          <p:cNvSpPr>
            <a:spLocks noGrp="1"/>
          </p:cNvSpPr>
          <p:nvPr>
            <p:ph type="dt" sz="half" idx="10"/>
          </p:nvPr>
        </p:nvSpPr>
        <p:spPr/>
        <p:txBody>
          <a:bodyPr/>
          <a:lstStyle/>
          <a:p>
            <a:r>
              <a:rPr lang="en-US" smtClean="0"/>
              <a:t>29-Apr-2011</a:t>
            </a:r>
            <a:endParaRPr lang="en-US"/>
          </a:p>
        </p:txBody>
      </p:sp>
      <p:sp>
        <p:nvSpPr>
          <p:cNvPr id="3" name="Footer Placeholder 2"/>
          <p:cNvSpPr>
            <a:spLocks noGrp="1"/>
          </p:cNvSpPr>
          <p:nvPr>
            <p:ph type="ftr" sz="quarter" idx="11"/>
          </p:nvPr>
        </p:nvSpPr>
        <p:spPr/>
        <p:txBody>
          <a:bodyPr/>
          <a:lstStyle/>
          <a:p>
            <a:r>
              <a:rPr lang="en-US" smtClean="0"/>
              <a:t>Olga Botner</a:t>
            </a:r>
            <a:endParaRPr lang="en-US"/>
          </a:p>
        </p:txBody>
      </p:sp>
      <p:sp>
        <p:nvSpPr>
          <p:cNvPr id="13" name="Slide Number Placeholder 12"/>
          <p:cNvSpPr>
            <a:spLocks noGrp="1"/>
          </p:cNvSpPr>
          <p:nvPr>
            <p:ph type="sldNum" sz="quarter" idx="12"/>
          </p:nvPr>
        </p:nvSpPr>
        <p:spPr/>
        <p:txBody>
          <a:bodyPr/>
          <a:lstStyle/>
          <a:p>
            <a:fld id="{FFE746C8-E088-614E-8D54-10096A8DBCB8}" type="slidenum">
              <a:rPr lang="en-US" smtClean="0"/>
              <a:pPr/>
              <a:t>48</a:t>
            </a:fld>
            <a:endParaRPr lang="en-US"/>
          </a:p>
        </p:txBody>
      </p:sp>
      <p:cxnSp>
        <p:nvCxnSpPr>
          <p:cNvPr id="14" name="Straight Connector 13"/>
          <p:cNvCxnSpPr/>
          <p:nvPr/>
        </p:nvCxnSpPr>
        <p:spPr>
          <a:xfrm>
            <a:off x="266700" y="6400800"/>
            <a:ext cx="8610600" cy="0"/>
          </a:xfrm>
          <a:prstGeom prst="line">
            <a:avLst/>
          </a:prstGeom>
        </p:spPr>
        <p:style>
          <a:lnRef idx="1">
            <a:schemeClr val="accent1"/>
          </a:lnRef>
          <a:fillRef idx="0">
            <a:schemeClr val="accent1"/>
          </a:fillRef>
          <a:effectRef idx="0">
            <a:schemeClr val="accent1"/>
          </a:effectRef>
          <a:fontRef idx="minor">
            <a:schemeClr val="tx1"/>
          </a:fontRef>
        </p:style>
      </p:cxnSp>
      <p:sp>
        <p:nvSpPr>
          <p:cNvPr id="29704" name="TextBox 15"/>
          <p:cNvSpPr txBox="1">
            <a:spLocks noChangeArrowheads="1"/>
          </p:cNvSpPr>
          <p:nvPr/>
        </p:nvSpPr>
        <p:spPr bwMode="auto">
          <a:xfrm>
            <a:off x="4392613" y="5791200"/>
            <a:ext cx="3706812" cy="369888"/>
          </a:xfrm>
          <a:prstGeom prst="rect">
            <a:avLst/>
          </a:prstGeom>
          <a:noFill/>
          <a:ln w="9525">
            <a:noFill/>
            <a:miter lim="800000"/>
            <a:headEnd/>
            <a:tailEnd/>
          </a:ln>
        </p:spPr>
        <p:txBody>
          <a:bodyPr wrap="none">
            <a:prstTxWarp prst="textNoShape">
              <a:avLst/>
            </a:prstTxWarp>
            <a:spAutoFit/>
          </a:bodyPr>
          <a:lstStyle/>
          <a:p>
            <a:r>
              <a:rPr lang="sv-SE">
                <a:latin typeface="Tahoma" charset="0"/>
                <a:ea typeface="Tahoma" charset="0"/>
                <a:cs typeface="Tahoma" charset="0"/>
              </a:rPr>
              <a:t>all flavor limits with </a:t>
            </a:r>
            <a:r>
              <a:rPr lang="sv-SE">
                <a:latin typeface="Symbol" charset="2"/>
                <a:ea typeface="Tahoma" charset="0"/>
                <a:cs typeface="Tahoma" charset="0"/>
              </a:rPr>
              <a:t>n</a:t>
            </a:r>
            <a:r>
              <a:rPr lang="sv-SE" baseline="-25000">
                <a:latin typeface="Tahoma" charset="0"/>
                <a:ea typeface="Tahoma" charset="0"/>
                <a:cs typeface="Tahoma" charset="0"/>
              </a:rPr>
              <a:t>e</a:t>
            </a:r>
            <a:r>
              <a:rPr lang="sv-SE">
                <a:latin typeface="Tahoma" charset="0"/>
                <a:ea typeface="Tahoma" charset="0"/>
                <a:cs typeface="Tahoma" charset="0"/>
              </a:rPr>
              <a:t>:</a:t>
            </a:r>
            <a:r>
              <a:rPr lang="sv-SE">
                <a:latin typeface="Symbol" charset="2"/>
                <a:ea typeface="Tahoma" charset="0"/>
                <a:cs typeface="Tahoma" charset="0"/>
              </a:rPr>
              <a:t>n</a:t>
            </a:r>
            <a:r>
              <a:rPr lang="sv-SE" baseline="-25000">
                <a:latin typeface="Symbol" charset="2"/>
                <a:ea typeface="Tahoma" charset="0"/>
                <a:cs typeface="Tahoma" charset="0"/>
              </a:rPr>
              <a:t>m</a:t>
            </a:r>
            <a:r>
              <a:rPr lang="sv-SE">
                <a:latin typeface="Tahoma" charset="0"/>
                <a:ea typeface="Tahoma" charset="0"/>
                <a:cs typeface="Tahoma" charset="0"/>
              </a:rPr>
              <a:t>:</a:t>
            </a:r>
            <a:r>
              <a:rPr lang="sv-SE">
                <a:latin typeface="Symbol" charset="2"/>
                <a:ea typeface="Tahoma" charset="0"/>
                <a:cs typeface="Tahoma" charset="0"/>
              </a:rPr>
              <a:t>n</a:t>
            </a:r>
            <a:r>
              <a:rPr lang="sv-SE" baseline="-25000">
                <a:latin typeface="Symbol" charset="2"/>
                <a:ea typeface="Tahoma" charset="0"/>
                <a:cs typeface="Tahoma" charset="0"/>
              </a:rPr>
              <a:t>t</a:t>
            </a:r>
            <a:r>
              <a:rPr lang="sv-SE">
                <a:latin typeface="Tahoma" charset="0"/>
                <a:ea typeface="Tahoma" charset="0"/>
                <a:cs typeface="Tahoma" charset="0"/>
              </a:rPr>
              <a:t>=1:1:1</a:t>
            </a:r>
            <a:endParaRPr lang="en-US">
              <a:latin typeface="Tahoma" charset="0"/>
              <a:ea typeface="Tahoma" charset="0"/>
              <a:cs typeface="Tahoma" charset="0"/>
            </a:endParaRPr>
          </a:p>
        </p:txBody>
      </p:sp>
      <p:sp>
        <p:nvSpPr>
          <p:cNvPr id="17" name="Title 1"/>
          <p:cNvSpPr txBox="1">
            <a:spLocks/>
          </p:cNvSpPr>
          <p:nvPr/>
        </p:nvSpPr>
        <p:spPr>
          <a:xfrm>
            <a:off x="457200" y="55748"/>
            <a:ext cx="8229600" cy="8255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Search</a:t>
            </a:r>
            <a:r>
              <a:rPr kumimoji="0" lang="en-US" sz="3600" b="0" i="0" u="none" strike="noStrike" kern="1200" cap="none" spc="0" normalizeH="0" noProof="0" dirty="0" smtClean="0">
                <a:ln>
                  <a:noFill/>
                </a:ln>
                <a:solidFill>
                  <a:schemeClr val="tx1"/>
                </a:solidFill>
                <a:effectLst/>
                <a:uLnTx/>
                <a:uFillTx/>
                <a:latin typeface="+mj-lt"/>
                <a:ea typeface="+mj-ea"/>
                <a:cs typeface="+mj-cs"/>
              </a:rPr>
              <a:t> for </a:t>
            </a:r>
            <a:r>
              <a:rPr kumimoji="0" lang="en-US" sz="3600" b="0" i="0" u="none" strike="noStrike" kern="1200" cap="none" spc="0" normalizeH="0" noProof="0" dirty="0" err="1" smtClean="0">
                <a:ln>
                  <a:noFill/>
                </a:ln>
                <a:solidFill>
                  <a:schemeClr val="tx1"/>
                </a:solidFill>
                <a:effectLst/>
                <a:uLnTx/>
                <a:uFillTx/>
                <a:latin typeface="+mj-lt"/>
                <a:ea typeface="+mj-ea"/>
                <a:cs typeface="+mj-cs"/>
              </a:rPr>
              <a:t>cosmogenic</a:t>
            </a:r>
            <a:r>
              <a:rPr kumimoji="0" lang="en-US" sz="3600" b="0" i="0" u="none" strike="noStrike" kern="1200" cap="none" spc="0" normalizeH="0" noProof="0" dirty="0" smtClean="0">
                <a:ln>
                  <a:noFill/>
                </a:ln>
                <a:solidFill>
                  <a:schemeClr val="tx1"/>
                </a:solidFill>
                <a:effectLst/>
                <a:uLnTx/>
                <a:uFillTx/>
                <a:latin typeface="+mj-lt"/>
                <a:ea typeface="+mj-ea"/>
                <a:cs typeface="+mj-cs"/>
              </a:rPr>
              <a:t> (GZK) neutrino flux</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22" name="Picture 21"/>
          <p:cNvPicPr>
            <a:picLocks noChangeAspect="1"/>
          </p:cNvPicPr>
          <p:nvPr/>
        </p:nvPicPr>
        <p:blipFill>
          <a:blip r:embed="rId2"/>
          <a:stretch>
            <a:fillRect/>
          </a:stretch>
        </p:blipFill>
        <p:spPr>
          <a:xfrm>
            <a:off x="4144447" y="1505232"/>
            <a:ext cx="4994833" cy="4860951"/>
          </a:xfrm>
          <a:prstGeom prst="rect">
            <a:avLst/>
          </a:prstGeom>
        </p:spPr>
      </p:pic>
      <p:sp>
        <p:nvSpPr>
          <p:cNvPr id="25" name="Freeform 24"/>
          <p:cNvSpPr/>
          <p:nvPr/>
        </p:nvSpPr>
        <p:spPr>
          <a:xfrm>
            <a:off x="5240784" y="2189881"/>
            <a:ext cx="2744477" cy="1832207"/>
          </a:xfrm>
          <a:custGeom>
            <a:avLst/>
            <a:gdLst>
              <a:gd name="connsiteX0" fmla="*/ 0 w 2744477"/>
              <a:gd name="connsiteY0" fmla="*/ 0 h 1832207"/>
              <a:gd name="connsiteX1" fmla="*/ 189778 w 2744477"/>
              <a:gd name="connsiteY1" fmla="*/ 364982 h 1832207"/>
              <a:gd name="connsiteX2" fmla="*/ 481743 w 2744477"/>
              <a:gd name="connsiteY2" fmla="*/ 671566 h 1832207"/>
              <a:gd name="connsiteX3" fmla="*/ 832102 w 2744477"/>
              <a:gd name="connsiteY3" fmla="*/ 919753 h 1832207"/>
              <a:gd name="connsiteX4" fmla="*/ 1138666 w 2744477"/>
              <a:gd name="connsiteY4" fmla="*/ 1138742 h 1832207"/>
              <a:gd name="connsiteX5" fmla="*/ 1605811 w 2744477"/>
              <a:gd name="connsiteY5" fmla="*/ 1416128 h 1832207"/>
              <a:gd name="connsiteX6" fmla="*/ 2072956 w 2744477"/>
              <a:gd name="connsiteY6" fmla="*/ 1649716 h 1832207"/>
              <a:gd name="connsiteX7" fmla="*/ 2408717 w 2744477"/>
              <a:gd name="connsiteY7" fmla="*/ 1781109 h 1832207"/>
              <a:gd name="connsiteX8" fmla="*/ 2569298 w 2744477"/>
              <a:gd name="connsiteY8" fmla="*/ 1824907 h 1832207"/>
              <a:gd name="connsiteX9" fmla="*/ 2744477 w 2744477"/>
              <a:gd name="connsiteY9" fmla="*/ 1824907 h 183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4477" h="1832207">
                <a:moveTo>
                  <a:pt x="0" y="0"/>
                </a:moveTo>
                <a:cubicBezTo>
                  <a:pt x="54744" y="126527"/>
                  <a:pt x="109488" y="253054"/>
                  <a:pt x="189778" y="364982"/>
                </a:cubicBezTo>
                <a:cubicBezTo>
                  <a:pt x="270068" y="476910"/>
                  <a:pt x="374689" y="579104"/>
                  <a:pt x="481743" y="671566"/>
                </a:cubicBezTo>
                <a:cubicBezTo>
                  <a:pt x="588797" y="764028"/>
                  <a:pt x="832102" y="919753"/>
                  <a:pt x="832102" y="919753"/>
                </a:cubicBezTo>
                <a:cubicBezTo>
                  <a:pt x="941589" y="997616"/>
                  <a:pt x="1009715" y="1056013"/>
                  <a:pt x="1138666" y="1138742"/>
                </a:cubicBezTo>
                <a:cubicBezTo>
                  <a:pt x="1267617" y="1221471"/>
                  <a:pt x="1450096" y="1330966"/>
                  <a:pt x="1605811" y="1416128"/>
                </a:cubicBezTo>
                <a:cubicBezTo>
                  <a:pt x="1761526" y="1501290"/>
                  <a:pt x="1939138" y="1588886"/>
                  <a:pt x="2072956" y="1649716"/>
                </a:cubicBezTo>
                <a:cubicBezTo>
                  <a:pt x="2206774" y="1710546"/>
                  <a:pt x="2325993" y="1751911"/>
                  <a:pt x="2408717" y="1781109"/>
                </a:cubicBezTo>
                <a:cubicBezTo>
                  <a:pt x="2491441" y="1810307"/>
                  <a:pt x="2513338" y="1817607"/>
                  <a:pt x="2569298" y="1824907"/>
                </a:cubicBezTo>
                <a:cubicBezTo>
                  <a:pt x="2625258" y="1832207"/>
                  <a:pt x="2744477" y="1824907"/>
                  <a:pt x="2744477" y="1824907"/>
                </a:cubicBezTo>
              </a:path>
            </a:pathLst>
          </a:custGeom>
          <a:ln w="2857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5903016" y="5403927"/>
            <a:ext cx="2080492" cy="307777"/>
          </a:xfrm>
          <a:prstGeom prst="rect">
            <a:avLst/>
          </a:prstGeom>
          <a:noFill/>
        </p:spPr>
        <p:txBody>
          <a:bodyPr wrap="none" rtlCol="0">
            <a:spAutoFit/>
          </a:bodyPr>
          <a:lstStyle/>
          <a:p>
            <a:r>
              <a:rPr lang="en-US" sz="1400" dirty="0" smtClean="0"/>
              <a:t>IceCube 3 year </a:t>
            </a:r>
            <a:r>
              <a:rPr lang="en-US" sz="1400" dirty="0" err="1" smtClean="0"/>
              <a:t>sens</a:t>
            </a:r>
            <a:r>
              <a:rPr lang="en-US" sz="1400" dirty="0" smtClean="0"/>
              <a:t>. (est.)</a:t>
            </a:r>
            <a:endParaRPr lang="en-US" sz="1400" dirty="0"/>
          </a:p>
        </p:txBody>
      </p:sp>
      <p:cxnSp>
        <p:nvCxnSpPr>
          <p:cNvPr id="29" name="Straight Connector 28"/>
          <p:cNvCxnSpPr/>
          <p:nvPr/>
        </p:nvCxnSpPr>
        <p:spPr>
          <a:xfrm>
            <a:off x="5348279" y="5573994"/>
            <a:ext cx="671521" cy="158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8560" y="0"/>
            <a:ext cx="8229600" cy="819727"/>
          </a:xfrm>
        </p:spPr>
        <p:txBody>
          <a:bodyPr>
            <a:normAutofit/>
          </a:bodyPr>
          <a:lstStyle/>
          <a:p>
            <a:r>
              <a:rPr lang="en-US" dirty="0" smtClean="0"/>
              <a:t>Summary</a:t>
            </a:r>
            <a:endParaRPr lang="en-US" dirty="0"/>
          </a:p>
        </p:txBody>
      </p:sp>
      <p:sp>
        <p:nvSpPr>
          <p:cNvPr id="3" name="Content Placeholder 2"/>
          <p:cNvSpPr>
            <a:spLocks noGrp="1"/>
          </p:cNvSpPr>
          <p:nvPr>
            <p:ph idx="1"/>
          </p:nvPr>
        </p:nvSpPr>
        <p:spPr>
          <a:xfrm>
            <a:off x="565936" y="974477"/>
            <a:ext cx="7596909" cy="4766252"/>
          </a:xfrm>
        </p:spPr>
        <p:txBody>
          <a:bodyPr>
            <a:noAutofit/>
          </a:bodyPr>
          <a:lstStyle/>
          <a:p>
            <a:r>
              <a:rPr lang="en-US" sz="2400" dirty="0" smtClean="0"/>
              <a:t>Big quantum leap in sensitivity with the realization of IceCube. </a:t>
            </a:r>
            <a:endParaRPr lang="en-US" sz="2400" dirty="0" smtClean="0"/>
          </a:p>
          <a:p>
            <a:r>
              <a:rPr lang="en-US" sz="2400" dirty="0" smtClean="0"/>
              <a:t>Future detectors on three energy scales with different science goals</a:t>
            </a:r>
          </a:p>
          <a:p>
            <a:pPr lvl="1"/>
            <a:r>
              <a:rPr lang="en-US" sz="2000" dirty="0" err="1" smtClean="0"/>
              <a:t>GeV</a:t>
            </a:r>
            <a:r>
              <a:rPr lang="en-US" sz="2000" dirty="0" smtClean="0"/>
              <a:t> energies: PINGU precision atmospheric neutrino physics with multi </a:t>
            </a:r>
            <a:r>
              <a:rPr lang="en-US" sz="2000" dirty="0" err="1" smtClean="0"/>
              <a:t>Mton</a:t>
            </a:r>
            <a:r>
              <a:rPr lang="en-US" sz="2000" dirty="0" smtClean="0"/>
              <a:t> target</a:t>
            </a:r>
          </a:p>
          <a:p>
            <a:pPr lvl="1"/>
            <a:r>
              <a:rPr lang="en-US" sz="2000" dirty="0" err="1" smtClean="0"/>
              <a:t>TeV</a:t>
            </a:r>
            <a:r>
              <a:rPr lang="en-US" sz="2000" dirty="0" smtClean="0"/>
              <a:t> to </a:t>
            </a:r>
            <a:r>
              <a:rPr lang="en-US" sz="2000" dirty="0" err="1" smtClean="0"/>
              <a:t>PeV</a:t>
            </a:r>
            <a:r>
              <a:rPr lang="en-US" sz="2000" dirty="0" smtClean="0"/>
              <a:t> energies: Projects with goals to expand sensitivity overall and especially towards Southern hemisphere, </a:t>
            </a:r>
            <a:r>
              <a:rPr lang="en-US" sz="2000" dirty="0" err="1" smtClean="0"/>
              <a:t>eg</a:t>
            </a:r>
            <a:r>
              <a:rPr lang="en-US" sz="2000" dirty="0" smtClean="0"/>
              <a:t> Galactic Center</a:t>
            </a:r>
          </a:p>
          <a:p>
            <a:pPr lvl="1"/>
            <a:r>
              <a:rPr lang="en-US" sz="2000" dirty="0" smtClean="0"/>
              <a:t>100 </a:t>
            </a:r>
            <a:r>
              <a:rPr lang="en-US" sz="2000" dirty="0" err="1" smtClean="0"/>
              <a:t>PeV</a:t>
            </a:r>
            <a:r>
              <a:rPr lang="en-US" sz="2000" dirty="0" smtClean="0"/>
              <a:t> to 100 </a:t>
            </a:r>
            <a:r>
              <a:rPr lang="en-US" sz="2000" dirty="0" err="1" smtClean="0"/>
              <a:t>EeV</a:t>
            </a:r>
            <a:r>
              <a:rPr lang="en-US" sz="2000" dirty="0" smtClean="0"/>
              <a:t>: Radio Cherenkov neutrino detectors using Antarctic Ice are </a:t>
            </a:r>
            <a:r>
              <a:rPr lang="en-US" sz="2000" dirty="0" err="1" smtClean="0"/>
              <a:t>inprototype</a:t>
            </a:r>
            <a:r>
              <a:rPr lang="en-US" sz="2000" dirty="0" smtClean="0"/>
              <a:t>/ 1</a:t>
            </a:r>
            <a:r>
              <a:rPr lang="en-US" sz="2000" baseline="30000" dirty="0" smtClean="0"/>
              <a:t>st</a:t>
            </a:r>
            <a:r>
              <a:rPr lang="en-US" sz="2000" dirty="0" smtClean="0"/>
              <a:t> phase to detect </a:t>
            </a:r>
            <a:r>
              <a:rPr lang="en-US" sz="2000" dirty="0" err="1" smtClean="0"/>
              <a:t>cosmogenic</a:t>
            </a:r>
            <a:r>
              <a:rPr lang="en-US" sz="2000" dirty="0" smtClean="0"/>
              <a:t> neutrino flux  </a:t>
            </a:r>
            <a:endParaRPr lang="en-US" sz="1600" dirty="0" smtClean="0"/>
          </a:p>
          <a:p>
            <a:pPr lvl="2"/>
            <a:r>
              <a:rPr lang="en-US" sz="1600" dirty="0" smtClean="0"/>
              <a:t>ARA</a:t>
            </a:r>
            <a:r>
              <a:rPr lang="en-US" sz="1600" dirty="0" smtClean="0"/>
              <a:t>, a full large radio array (150km^2) for highest energy (GZK) neutrinos will surpass IceCube substantially in sensitivity with scalable </a:t>
            </a:r>
            <a:r>
              <a:rPr lang="en-US" sz="1600" dirty="0" smtClean="0"/>
              <a:t>technology.</a:t>
            </a:r>
            <a:endParaRPr lang="en-US" sz="1600" dirty="0" smtClean="0"/>
          </a:p>
          <a:p>
            <a:pPr lvl="2"/>
            <a:r>
              <a:rPr lang="en-US" sz="1600" dirty="0" smtClean="0"/>
              <a:t>Very </a:t>
            </a:r>
            <a:r>
              <a:rPr lang="en-US" sz="1600" dirty="0" smtClean="0"/>
              <a:t>realistic chance to clarify </a:t>
            </a:r>
            <a:r>
              <a:rPr lang="en-US" sz="1600" dirty="0" err="1" smtClean="0"/>
              <a:t>cosmogenic</a:t>
            </a:r>
            <a:r>
              <a:rPr lang="en-US" sz="1600" dirty="0" smtClean="0"/>
              <a:t> neutrino flux level. </a:t>
            </a:r>
          </a:p>
          <a:p>
            <a:pPr>
              <a:buNone/>
            </a:pPr>
            <a:endParaRPr lang="en-US" sz="2400" dirty="0" smtClean="0"/>
          </a:p>
          <a:p>
            <a:pPr lvl="1"/>
            <a:endParaRPr lang="en-US" sz="2000" dirty="0" smtClean="0"/>
          </a:p>
          <a:p>
            <a:endParaRPr lang="en-US" sz="1800" dirty="0" smtClean="0"/>
          </a:p>
          <a:p>
            <a:pPr lvl="1"/>
            <a:endParaRPr lang="en-US" sz="1800" dirty="0" smtClean="0"/>
          </a:p>
          <a:p>
            <a:endParaRPr lang="en-US" sz="24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Slide Number Placeholder 1"/>
          <p:cNvSpPr>
            <a:spLocks noGrp="1"/>
          </p:cNvSpPr>
          <p:nvPr>
            <p:ph type="sldNum" sz="quarter" idx="10"/>
          </p:nvPr>
        </p:nvSpPr>
        <p:spPr/>
        <p:txBody>
          <a:bodyPr/>
          <a:lstStyle/>
          <a:p>
            <a:fld id="{511C72CB-92F5-2D4E-8863-9DA171DFC89A}" type="slidenum">
              <a:rPr lang="en-US"/>
              <a:pPr/>
              <a:t>5</a:t>
            </a:fld>
            <a:endParaRPr lang="en-US"/>
          </a:p>
        </p:txBody>
      </p:sp>
      <p:sp>
        <p:nvSpPr>
          <p:cNvPr id="418821" name="Text Box 5"/>
          <p:cNvSpPr txBox="1">
            <a:spLocks noChangeArrowheads="1"/>
          </p:cNvSpPr>
          <p:nvPr/>
        </p:nvSpPr>
        <p:spPr bwMode="auto">
          <a:xfrm>
            <a:off x="7747633" y="6154907"/>
            <a:ext cx="194022" cy="474872"/>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dirty="0">
              <a:solidFill>
                <a:schemeClr val="tx1"/>
              </a:solidFill>
              <a:latin typeface="Times" pitchFamily="-65" charset="0"/>
            </a:endParaRPr>
          </a:p>
        </p:txBody>
      </p:sp>
      <p:sp>
        <p:nvSpPr>
          <p:cNvPr id="418831" name="Text Box 15"/>
          <p:cNvSpPr txBox="1">
            <a:spLocks noChangeArrowheads="1"/>
          </p:cNvSpPr>
          <p:nvPr/>
        </p:nvSpPr>
        <p:spPr bwMode="auto">
          <a:xfrm>
            <a:off x="1391958" y="3430418"/>
            <a:ext cx="191914" cy="388344"/>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sz="1900" dirty="0">
              <a:latin typeface="Times" pitchFamily="-65" charset="0"/>
            </a:endParaRPr>
          </a:p>
        </p:txBody>
      </p:sp>
      <p:sp>
        <p:nvSpPr>
          <p:cNvPr id="27" name="Text Box 5"/>
          <p:cNvSpPr txBox="1">
            <a:spLocks noChangeArrowheads="1"/>
          </p:cNvSpPr>
          <p:nvPr/>
        </p:nvSpPr>
        <p:spPr bwMode="auto">
          <a:xfrm>
            <a:off x="8670925" y="6178412"/>
            <a:ext cx="184150" cy="461963"/>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sp>
        <p:nvSpPr>
          <p:cNvPr id="28" name="Text Box 6"/>
          <p:cNvSpPr txBox="1">
            <a:spLocks noChangeArrowheads="1"/>
          </p:cNvSpPr>
          <p:nvPr/>
        </p:nvSpPr>
        <p:spPr bwMode="auto">
          <a:xfrm>
            <a:off x="6096000" y="1088887"/>
            <a:ext cx="2209800" cy="338138"/>
          </a:xfrm>
          <a:prstGeom prst="rect">
            <a:avLst/>
          </a:prstGeom>
          <a:noFill/>
          <a:ln w="9525">
            <a:noFill/>
            <a:miter lim="800000"/>
            <a:headEnd/>
            <a:tailEnd/>
          </a:ln>
        </p:spPr>
        <p:txBody>
          <a:bodyPr lIns="91435" tIns="45718" rIns="91435" bIns="45718">
            <a:prstTxWarp prst="textNoShape">
              <a:avLst/>
            </a:prstTxWarp>
            <a:spAutoFit/>
          </a:bodyPr>
          <a:lstStyle/>
          <a:p>
            <a:pPr defTabSz="912813">
              <a:spcBef>
                <a:spcPct val="50000"/>
              </a:spcBef>
            </a:pPr>
            <a:r>
              <a:rPr lang="en-GB" sz="1600">
                <a:solidFill>
                  <a:schemeClr val="bg2"/>
                </a:solidFill>
                <a:latin typeface="Times" pitchFamily="-84" charset="0"/>
              </a:rPr>
              <a:t>T. Gaisser 2005</a:t>
            </a:r>
            <a:endParaRPr lang="en-GB">
              <a:latin typeface="Times" pitchFamily="-84" charset="0"/>
            </a:endParaRPr>
          </a:p>
        </p:txBody>
      </p:sp>
      <p:sp>
        <p:nvSpPr>
          <p:cNvPr id="29" name="Text Box 15"/>
          <p:cNvSpPr txBox="1">
            <a:spLocks noChangeArrowheads="1"/>
          </p:cNvSpPr>
          <p:nvPr/>
        </p:nvSpPr>
        <p:spPr bwMode="auto">
          <a:xfrm>
            <a:off x="2312988" y="3451087"/>
            <a:ext cx="182562" cy="369888"/>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cxnSp>
        <p:nvCxnSpPr>
          <p:cNvPr id="31" name="Straight Connector 30"/>
          <p:cNvCxnSpPr/>
          <p:nvPr/>
        </p:nvCxnSpPr>
        <p:spPr>
          <a:xfrm>
            <a:off x="5473700" y="4695687"/>
            <a:ext cx="2222500" cy="25400"/>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108700" y="4848087"/>
            <a:ext cx="952500" cy="12700"/>
          </a:xfrm>
          <a:prstGeom prst="line">
            <a:avLst/>
          </a:prstGeom>
          <a:ln w="5715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a:off x="7391400" y="4837504"/>
            <a:ext cx="1293283" cy="505883"/>
          </a:xfrm>
          <a:custGeom>
            <a:avLst/>
            <a:gdLst>
              <a:gd name="connsiteX0" fmla="*/ 0 w 1293283"/>
              <a:gd name="connsiteY0" fmla="*/ 505883 h 505883"/>
              <a:gd name="connsiteX1" fmla="*/ 304800 w 1293283"/>
              <a:gd name="connsiteY1" fmla="*/ 175683 h 505883"/>
              <a:gd name="connsiteX2" fmla="*/ 698500 w 1293283"/>
              <a:gd name="connsiteY2" fmla="*/ 23283 h 505883"/>
              <a:gd name="connsiteX3" fmla="*/ 939800 w 1293283"/>
              <a:gd name="connsiteY3" fmla="*/ 35983 h 505883"/>
              <a:gd name="connsiteX4" fmla="*/ 1143000 w 1293283"/>
              <a:gd name="connsiteY4" fmla="*/ 124883 h 505883"/>
              <a:gd name="connsiteX5" fmla="*/ 1270000 w 1293283"/>
              <a:gd name="connsiteY5" fmla="*/ 277283 h 505883"/>
              <a:gd name="connsiteX6" fmla="*/ 1282700 w 1293283"/>
              <a:gd name="connsiteY6" fmla="*/ 315383 h 50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3283" h="505883">
                <a:moveTo>
                  <a:pt x="0" y="505883"/>
                </a:moveTo>
                <a:cubicBezTo>
                  <a:pt x="94191" y="380999"/>
                  <a:pt x="188383" y="256116"/>
                  <a:pt x="304800" y="175683"/>
                </a:cubicBezTo>
                <a:cubicBezTo>
                  <a:pt x="421217" y="95250"/>
                  <a:pt x="592667" y="46566"/>
                  <a:pt x="698500" y="23283"/>
                </a:cubicBezTo>
                <a:cubicBezTo>
                  <a:pt x="804333" y="0"/>
                  <a:pt x="865717" y="19050"/>
                  <a:pt x="939800" y="35983"/>
                </a:cubicBezTo>
                <a:cubicBezTo>
                  <a:pt x="1013883" y="52916"/>
                  <a:pt x="1087967" y="84666"/>
                  <a:pt x="1143000" y="124883"/>
                </a:cubicBezTo>
                <a:cubicBezTo>
                  <a:pt x="1198033" y="165100"/>
                  <a:pt x="1246717" y="245533"/>
                  <a:pt x="1270000" y="277283"/>
                </a:cubicBezTo>
                <a:cubicBezTo>
                  <a:pt x="1293283" y="309033"/>
                  <a:pt x="1282700" y="315383"/>
                  <a:pt x="1282700" y="315383"/>
                </a:cubicBezTo>
              </a:path>
            </a:pathLst>
          </a:custGeom>
          <a:ln w="762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8827" name="Text Box 11"/>
          <p:cNvSpPr txBox="1">
            <a:spLocks noChangeArrowheads="1"/>
          </p:cNvSpPr>
          <p:nvPr/>
        </p:nvSpPr>
        <p:spPr bwMode="auto">
          <a:xfrm>
            <a:off x="44564" y="3248106"/>
            <a:ext cx="3187018" cy="2677246"/>
          </a:xfrm>
          <a:prstGeom prst="rect">
            <a:avLst/>
          </a:prstGeom>
          <a:solidFill>
            <a:srgbClr val="FFFFA8"/>
          </a:solidFill>
          <a:ln w="9525">
            <a:noFill/>
            <a:miter lim="800000"/>
            <a:headEnd/>
            <a:tailEnd/>
          </a:ln>
        </p:spPr>
        <p:txBody>
          <a:bodyPr wrap="square" lIns="0" tIns="0" rIns="0" bIns="0" anchor="ctr">
            <a:prstTxWarp prst="textNoShape">
              <a:avLst/>
            </a:prstTxWarp>
            <a:spAutoFit/>
          </a:bodyPr>
          <a:lstStyle/>
          <a:p>
            <a:pPr defTabSz="952026">
              <a:lnSpc>
                <a:spcPct val="93000"/>
              </a:lnSpc>
              <a:spcBef>
                <a:spcPts val="524"/>
              </a:spcBef>
              <a:buClr>
                <a:srgbClr val="990000"/>
              </a:buClr>
              <a:buSzPct val="100000"/>
              <a:tabLst>
                <a:tab pos="752361" algn="l"/>
                <a:tab pos="1506169" algn="l"/>
                <a:tab pos="2257082" algn="l"/>
                <a:tab pos="3009443" algn="l"/>
                <a:tab pos="3761804" algn="l"/>
                <a:tab pos="4515612" algn="l"/>
              </a:tabLst>
            </a:pPr>
            <a:r>
              <a:rPr lang="en-GB" b="1" dirty="0" smtClean="0">
                <a:solidFill>
                  <a:srgbClr val="0000FF"/>
                </a:solidFill>
              </a:rPr>
              <a:t>K</a:t>
            </a:r>
            <a:r>
              <a:rPr lang="en-GB" b="1" dirty="0" smtClean="0">
                <a:solidFill>
                  <a:srgbClr val="0000FF"/>
                </a:solidFill>
              </a:rPr>
              <a:t>nown targets:</a:t>
            </a:r>
            <a:endParaRPr lang="en-GB" b="1" dirty="0">
              <a:solidFill>
                <a:srgbClr val="0000FF"/>
              </a:solidFill>
            </a:endParaRPr>
          </a:p>
          <a:p>
            <a:pPr defTabSz="952026">
              <a:lnSpc>
                <a:spcPct val="120000"/>
              </a:lnSpc>
              <a:spcBef>
                <a:spcPts val="456"/>
              </a:spcBef>
              <a:buClr>
                <a:srgbClr val="000000"/>
              </a:buClr>
              <a:buSzPct val="100000"/>
              <a:buFont typeface="Arial" pitchFamily="-65" charset="0"/>
              <a:buChar char="•"/>
              <a:tabLst>
                <a:tab pos="752361" algn="l"/>
                <a:tab pos="1506169" algn="l"/>
                <a:tab pos="2257082" algn="l"/>
                <a:tab pos="3009443" algn="l"/>
                <a:tab pos="3761804" algn="l"/>
                <a:tab pos="4515612" algn="l"/>
              </a:tabLst>
            </a:pPr>
            <a:r>
              <a:rPr lang="en-GB" sz="1600" dirty="0" smtClean="0">
                <a:solidFill>
                  <a:srgbClr val="0000FF"/>
                </a:solidFill>
              </a:rPr>
              <a:t>  Earth’s atmosphere:  Atmospheric </a:t>
            </a:r>
            <a:r>
              <a:rPr lang="en-GB" sz="1600" dirty="0">
                <a:solidFill>
                  <a:srgbClr val="0000FF"/>
                </a:solidFill>
              </a:rPr>
              <a:t>neutrinos (from </a:t>
            </a:r>
            <a:r>
              <a:rPr lang="en-GB" sz="1600" dirty="0" err="1">
                <a:solidFill>
                  <a:srgbClr val="0000FF"/>
                </a:solidFill>
              </a:rPr>
              <a:t>π</a:t>
            </a:r>
            <a:r>
              <a:rPr lang="en-GB" sz="1600" dirty="0">
                <a:solidFill>
                  <a:srgbClr val="0000FF"/>
                </a:solidFill>
              </a:rPr>
              <a:t> and K decay)</a:t>
            </a:r>
          </a:p>
          <a:p>
            <a:pPr defTabSz="952026">
              <a:spcBef>
                <a:spcPts val="410"/>
              </a:spcBef>
              <a:buClr>
                <a:srgbClr val="000000"/>
              </a:buClr>
              <a:buSzPct val="100000"/>
              <a:buFont typeface="Times New Roman" pitchFamily="-65" charset="0"/>
              <a:buChar char="•"/>
              <a:tabLst>
                <a:tab pos="752361" algn="l"/>
                <a:tab pos="1506169" algn="l"/>
                <a:tab pos="2257082" algn="l"/>
                <a:tab pos="3009443" algn="l"/>
                <a:tab pos="3761804" algn="l"/>
                <a:tab pos="4515612" algn="l"/>
              </a:tabLst>
            </a:pPr>
            <a:r>
              <a:rPr lang="en-GB" sz="1600" dirty="0" smtClean="0">
                <a:solidFill>
                  <a:srgbClr val="0000FF"/>
                </a:solidFill>
              </a:rPr>
              <a:t>  </a:t>
            </a:r>
            <a:r>
              <a:rPr lang="en-GB" sz="1600" dirty="0" smtClean="0">
                <a:solidFill>
                  <a:srgbClr val="0000FF"/>
                </a:solidFill>
              </a:rPr>
              <a:t>Interstellar matter in </a:t>
            </a:r>
            <a:r>
              <a:rPr lang="en-GB" sz="1600" dirty="0" smtClean="0">
                <a:solidFill>
                  <a:srgbClr val="0000FF"/>
                </a:solidFill>
              </a:rPr>
              <a:t>Galactic </a:t>
            </a:r>
            <a:r>
              <a:rPr lang="en-GB" sz="1600" dirty="0">
                <a:solidFill>
                  <a:srgbClr val="0000FF"/>
                </a:solidFill>
              </a:rPr>
              <a:t>plane:</a:t>
            </a:r>
            <a:r>
              <a:rPr lang="en-GB" sz="1400" dirty="0" smtClean="0">
                <a:solidFill>
                  <a:srgbClr val="0000FF"/>
                </a:solidFill>
              </a:rPr>
              <a:t>  CR </a:t>
            </a:r>
            <a:r>
              <a:rPr lang="en-GB" sz="1400" dirty="0">
                <a:solidFill>
                  <a:srgbClr val="0000FF"/>
                </a:solidFill>
              </a:rPr>
              <a:t>interacting with ISM, concentrated on the </a:t>
            </a:r>
            <a:r>
              <a:rPr lang="en-GB" sz="1400" dirty="0" smtClean="0">
                <a:solidFill>
                  <a:srgbClr val="0000FF"/>
                </a:solidFill>
              </a:rPr>
              <a:t> disk</a:t>
            </a:r>
            <a:endParaRPr lang="en-GB" sz="1400" dirty="0">
              <a:solidFill>
                <a:srgbClr val="0000FF"/>
              </a:solidFill>
            </a:endParaRPr>
          </a:p>
          <a:p>
            <a:pPr defTabSz="952026">
              <a:spcBef>
                <a:spcPts val="410"/>
              </a:spcBef>
              <a:buClr>
                <a:srgbClr val="000000"/>
              </a:buClr>
              <a:buSzPct val="100000"/>
              <a:buFont typeface="Times New Roman" pitchFamily="-65" charset="0"/>
              <a:buChar char="•"/>
              <a:tabLst>
                <a:tab pos="752361" algn="l"/>
                <a:tab pos="1506169" algn="l"/>
                <a:tab pos="2257082" algn="l"/>
                <a:tab pos="3009443" algn="l"/>
                <a:tab pos="3761804" algn="l"/>
                <a:tab pos="4515612" algn="l"/>
              </a:tabLst>
            </a:pPr>
            <a:r>
              <a:rPr lang="en-GB" sz="1600" dirty="0" smtClean="0">
                <a:solidFill>
                  <a:srgbClr val="0000FF"/>
                </a:solidFill>
              </a:rPr>
              <a:t> Cosmic Microwave background:  UHE </a:t>
            </a:r>
            <a:r>
              <a:rPr lang="en-GB" sz="1600" dirty="0" smtClean="0">
                <a:solidFill>
                  <a:srgbClr val="0000FF"/>
                </a:solidFill>
              </a:rPr>
              <a:t>cosmic rays interact with photons in </a:t>
            </a:r>
            <a:r>
              <a:rPr lang="en-GB" sz="1600" dirty="0" err="1" smtClean="0">
                <a:solidFill>
                  <a:srgbClr val="0000FF"/>
                </a:solidFill>
              </a:rPr>
              <a:t>interglactic</a:t>
            </a:r>
            <a:r>
              <a:rPr lang="en-GB" sz="1600" dirty="0" smtClean="0">
                <a:solidFill>
                  <a:srgbClr val="0000FF"/>
                </a:solidFill>
              </a:rPr>
              <a:t> photon fields. </a:t>
            </a:r>
            <a:r>
              <a:rPr lang="en-GB" sz="1600" dirty="0" smtClean="0">
                <a:solidFill>
                  <a:srgbClr val="0000FF"/>
                </a:solidFill>
              </a:rPr>
              <a:t/>
            </a:r>
            <a:br>
              <a:rPr lang="en-GB" sz="1600" dirty="0" smtClean="0">
                <a:solidFill>
                  <a:srgbClr val="0000FF"/>
                </a:solidFill>
              </a:rPr>
            </a:br>
            <a:r>
              <a:rPr lang="en-GB" sz="1600" dirty="0" smtClean="0">
                <a:solidFill>
                  <a:srgbClr val="0000FF"/>
                </a:solidFill>
              </a:rPr>
              <a:t>	</a:t>
            </a:r>
            <a:endParaRPr lang="en-GB" sz="1400" dirty="0">
              <a:solidFill>
                <a:srgbClr val="0000FF"/>
              </a:solidFill>
              <a:ea typeface="Arial" pitchFamily="-65" charset="0"/>
              <a:cs typeface="Arial" pitchFamily="-65" charset="0"/>
            </a:endParaRPr>
          </a:p>
        </p:txBody>
      </p:sp>
      <p:pic>
        <p:nvPicPr>
          <p:cNvPr id="21" name="Picture 2"/>
          <p:cNvPicPr>
            <a:picLocks noChangeAspect="1" noChangeArrowheads="1"/>
          </p:cNvPicPr>
          <p:nvPr/>
        </p:nvPicPr>
        <p:blipFill>
          <a:blip r:embed="rId4"/>
          <a:srcRect/>
          <a:stretch>
            <a:fillRect/>
          </a:stretch>
        </p:blipFill>
        <p:spPr bwMode="auto">
          <a:xfrm>
            <a:off x="3178118" y="192224"/>
            <a:ext cx="5943600" cy="6492875"/>
          </a:xfrm>
          <a:prstGeom prst="rect">
            <a:avLst/>
          </a:prstGeom>
          <a:noFill/>
          <a:ln w="9525">
            <a:noFill/>
            <a:miter lim="800000"/>
            <a:headEnd/>
            <a:tailEnd/>
          </a:ln>
        </p:spPr>
      </p:pic>
      <p:sp>
        <p:nvSpPr>
          <p:cNvPr id="23" name="Text Box 5"/>
          <p:cNvSpPr txBox="1">
            <a:spLocks noChangeArrowheads="1"/>
          </p:cNvSpPr>
          <p:nvPr/>
        </p:nvSpPr>
        <p:spPr bwMode="auto">
          <a:xfrm>
            <a:off x="8648643" y="6212024"/>
            <a:ext cx="184150" cy="461963"/>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sp>
        <p:nvSpPr>
          <p:cNvPr id="24" name="Text Box 6"/>
          <p:cNvSpPr txBox="1">
            <a:spLocks noChangeArrowheads="1"/>
          </p:cNvSpPr>
          <p:nvPr/>
        </p:nvSpPr>
        <p:spPr bwMode="auto">
          <a:xfrm>
            <a:off x="6073718" y="1122499"/>
            <a:ext cx="2209800" cy="338138"/>
          </a:xfrm>
          <a:prstGeom prst="rect">
            <a:avLst/>
          </a:prstGeom>
          <a:noFill/>
          <a:ln w="9525">
            <a:noFill/>
            <a:miter lim="800000"/>
            <a:headEnd/>
            <a:tailEnd/>
          </a:ln>
        </p:spPr>
        <p:txBody>
          <a:bodyPr lIns="91435" tIns="45718" rIns="91435" bIns="45718">
            <a:prstTxWarp prst="textNoShape">
              <a:avLst/>
            </a:prstTxWarp>
            <a:spAutoFit/>
          </a:bodyPr>
          <a:lstStyle/>
          <a:p>
            <a:pPr defTabSz="912813">
              <a:spcBef>
                <a:spcPct val="50000"/>
              </a:spcBef>
            </a:pPr>
            <a:r>
              <a:rPr lang="en-GB" sz="1600">
                <a:solidFill>
                  <a:schemeClr val="bg2"/>
                </a:solidFill>
                <a:latin typeface="Times" pitchFamily="-84" charset="0"/>
              </a:rPr>
              <a:t>T. Gaisser 2005</a:t>
            </a:r>
            <a:endParaRPr lang="en-GB">
              <a:latin typeface="Times" pitchFamily="-84" charset="0"/>
            </a:endParaRPr>
          </a:p>
        </p:txBody>
      </p:sp>
      <p:pic>
        <p:nvPicPr>
          <p:cNvPr id="25" name="Picture 7" descr="AtmosphericFluxesScaledByE2_clip4.pdf"/>
          <p:cNvPicPr>
            <a:picLocks noChangeAspect="1"/>
          </p:cNvPicPr>
          <p:nvPr/>
        </p:nvPicPr>
        <p:blipFill>
          <a:blip r:embed="rId5"/>
          <a:srcRect/>
          <a:stretch>
            <a:fillRect/>
          </a:stretch>
        </p:blipFill>
        <p:spPr bwMode="auto">
          <a:xfrm>
            <a:off x="3424181" y="136662"/>
            <a:ext cx="3914775" cy="6977062"/>
          </a:xfrm>
          <a:prstGeom prst="rect">
            <a:avLst/>
          </a:prstGeom>
          <a:noFill/>
          <a:ln w="9525">
            <a:noFill/>
            <a:miter lim="800000"/>
            <a:headEnd/>
            <a:tailEnd/>
          </a:ln>
        </p:spPr>
      </p:pic>
      <p:sp>
        <p:nvSpPr>
          <p:cNvPr id="418828" name="Text Box 12"/>
          <p:cNvSpPr txBox="1">
            <a:spLocks noChangeArrowheads="1"/>
          </p:cNvSpPr>
          <p:nvPr/>
        </p:nvSpPr>
        <p:spPr bwMode="auto">
          <a:xfrm>
            <a:off x="0" y="0"/>
            <a:ext cx="3665399" cy="1388618"/>
          </a:xfrm>
          <a:prstGeom prst="rect">
            <a:avLst/>
          </a:prstGeom>
          <a:solidFill>
            <a:srgbClr val="FFFF00"/>
          </a:solidFill>
          <a:ln w="9525">
            <a:noFill/>
            <a:miter lim="800000"/>
            <a:headEnd/>
            <a:tailEnd/>
          </a:ln>
          <a:effectLst/>
        </p:spPr>
        <p:txBody>
          <a:bodyPr wrap="square" lIns="95029" tIns="47514" rIns="95029" bIns="47514">
            <a:prstTxWarp prst="textNoShape">
              <a:avLst/>
            </a:prstTxWarp>
            <a:spAutoFit/>
          </a:bodyPr>
          <a:lstStyle/>
          <a:p>
            <a:pPr defTabSz="952026"/>
            <a:r>
              <a:rPr lang="en-US" sz="2800" dirty="0" smtClean="0">
                <a:solidFill>
                  <a:srgbClr val="000080"/>
                </a:solidFill>
              </a:rPr>
              <a:t>Neutrino production from comic </a:t>
            </a:r>
            <a:r>
              <a:rPr lang="en-US" sz="2800" dirty="0" smtClean="0">
                <a:solidFill>
                  <a:srgbClr val="000080"/>
                </a:solidFill>
              </a:rPr>
              <a:t>rays on known targets.</a:t>
            </a:r>
            <a:endParaRPr lang="en-US" sz="2800" dirty="0">
              <a:solidFill>
                <a:srgbClr val="000080"/>
              </a:solidFill>
            </a:endParaRPr>
          </a:p>
        </p:txBody>
      </p:sp>
      <p:grpSp>
        <p:nvGrpSpPr>
          <p:cNvPr id="2" name="Group 15"/>
          <p:cNvGrpSpPr/>
          <p:nvPr/>
        </p:nvGrpSpPr>
        <p:grpSpPr>
          <a:xfrm>
            <a:off x="33424" y="1546218"/>
            <a:ext cx="3242040" cy="1442049"/>
            <a:chOff x="2685327" y="2566582"/>
            <a:chExt cx="3333508" cy="1442049"/>
          </a:xfrm>
        </p:grpSpPr>
        <p:sp>
          <p:nvSpPr>
            <p:cNvPr id="17" name="Rectangle 16"/>
            <p:cNvSpPr/>
            <p:nvPr/>
          </p:nvSpPr>
          <p:spPr>
            <a:xfrm>
              <a:off x="2685327" y="2566582"/>
              <a:ext cx="3333508" cy="144204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Object 2"/>
            <p:cNvGraphicFramePr>
              <a:graphicFrameLocks noChangeAspect="1"/>
            </p:cNvGraphicFramePr>
            <p:nvPr/>
          </p:nvGraphicFramePr>
          <p:xfrm>
            <a:off x="2764160" y="2725340"/>
            <a:ext cx="3223996" cy="423353"/>
          </p:xfrm>
          <a:graphic>
            <a:graphicData uri="http://schemas.openxmlformats.org/presentationml/2006/ole">
              <p:oleObj spid="_x0000_s584706" name="Equation" r:id="rId6" imgW="2514600" imgH="330200" progId="Equation.DSMT4">
                <p:embed/>
              </p:oleObj>
            </a:graphicData>
          </a:graphic>
        </p:graphicFrame>
        <p:graphicFrame>
          <p:nvGraphicFramePr>
            <p:cNvPr id="20" name="Object 3"/>
            <p:cNvGraphicFramePr>
              <a:graphicFrameLocks noChangeAspect="1"/>
            </p:cNvGraphicFramePr>
            <p:nvPr/>
          </p:nvGraphicFramePr>
          <p:xfrm>
            <a:off x="3730652" y="3156470"/>
            <a:ext cx="1282839" cy="366525"/>
          </p:xfrm>
          <a:graphic>
            <a:graphicData uri="http://schemas.openxmlformats.org/presentationml/2006/ole">
              <p:oleObj spid="_x0000_s584707" name="Equation" r:id="rId7" imgW="889000" imgH="254000" progId="Equation.DSMT4">
                <p:embed/>
              </p:oleObj>
            </a:graphicData>
          </a:graphic>
        </p:graphicFrame>
        <p:graphicFrame>
          <p:nvGraphicFramePr>
            <p:cNvPr id="22" name="Object 4"/>
            <p:cNvGraphicFramePr>
              <a:graphicFrameLocks noChangeAspect="1"/>
            </p:cNvGraphicFramePr>
            <p:nvPr/>
          </p:nvGraphicFramePr>
          <p:xfrm>
            <a:off x="4271414" y="3540136"/>
            <a:ext cx="1613819" cy="362656"/>
          </p:xfrm>
          <a:graphic>
            <a:graphicData uri="http://schemas.openxmlformats.org/presentationml/2006/ole">
              <p:oleObj spid="_x0000_s584708" name="Equation" r:id="rId8" imgW="1130300" imgH="254000" progId="Equation.DSMT4">
                <p:embed/>
              </p:oleObj>
            </a:graphicData>
          </a:graphic>
        </p:graphicFrame>
      </p:grpSp>
      <p:cxnSp>
        <p:nvCxnSpPr>
          <p:cNvPr id="26" name="Straight Connector 25"/>
          <p:cNvCxnSpPr/>
          <p:nvPr/>
        </p:nvCxnSpPr>
        <p:spPr>
          <a:xfrm>
            <a:off x="5386500" y="4712185"/>
            <a:ext cx="2222500" cy="25400"/>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021500" y="4842873"/>
            <a:ext cx="952500" cy="12700"/>
          </a:xfrm>
          <a:prstGeom prst="line">
            <a:avLst/>
          </a:prstGeom>
          <a:ln w="5715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Freeform 33"/>
          <p:cNvSpPr/>
          <p:nvPr/>
        </p:nvSpPr>
        <p:spPr>
          <a:xfrm>
            <a:off x="7315055" y="4875714"/>
            <a:ext cx="1293283" cy="505883"/>
          </a:xfrm>
          <a:custGeom>
            <a:avLst/>
            <a:gdLst>
              <a:gd name="connsiteX0" fmla="*/ 0 w 1293283"/>
              <a:gd name="connsiteY0" fmla="*/ 505883 h 505883"/>
              <a:gd name="connsiteX1" fmla="*/ 304800 w 1293283"/>
              <a:gd name="connsiteY1" fmla="*/ 175683 h 505883"/>
              <a:gd name="connsiteX2" fmla="*/ 698500 w 1293283"/>
              <a:gd name="connsiteY2" fmla="*/ 23283 h 505883"/>
              <a:gd name="connsiteX3" fmla="*/ 939800 w 1293283"/>
              <a:gd name="connsiteY3" fmla="*/ 35983 h 505883"/>
              <a:gd name="connsiteX4" fmla="*/ 1143000 w 1293283"/>
              <a:gd name="connsiteY4" fmla="*/ 124883 h 505883"/>
              <a:gd name="connsiteX5" fmla="*/ 1270000 w 1293283"/>
              <a:gd name="connsiteY5" fmla="*/ 277283 h 505883"/>
              <a:gd name="connsiteX6" fmla="*/ 1282700 w 1293283"/>
              <a:gd name="connsiteY6" fmla="*/ 315383 h 50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3283" h="505883">
                <a:moveTo>
                  <a:pt x="0" y="505883"/>
                </a:moveTo>
                <a:cubicBezTo>
                  <a:pt x="94191" y="380999"/>
                  <a:pt x="188383" y="256116"/>
                  <a:pt x="304800" y="175683"/>
                </a:cubicBezTo>
                <a:cubicBezTo>
                  <a:pt x="421217" y="95250"/>
                  <a:pt x="592667" y="46566"/>
                  <a:pt x="698500" y="23283"/>
                </a:cubicBezTo>
                <a:cubicBezTo>
                  <a:pt x="804333" y="0"/>
                  <a:pt x="865717" y="19050"/>
                  <a:pt x="939800" y="35983"/>
                </a:cubicBezTo>
                <a:cubicBezTo>
                  <a:pt x="1013883" y="52916"/>
                  <a:pt x="1087967" y="84666"/>
                  <a:pt x="1143000" y="124883"/>
                </a:cubicBezTo>
                <a:cubicBezTo>
                  <a:pt x="1198033" y="165100"/>
                  <a:pt x="1246717" y="245533"/>
                  <a:pt x="1270000" y="277283"/>
                </a:cubicBezTo>
                <a:cubicBezTo>
                  <a:pt x="1293283" y="309033"/>
                  <a:pt x="1282700" y="315383"/>
                  <a:pt x="1282700" y="315383"/>
                </a:cubicBezTo>
              </a:path>
            </a:pathLst>
          </a:custGeom>
          <a:ln w="762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dirty="0" smtClean="0"/>
              <a:t>Thanks to </a:t>
            </a:r>
          </a:p>
          <a:p>
            <a:pPr lvl="1"/>
            <a:r>
              <a:rPr lang="en-US" dirty="0" smtClean="0"/>
              <a:t>M. </a:t>
            </a:r>
            <a:r>
              <a:rPr lang="en-US" dirty="0" err="1" smtClean="0"/>
              <a:t>DeJong</a:t>
            </a:r>
            <a:r>
              <a:rPr lang="en-US" dirty="0" smtClean="0"/>
              <a:t>, U. Katz, S, </a:t>
            </a:r>
            <a:r>
              <a:rPr lang="en-US" dirty="0" err="1" smtClean="0"/>
              <a:t>Barwick</a:t>
            </a:r>
            <a:r>
              <a:rPr lang="en-US" dirty="0" smtClean="0"/>
              <a:t>, Ch. </a:t>
            </a:r>
            <a:r>
              <a:rPr lang="en-US" dirty="0" err="1" smtClean="0"/>
              <a:t>Spiering</a:t>
            </a:r>
            <a:r>
              <a:rPr lang="en-US" dirty="0" smtClean="0"/>
              <a:t>, and many of my IceCube and ARA collaborators for useful discussions and </a:t>
            </a:r>
            <a:r>
              <a:rPr lang="en-US" dirty="0" err="1" smtClean="0"/>
              <a:t>m</a:t>
            </a:r>
            <a:r>
              <a:rPr lang="en-US" dirty="0" err="1" smtClean="0"/>
              <a:t>ateriels</a:t>
            </a:r>
            <a:r>
              <a:rPr lang="en-US" dirty="0" smtClean="0"/>
              <a:t>.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How to detect</a:t>
            </a:r>
            <a:r>
              <a:rPr lang="en-US" sz="3600" dirty="0" smtClean="0"/>
              <a:t> UHE high </a:t>
            </a:r>
            <a:r>
              <a:rPr lang="en-US" sz="3600" dirty="0" smtClean="0"/>
              <a:t>energy </a:t>
            </a:r>
            <a:r>
              <a:rPr lang="en-US" sz="3600" dirty="0" smtClean="0"/>
              <a:t>neutrinos? </a:t>
            </a:r>
            <a:r>
              <a:rPr lang="en-US" sz="3600" dirty="0" smtClean="0"/>
              <a:t>–</a:t>
            </a:r>
            <a:r>
              <a:rPr lang="en-US" sz="3600" dirty="0" smtClean="0"/>
              <a:t> The </a:t>
            </a:r>
            <a:r>
              <a:rPr lang="en-US" sz="3600" dirty="0" smtClean="0"/>
              <a:t>challenge:</a:t>
            </a:r>
            <a:endParaRPr lang="en-US" sz="3600" dirty="0"/>
          </a:p>
        </p:txBody>
      </p:sp>
      <p:sp>
        <p:nvSpPr>
          <p:cNvPr id="3" name="Content Placeholder 2"/>
          <p:cNvSpPr>
            <a:spLocks noGrp="1"/>
          </p:cNvSpPr>
          <p:nvPr>
            <p:ph idx="1"/>
          </p:nvPr>
        </p:nvSpPr>
        <p:spPr/>
        <p:txBody>
          <a:bodyPr>
            <a:normAutofit lnSpcReduction="10000"/>
          </a:bodyPr>
          <a:lstStyle/>
          <a:p>
            <a:r>
              <a:rPr lang="en-US" sz="2400" dirty="0" smtClean="0"/>
              <a:t>Fluxes</a:t>
            </a:r>
            <a:r>
              <a:rPr lang="en-US" sz="2400" dirty="0" smtClean="0"/>
              <a:t> </a:t>
            </a:r>
            <a:r>
              <a:rPr lang="en-US" sz="2400" dirty="0" smtClean="0"/>
              <a:t>are </a:t>
            </a:r>
            <a:r>
              <a:rPr lang="en-US" sz="2400" dirty="0" smtClean="0"/>
              <a:t>small</a:t>
            </a:r>
          </a:p>
          <a:p>
            <a:r>
              <a:rPr lang="en-US" sz="2400" dirty="0" smtClean="0"/>
              <a:t>The cross section </a:t>
            </a:r>
            <a:r>
              <a:rPr lang="en-US" sz="2400" dirty="0" smtClean="0"/>
              <a:t>is </a:t>
            </a:r>
            <a:r>
              <a:rPr lang="en-US" sz="2400" dirty="0" smtClean="0"/>
              <a:t>small</a:t>
            </a:r>
          </a:p>
          <a:p>
            <a:pPr lvl="1">
              <a:buNone/>
            </a:pPr>
            <a:r>
              <a:rPr lang="en-US" sz="2000" dirty="0" err="1" smtClean="0">
                <a:sym typeface="Wingdings"/>
              </a:rPr>
              <a:t></a:t>
            </a:r>
            <a:r>
              <a:rPr lang="en-US" sz="2000" dirty="0" smtClean="0">
                <a:sym typeface="Wingdings"/>
              </a:rPr>
              <a:t> Need </a:t>
            </a:r>
            <a:r>
              <a:rPr lang="en-US" sz="2000" dirty="0" smtClean="0">
                <a:sym typeface="Wingdings"/>
              </a:rPr>
              <a:t>to instrument/view </a:t>
            </a:r>
            <a:r>
              <a:rPr lang="en-US" sz="2000" dirty="0" smtClean="0">
                <a:sym typeface="Wingdings"/>
              </a:rPr>
              <a:t>very large target mass</a:t>
            </a:r>
            <a:endParaRPr lang="en-US" sz="2000" dirty="0" smtClean="0"/>
          </a:p>
          <a:p>
            <a:r>
              <a:rPr lang="en-US" sz="2400" dirty="0" smtClean="0"/>
              <a:t>Backgrounds from cosmic </a:t>
            </a:r>
            <a:r>
              <a:rPr lang="en-US" sz="2400" dirty="0" smtClean="0"/>
              <a:t>rays, cosmic ray </a:t>
            </a:r>
            <a:r>
              <a:rPr lang="en-US" sz="2400" dirty="0" err="1" smtClean="0"/>
              <a:t>muons</a:t>
            </a:r>
            <a:r>
              <a:rPr lang="en-US" sz="2400" dirty="0" smtClean="0"/>
              <a:t> </a:t>
            </a:r>
            <a:r>
              <a:rPr lang="en-US" sz="2400" dirty="0" smtClean="0"/>
              <a:t>are </a:t>
            </a:r>
            <a:r>
              <a:rPr lang="en-US" sz="2400" dirty="0" smtClean="0"/>
              <a:t>high</a:t>
            </a:r>
          </a:p>
          <a:p>
            <a:pPr lvl="1">
              <a:buFont typeface="Wingdings" pitchFamily="-84" charset="2"/>
              <a:buChar char="à"/>
            </a:pPr>
            <a:r>
              <a:rPr lang="en-US" sz="2000" dirty="0" smtClean="0"/>
              <a:t>Need some overburden (or other good discrimination)</a:t>
            </a:r>
          </a:p>
          <a:p>
            <a:r>
              <a:rPr lang="en-US" sz="2400" dirty="0" smtClean="0"/>
              <a:t>Need to </a:t>
            </a:r>
            <a:r>
              <a:rPr lang="en-US" sz="2400" dirty="0" smtClean="0"/>
              <a:t>use natural targets, which are free, but</a:t>
            </a:r>
          </a:p>
          <a:p>
            <a:pPr lvl="1"/>
            <a:r>
              <a:rPr lang="en-US" sz="2000" dirty="0" smtClean="0"/>
              <a:t>need to deal with environmental challenges</a:t>
            </a:r>
          </a:p>
          <a:p>
            <a:pPr lvl="1"/>
            <a:r>
              <a:rPr lang="en-US" sz="2000" dirty="0" smtClean="0"/>
              <a:t>no control of the medium</a:t>
            </a:r>
          </a:p>
          <a:p>
            <a:pPr lvl="1"/>
            <a:r>
              <a:rPr lang="en-US" sz="2000" dirty="0" smtClean="0"/>
              <a:t>lack of infrastructure (access, power, communications)</a:t>
            </a:r>
          </a:p>
          <a:p>
            <a:pPr lvl="1"/>
            <a:r>
              <a:rPr lang="en-US" sz="2000" dirty="0" smtClean="0"/>
              <a:t>possibly unstable backgrounds</a:t>
            </a:r>
          </a:p>
          <a:p>
            <a:r>
              <a:rPr lang="en-US" sz="2400" dirty="0" err="1" smtClean="0">
                <a:sym typeface="Wingdings"/>
              </a:rPr>
              <a:t></a:t>
            </a:r>
            <a:r>
              <a:rPr lang="en-US" sz="2400" dirty="0" smtClean="0">
                <a:sym typeface="Wingdings"/>
              </a:rPr>
              <a:t> </a:t>
            </a:r>
            <a:r>
              <a:rPr lang="en-US" sz="2400" dirty="0" smtClean="0"/>
              <a:t>Challenges for Calibration </a:t>
            </a:r>
          </a:p>
          <a:p>
            <a:pPr lvl="1">
              <a:buNone/>
            </a:pPr>
            <a:r>
              <a:rPr lang="en-US" sz="2000" dirty="0" smtClean="0"/>
              <a:t> </a:t>
            </a:r>
          </a:p>
          <a:p>
            <a:pPr lvl="1"/>
            <a:endParaRPr lang="en-US" sz="20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2-03-14 at 9.13.44 AM.png"/>
          <p:cNvPicPr>
            <a:picLocks noChangeAspect="1"/>
          </p:cNvPicPr>
          <p:nvPr/>
        </p:nvPicPr>
        <p:blipFill>
          <a:blip r:embed="rId2"/>
          <a:stretch>
            <a:fillRect/>
          </a:stretch>
        </p:blipFill>
        <p:spPr>
          <a:xfrm>
            <a:off x="0" y="2427"/>
            <a:ext cx="9144000" cy="6853146"/>
          </a:xfrm>
          <a:prstGeom prst="rect">
            <a:avLst/>
          </a:prstGeom>
        </p:spPr>
      </p:pic>
      <p:sp>
        <p:nvSpPr>
          <p:cNvPr id="3" name="Rectangle 2"/>
          <p:cNvSpPr/>
          <p:nvPr/>
        </p:nvSpPr>
        <p:spPr>
          <a:xfrm>
            <a:off x="0" y="0"/>
            <a:ext cx="9144000" cy="369332"/>
          </a:xfrm>
          <a:prstGeom prst="rect">
            <a:avLst/>
          </a:prstGeom>
          <a:solidFill>
            <a:srgbClr val="FFFF00"/>
          </a:solidFill>
        </p:spPr>
        <p:txBody>
          <a:bodyPr wrap="square">
            <a:spAutoFit/>
          </a:bodyPr>
          <a:lstStyle/>
          <a:p>
            <a:r>
              <a:rPr lang="en-US" dirty="0" smtClean="0"/>
              <a:t>Water/ice Cherenkov detectors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I3ArrayJan2011wAmanda.jpg"/>
          <p:cNvPicPr>
            <a:picLocks noChangeAspect="1"/>
          </p:cNvPicPr>
          <p:nvPr/>
        </p:nvPicPr>
        <p:blipFill>
          <a:blip r:embed="rId3"/>
          <a:stretch>
            <a:fillRect/>
          </a:stretch>
        </p:blipFill>
        <p:spPr>
          <a:xfrm>
            <a:off x="877874" y="648257"/>
            <a:ext cx="8332266" cy="5662357"/>
          </a:xfrm>
          <a:prstGeom prst="rect">
            <a:avLst/>
          </a:prstGeom>
        </p:spPr>
      </p:pic>
      <p:sp>
        <p:nvSpPr>
          <p:cNvPr id="11" name="Footer Placeholder 2"/>
          <p:cNvSpPr>
            <a:spLocks noGrp="1"/>
          </p:cNvSpPr>
          <p:nvPr>
            <p:ph type="ftr" sz="quarter" idx="11"/>
          </p:nvPr>
        </p:nvSpPr>
        <p:spPr/>
        <p:txBody>
          <a:bodyPr/>
          <a:lstStyle/>
          <a:p>
            <a:r>
              <a:rPr lang="en-US"/>
              <a:t>A. Karle, UW-Madison</a:t>
            </a:r>
          </a:p>
        </p:txBody>
      </p:sp>
      <p:sp>
        <p:nvSpPr>
          <p:cNvPr id="9" name="ZoneTexte 8"/>
          <p:cNvSpPr txBox="1"/>
          <p:nvPr/>
        </p:nvSpPr>
        <p:spPr>
          <a:xfrm>
            <a:off x="8867775" y="6551613"/>
            <a:ext cx="274638" cy="304800"/>
          </a:xfrm>
          <a:prstGeom prst="rect">
            <a:avLst/>
          </a:prstGeom>
          <a:noFill/>
        </p:spPr>
        <p:txBody>
          <a:bodyPr wrap="none">
            <a:spAutoFit/>
          </a:bodyPr>
          <a:lstStyle/>
          <a:p>
            <a:pPr defTabSz="457200" eaLnBrk="1" hangingPunct="1">
              <a:defRPr/>
            </a:pPr>
            <a:fld id="{9F9D33E7-7E64-B84E-AB33-0643F3F04A88}" type="slidenum">
              <a:rPr lang="fr-FR" sz="1400">
                <a:solidFill>
                  <a:schemeClr val="bg1">
                    <a:lumMod val="50000"/>
                  </a:schemeClr>
                </a:solidFill>
                <a:latin typeface="+mn-lt"/>
                <a:ea typeface="ＭＳ Ｐゴシック" charset="-128"/>
                <a:cs typeface="ＭＳ Ｐゴシック" charset="-128"/>
              </a:rPr>
              <a:pPr defTabSz="457200" eaLnBrk="1" hangingPunct="1">
                <a:defRPr/>
              </a:pPr>
              <a:t>8</a:t>
            </a:fld>
            <a:endParaRPr lang="fr-FR" sz="1400" dirty="0">
              <a:solidFill>
                <a:schemeClr val="bg1">
                  <a:lumMod val="50000"/>
                </a:schemeClr>
              </a:solidFill>
              <a:latin typeface="+mn-lt"/>
              <a:ea typeface="ＭＳ Ｐゴシック" charset="-128"/>
              <a:cs typeface="ＭＳ Ｐゴシック" charset="-128"/>
            </a:endParaRPr>
          </a:p>
        </p:txBody>
      </p:sp>
      <p:sp>
        <p:nvSpPr>
          <p:cNvPr id="69635" name="Espace réservé du contenu 2"/>
          <p:cNvSpPr>
            <a:spLocks noGrp="1"/>
          </p:cNvSpPr>
          <p:nvPr>
            <p:ph idx="4294967295"/>
          </p:nvPr>
        </p:nvSpPr>
        <p:spPr>
          <a:xfrm>
            <a:off x="0" y="1524000"/>
            <a:ext cx="2057400" cy="2971800"/>
          </a:xfrm>
          <a:solidFill>
            <a:schemeClr val="accent6">
              <a:lumMod val="40000"/>
              <a:lumOff val="60000"/>
            </a:schemeClr>
          </a:solidFill>
        </p:spPr>
        <p:txBody>
          <a:bodyPr/>
          <a:lstStyle/>
          <a:p>
            <a:pPr marL="173038" indent="-173038" defTabSz="457200">
              <a:buNone/>
            </a:pPr>
            <a:endParaRPr lang="fr-FR" sz="1600" dirty="0" smtClean="0"/>
          </a:p>
          <a:p>
            <a:pPr marL="173038" indent="-173038" defTabSz="457200"/>
            <a:r>
              <a:rPr lang="fr-FR" sz="1600" dirty="0" smtClean="0"/>
              <a:t>Total </a:t>
            </a:r>
            <a:r>
              <a:rPr lang="fr-FR" sz="1600" dirty="0"/>
              <a:t>of</a:t>
            </a:r>
            <a:r>
              <a:rPr lang="fr-FR" sz="1600" dirty="0" smtClean="0"/>
              <a:t> 86 </a:t>
            </a:r>
            <a:r>
              <a:rPr lang="fr-FR" sz="1600" dirty="0"/>
              <a:t>strings and </a:t>
            </a:r>
            <a:r>
              <a:rPr lang="fr-FR" sz="1600" dirty="0" smtClean="0"/>
              <a:t>160 </a:t>
            </a:r>
            <a:r>
              <a:rPr lang="fr-FR" sz="1600" dirty="0" err="1"/>
              <a:t>IceTop</a:t>
            </a:r>
            <a:r>
              <a:rPr lang="fr-FR" sz="1600" dirty="0"/>
              <a:t> </a:t>
            </a:r>
            <a:r>
              <a:rPr lang="fr-FR" sz="1600" dirty="0" smtClean="0"/>
              <a:t>tanks</a:t>
            </a:r>
            <a:r>
              <a:rPr lang="fr-FR" sz="1600" dirty="0" smtClean="0">
                <a:sym typeface="Wingdings" pitchFamily="-65" charset="2"/>
              </a:rPr>
              <a:t>;</a:t>
            </a:r>
          </a:p>
          <a:p>
            <a:pPr marL="173038" indent="-173038" defTabSz="457200"/>
            <a:r>
              <a:rPr lang="fr-FR" sz="1600" dirty="0" err="1" smtClean="0">
                <a:sym typeface="Wingdings" pitchFamily="-65" charset="2"/>
              </a:rPr>
              <a:t>Completion</a:t>
            </a:r>
            <a:r>
              <a:rPr lang="fr-FR" sz="1600" dirty="0" smtClean="0">
                <a:sym typeface="Wingdings" pitchFamily="-65" charset="2"/>
              </a:rPr>
              <a:t> </a:t>
            </a:r>
            <a:r>
              <a:rPr lang="fr-FR" sz="1600" dirty="0" err="1" smtClean="0">
                <a:sym typeface="Wingdings" pitchFamily="-65" charset="2"/>
              </a:rPr>
              <a:t>with</a:t>
            </a:r>
            <a:r>
              <a:rPr lang="fr-FR" sz="1600" dirty="0" smtClean="0">
                <a:sym typeface="Wingdings" pitchFamily="-65" charset="2"/>
              </a:rPr>
              <a:t> 86 strings: </a:t>
            </a:r>
            <a:r>
              <a:rPr lang="fr-FR" sz="1600" dirty="0" err="1" smtClean="0">
                <a:sym typeface="Wingdings" pitchFamily="-65" charset="2"/>
              </a:rPr>
              <a:t>January</a:t>
            </a:r>
            <a:r>
              <a:rPr lang="fr-FR" sz="1600" dirty="0" smtClean="0">
                <a:sym typeface="Wingdings" pitchFamily="-65" charset="2"/>
              </a:rPr>
              <a:t> 2011</a:t>
            </a:r>
          </a:p>
          <a:p>
            <a:pPr marL="173038" indent="-173038" defTabSz="457200"/>
            <a:r>
              <a:rPr lang="fr-FR" sz="1600" dirty="0" smtClean="0">
                <a:sym typeface="Wingdings" pitchFamily="-65" charset="2"/>
              </a:rPr>
              <a:t>Full </a:t>
            </a:r>
            <a:r>
              <a:rPr lang="fr-FR" sz="1600" dirty="0" err="1" smtClean="0">
                <a:sym typeface="Wingdings" pitchFamily="-65" charset="2"/>
              </a:rPr>
              <a:t>operation</a:t>
            </a:r>
            <a:r>
              <a:rPr lang="fr-FR" sz="1600" dirty="0" smtClean="0">
                <a:sym typeface="Wingdings" pitchFamily="-65" charset="2"/>
              </a:rPr>
              <a:t> </a:t>
            </a:r>
            <a:r>
              <a:rPr lang="fr-FR" sz="1600" dirty="0" err="1" smtClean="0">
                <a:sym typeface="Wingdings" pitchFamily="-65" charset="2"/>
              </a:rPr>
              <a:t>with</a:t>
            </a:r>
            <a:r>
              <a:rPr lang="fr-FR" sz="1600" dirty="0" smtClean="0">
                <a:sym typeface="Wingdings" pitchFamily="-65" charset="2"/>
              </a:rPr>
              <a:t> all strings </a:t>
            </a:r>
            <a:r>
              <a:rPr lang="fr-FR" sz="1600" dirty="0" err="1" smtClean="0">
                <a:sym typeface="Wingdings" pitchFamily="-65" charset="2"/>
              </a:rPr>
              <a:t>since</a:t>
            </a:r>
            <a:r>
              <a:rPr lang="fr-FR" sz="1600" dirty="0" smtClean="0">
                <a:sym typeface="Wingdings" pitchFamily="-65" charset="2"/>
              </a:rPr>
              <a:t> May 2011.</a:t>
            </a:r>
            <a:endParaRPr lang="fr-FR" sz="1600" dirty="0">
              <a:sym typeface="Wingdings" pitchFamily="-65" charset="2"/>
            </a:endParaRPr>
          </a:p>
        </p:txBody>
      </p:sp>
      <p:sp>
        <p:nvSpPr>
          <p:cNvPr id="69639" name="Titre 1"/>
          <p:cNvSpPr txBox="1">
            <a:spLocks/>
          </p:cNvSpPr>
          <p:nvPr/>
        </p:nvSpPr>
        <p:spPr bwMode="auto">
          <a:xfrm>
            <a:off x="0" y="0"/>
            <a:ext cx="2286000" cy="1295400"/>
          </a:xfrm>
          <a:prstGeom prst="rect">
            <a:avLst/>
          </a:prstGeom>
          <a:solidFill>
            <a:srgbClr val="FFCC66"/>
          </a:solidFill>
          <a:ln w="9525">
            <a:noFill/>
            <a:miter lim="800000"/>
            <a:headEnd/>
            <a:tailEnd/>
          </a:ln>
        </p:spPr>
        <p:txBody>
          <a:bodyPr anchor="ctr">
            <a:prstTxWarp prst="textNoShape">
              <a:avLst/>
            </a:prstTxWarp>
          </a:bodyPr>
          <a:lstStyle/>
          <a:p>
            <a:pPr algn="ctr" defTabSz="457200" eaLnBrk="1" hangingPunct="1"/>
            <a:r>
              <a:rPr lang="fr-FR" sz="4400" dirty="0" smtClean="0">
                <a:latin typeface="Calibri" pitchFamily="-65" charset="0"/>
              </a:rPr>
              <a:t>IceCube</a:t>
            </a:r>
          </a:p>
        </p:txBody>
      </p:sp>
      <p:sp>
        <p:nvSpPr>
          <p:cNvPr id="7" name="Rectangle 6"/>
          <p:cNvSpPr/>
          <p:nvPr/>
        </p:nvSpPr>
        <p:spPr>
          <a:xfrm>
            <a:off x="0" y="0"/>
            <a:ext cx="9144000" cy="369332"/>
          </a:xfrm>
          <a:prstGeom prst="rect">
            <a:avLst/>
          </a:prstGeom>
          <a:solidFill>
            <a:srgbClr val="FFFF00"/>
          </a:solidFill>
        </p:spPr>
        <p:txBody>
          <a:bodyPr wrap="square">
            <a:spAutoFit/>
          </a:bodyPr>
          <a:lstStyle/>
          <a:p>
            <a:r>
              <a:rPr lang="en-US" dirty="0" smtClean="0"/>
              <a:t>Water/ice Cherenkov detectors: IceCube</a:t>
            </a:r>
            <a:endParaRPr lang="en-US" dirty="0"/>
          </a:p>
        </p:txBody>
      </p:sp>
    </p:spTree>
  </p:cSld>
  <p:clrMapOvr>
    <a:masterClrMapping/>
  </p:clrMapOvr>
  <mc:AlternateContent xmlns:mp="http://schemas.microsoft.com/office/mac/powerpoint/2008/main">
    <mc:Choice Requires="mp">
      <mp:transition>
        <mp:flip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newsflash/>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0" y="0"/>
            <a:ext cx="9144000" cy="369332"/>
          </a:xfrm>
          <a:prstGeom prst="rect">
            <a:avLst/>
          </a:prstGeom>
          <a:solidFill>
            <a:srgbClr val="FFFF00"/>
          </a:solidFill>
        </p:spPr>
        <p:txBody>
          <a:bodyPr wrap="square">
            <a:spAutoFit/>
          </a:bodyPr>
          <a:lstStyle/>
          <a:p>
            <a:r>
              <a:rPr lang="en-US" dirty="0" smtClean="0"/>
              <a:t>Water/ice Cherenkov detectors: Optical properties and noise characteristics</a:t>
            </a:r>
            <a:endParaRPr lang="en-US" dirty="0"/>
          </a:p>
        </p:txBody>
      </p:sp>
      <p:sp>
        <p:nvSpPr>
          <p:cNvPr id="13" name="Title 12"/>
          <p:cNvSpPr>
            <a:spLocks noGrp="1"/>
          </p:cNvSpPr>
          <p:nvPr>
            <p:ph type="title"/>
          </p:nvPr>
        </p:nvSpPr>
        <p:spPr/>
        <p:txBody>
          <a:bodyPr/>
          <a:lstStyle/>
          <a:p>
            <a:endParaRPr lang="en-US" dirty="0"/>
          </a:p>
        </p:txBody>
      </p:sp>
      <p:sp>
        <p:nvSpPr>
          <p:cNvPr id="14" name="Content Placeholder 13"/>
          <p:cNvSpPr>
            <a:spLocks noGrp="1"/>
          </p:cNvSpPr>
          <p:nvPr>
            <p:ph sz="half" idx="1"/>
          </p:nvPr>
        </p:nvSpPr>
        <p:spPr/>
        <p:txBody>
          <a:bodyPr/>
          <a:lstStyle/>
          <a:p>
            <a:r>
              <a:rPr lang="en-US" dirty="0" smtClean="0"/>
              <a:t>Add a few comments on water and ice </a:t>
            </a:r>
          </a:p>
          <a:p>
            <a:pPr lvl="1"/>
            <a:endParaRPr lang="en-US" dirty="0"/>
          </a:p>
        </p:txBody>
      </p:sp>
      <p:sp>
        <p:nvSpPr>
          <p:cNvPr id="16" name="Content Placeholder 15"/>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nu/\overline\nu$&#10;\end{document}&#10;"/>
  <p:tag name="EXTERNALNAME" val="txp_fig"/>
  <p:tag name="BLEND" val="Falsch"/>
  <p:tag name="TRANSPARENT" val="Falsch"/>
  <p:tag name="KEEPFILES" val="Falsch"/>
  <p:tag name="DEBUGPAUSE" val="Falsch"/>
  <p:tag name="RESOLUTION" val="1200"/>
  <p:tag name="TIMEOUT" val="(none)"/>
  <p:tag name="BOXWIDTH" val="348"/>
  <p:tag name="BOXHEIGHT" val="336"/>
  <p:tag name="BOXFONT" val="10"/>
  <p:tag name="BOXWRAP" val="Falsch"/>
  <p:tag name="WORKAROUNDTRANSPARENCYBUG" val="Falsch"/>
  <p:tag name="BITMAPFORMAT" val="pngmono"/>
  <p:tag name="DEBUGINTERACTIVE" val="Wahr"/>
  <p:tag name="ORIGWIDTH" val="34"/>
  <p:tag name="PICTUREFILESIZE" val="1931"/>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nu$&#10;\end{document}&#10;"/>
  <p:tag name="EXTERNALNAME" val="txp_fig"/>
  <p:tag name="BLEND" val="Falsch"/>
  <p:tag name="TRANSPARENT" val="Falsch"/>
  <p:tag name="KEEPFILES" val="Falsch"/>
  <p:tag name="DEBUGPAUSE" val="Falsch"/>
  <p:tag name="RESOLUTION" val="1200"/>
  <p:tag name="TIMEOUT" val="(none)"/>
  <p:tag name="BOXWIDTH" val="348"/>
  <p:tag name="BOXHEIGHT" val="336"/>
  <p:tag name="BOXFONT" val="10"/>
  <p:tag name="BOXWRAP" val="Falsch"/>
  <p:tag name="WORKAROUNDTRANSPARENCYBUG" val="Falsch"/>
  <p:tag name="BITMAPFORMAT" val="pngmono"/>
  <p:tag name="DEBUGINTERACTIVE" val="Wahr"/>
  <p:tag name="ORIGWIDTH" val="11"/>
  <p:tag name="PICTUREFILESIZE" val="692"/>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mu\to\mu$&#10;\end{document}&#10;"/>
  <p:tag name="EXTERNALNAME" val="txp_fig"/>
  <p:tag name="BLEND" val="Falsch"/>
  <p:tag name="TRANSPARENT" val="Falsch"/>
  <p:tag name="KEEPFILES" val="Falsch"/>
  <p:tag name="DEBUGPAUSE" val="Falsch"/>
  <p:tag name="RESOLUTION" val="1200"/>
  <p:tag name="TIMEOUT" val="(none)"/>
  <p:tag name="BOXWIDTH" val="348"/>
  <p:tag name="BOXHEIGHT" val="336"/>
  <p:tag name="BOXFONT" val="10"/>
  <p:tag name="BOXWRAP" val="Falsch"/>
  <p:tag name="WORKAROUNDTRANSPARENCYBUG" val="Falsch"/>
  <p:tag name="BITMAPFORMAT" val="pngmono"/>
  <p:tag name="DEBUGINTERACTIVE" val="Wahr"/>
  <p:tag name="ORIGWIDTH" val="57"/>
  <p:tag name="PICTUREFILESIZE" val="2084"/>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10;\usepackage{amsmath}&#10;\pagestyle{empty}&#10;\begin{document}&#10;$L=d_\text{Earth}$&#10;\end{document}&#10;"/>
  <p:tag name="EXTERNALNAME" val="txp_fig"/>
  <p:tag name="BLEND" val="Falsch"/>
  <p:tag name="TRANSPARENT" val="Falsch"/>
  <p:tag name="KEEPFILES" val="Falsch"/>
  <p:tag name="DEBUGPAUSE" val="Falsch"/>
  <p:tag name="RESOLUTION" val="1200"/>
  <p:tag name="TIMEOUT" val="(none)"/>
  <p:tag name="BOXWIDTH" val="348"/>
  <p:tag name="BOXHEIGHT" val="336"/>
  <p:tag name="BOXFONT" val="10"/>
  <p:tag name="BOXWRAP" val="Falsch"/>
  <p:tag name="WORKAROUNDTRANSPARENCYBUG" val="Falsch"/>
  <p:tag name="BITMAPFORMAT" val="pngmono"/>
  <p:tag name="DEBUGINTERACTIVE" val="Wahr"/>
  <p:tag name="ORIGWIDTH" val="101"/>
  <p:tag name="PICTUREFILESIZE" val="3515"/>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sigma(\nu)\approx\sigma(\overline\nu)$&#10;\end{document}&#10;"/>
  <p:tag name="EXTERNALNAME" val="txp_fig"/>
  <p:tag name="BLEND" val="Falsch"/>
  <p:tag name="TRANSPARENT" val="Falsch"/>
  <p:tag name="KEEPFILES" val="Falsch"/>
  <p:tag name="DEBUGPAUSE" val="Falsch"/>
  <p:tag name="RESOLUTION" val="1200"/>
  <p:tag name="TIMEOUT" val="(none)"/>
  <p:tag name="BOXWIDTH" val="348"/>
  <p:tag name="BOXHEIGHT" val="336"/>
  <p:tag name="BOXFONT" val="10"/>
  <p:tag name="BOXWRAP" val="Falsch"/>
  <p:tag name="WORKAROUNDTRANSPARENCYBUG" val="Falsch"/>
  <p:tag name="BITMAPFORMAT" val="pngmono"/>
  <p:tag name="DEBUGINTERACTIVE" val="Wahr"/>
  <p:tag name="ORIGWIDTH" val="113"/>
  <p:tag name="PICTUREFILESIZE" val="63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49169</TotalTime>
  <Words>3663</Words>
  <Application>Microsoft Macintosh PowerPoint</Application>
  <PresentationFormat>On-screen Show (4:3)</PresentationFormat>
  <Paragraphs>553</Paragraphs>
  <Slides>50</Slides>
  <Notes>6</Notes>
  <HiddenSlides>2</HiddenSlides>
  <MMClips>3</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50</vt:i4>
      </vt:variant>
    </vt:vector>
  </HeadingPairs>
  <TitlesOfParts>
    <vt:vector size="54" baseType="lpstr">
      <vt:lpstr>Office Theme</vt:lpstr>
      <vt:lpstr>Photo Editor Photo</vt:lpstr>
      <vt:lpstr>Equation</vt:lpstr>
      <vt:lpstr>MathType 6.0 Equation</vt:lpstr>
      <vt:lpstr>Future experiments</vt:lpstr>
      <vt:lpstr>Slide 2</vt:lpstr>
      <vt:lpstr>Slide 3</vt:lpstr>
      <vt:lpstr>Slide 4</vt:lpstr>
      <vt:lpstr>Slide 5</vt:lpstr>
      <vt:lpstr>How to detect UHE high energy neutrinos? – The challenge:</vt:lpstr>
      <vt:lpstr>Slide 7</vt:lpstr>
      <vt:lpstr>Slide 8</vt:lpstr>
      <vt:lpstr>Slide 9</vt:lpstr>
      <vt:lpstr>Slide 10</vt:lpstr>
      <vt:lpstr>Energy scales and future detectors -  from low to high energy</vt:lpstr>
      <vt:lpstr>Slide 12</vt:lpstr>
      <vt:lpstr>Slide 13</vt:lpstr>
      <vt:lpstr>Slide 14</vt:lpstr>
      <vt:lpstr>Slide 15</vt:lpstr>
      <vt:lpstr>Diffuse fluxes</vt:lpstr>
      <vt:lpstr>Slide 17</vt:lpstr>
      <vt:lpstr>Slide 18</vt:lpstr>
      <vt:lpstr>Slide 19</vt:lpstr>
      <vt:lpstr>Slide 20</vt:lpstr>
      <vt:lpstr>Slide 21</vt:lpstr>
      <vt:lpstr>From Deep Core to PINGU - Phased IceCube Next Generation Upgrade  </vt:lpstr>
      <vt:lpstr>PINGU </vt:lpstr>
      <vt:lpstr>Slide 24</vt:lpstr>
      <vt:lpstr>Mass hierarchy (atmospheric n)</vt:lpstr>
      <vt:lpstr>Mass hierarchy oscillogram</vt:lpstr>
      <vt:lpstr>Slide 27</vt:lpstr>
      <vt:lpstr>Mica animated event possibly here</vt:lpstr>
      <vt:lpstr>TeV to 10 PeV energy scale</vt:lpstr>
      <vt:lpstr>KM3  Neutrino  Telescope</vt:lpstr>
      <vt:lpstr>Scientific focus</vt:lpstr>
      <vt:lpstr>Slide 32</vt:lpstr>
      <vt:lpstr>Slide 33</vt:lpstr>
      <vt:lpstr>Slide 34</vt:lpstr>
      <vt:lpstr>Status</vt:lpstr>
      <vt:lpstr>Slide 36</vt:lpstr>
      <vt:lpstr>Slide 37</vt:lpstr>
      <vt:lpstr>Slide 38</vt:lpstr>
      <vt:lpstr>The cosmic energy frontier: Cosmogenic, GZK neutrinos</vt:lpstr>
      <vt:lpstr>Slide 40</vt:lpstr>
      <vt:lpstr>Slide 41</vt:lpstr>
      <vt:lpstr>South Pole glacial ice – 2.8km, cold and RF transparent</vt:lpstr>
      <vt:lpstr>Askaryan Radio Array (ARA) - a very large large radio neutrino detector at the South Pole </vt:lpstr>
      <vt:lpstr>ARA station geometry</vt:lpstr>
      <vt:lpstr>Slide 45</vt:lpstr>
      <vt:lpstr>ARIANNA</vt:lpstr>
      <vt:lpstr>10^16 – 10^20 eV energy scale</vt:lpstr>
      <vt:lpstr>Slide 48</vt:lpstr>
      <vt:lpstr>Summary</vt:lpstr>
      <vt:lpstr>Acknowledgments</vt:lpstr>
    </vt:vector>
  </TitlesOfParts>
  <Company>IceCube UW-Madison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IceCube</dc:title>
  <dc:creator>Albrecht Karle</dc:creator>
  <cp:lastModifiedBy>Albrecht Karle</cp:lastModifiedBy>
  <cp:revision>96</cp:revision>
  <dcterms:created xsi:type="dcterms:W3CDTF">2012-05-26T14:58:17Z</dcterms:created>
  <dcterms:modified xsi:type="dcterms:W3CDTF">2012-06-03T22:50:46Z</dcterms:modified>
</cp:coreProperties>
</file>