
<file path=[Content_Types].xml><?xml version="1.0" encoding="utf-8"?>
<Types xmlns="http://schemas.openxmlformats.org/package/2006/content-types">
  <Default Extension="xml" ContentType="application/xml"/>
  <Default Extension="jpeg" ContentType="image/jpeg"/>
  <Default Extension="rels" ContentType="application/vnd.openxmlformats-package.relationships+xml"/>
  <Default Extension="mp4" ContentType="video/unknown"/>
  <Default Extension="tif" ContentType="image/tif"/>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2" Type="http://schemas.openxmlformats.org/package/2006/relationships/metadata/core-properties" Target="docProps/core.xml"/><Relationship Id="rId3"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notesMasterIdLst>
    <p:notesMasterId r:id="rId41"/>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 id="287" r:id="rId33"/>
    <p:sldId id="288" r:id="rId34"/>
    <p:sldId id="289" r:id="rId35"/>
    <p:sldId id="290" r:id="rId36"/>
    <p:sldId id="291" r:id="rId37"/>
    <p:sldId id="292" r:id="rId38"/>
    <p:sldId id="293" r:id="rId39"/>
    <p:sldId id="294" r:id="rId40"/>
  </p:sldIdLst>
  <p:sldSz cx="13004800" cy="9753600"/>
  <p:notesSz cx="6858000" cy="9144000"/>
  <p:defaultTex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1pPr>
    <a:lvl2pPr marL="0" marR="0" indent="2286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2pPr>
    <a:lvl3pPr marL="0" marR="0" indent="4572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3pPr>
    <a:lvl4pPr marL="0" marR="0" indent="6858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4pPr>
    <a:lvl5pPr marL="0" marR="0" indent="9144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5pPr>
    <a:lvl6pPr marL="0" marR="0" indent="11430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6pPr>
    <a:lvl7pPr marL="0" marR="0" indent="13716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7pPr>
    <a:lvl8pPr marL="0" marR="0" indent="16002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8pPr>
    <a:lvl9pPr marL="0" marR="0" indent="18288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940675A-B579-460E-94D1-54222C63F5DA}">
  <a:tblStyle styleId="{4C3C2611-4C71-4FC5-86AE-919BDF0F9419}" styleName="">
    <a:tblBg/>
    <a:wholeTbl>
      <a:tcTxStyle b="off" i="off">
        <a:fontRef idx="minor">
          <a:srgbClr val="000000"/>
        </a:fontRef>
        <a:srgbClr val="000000"/>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rgbClr val="FFFFFF"/>
          </a:solidFill>
        </a:fill>
      </a:tcStyle>
    </a:wholeTbl>
    <a:band2H>
      <a:tcTxStyle/>
      <a:tcStyle>
        <a:tcBdr/>
        <a:fill>
          <a:solidFill>
            <a:srgbClr val="E3E5E8"/>
          </a:solidFill>
        </a:fill>
      </a:tcStyle>
    </a:band2H>
    <a:firstCol>
      <a:tcTxStyle b="on" i="off">
        <a:font>
          <a:latin typeface="Helvetica"/>
          <a:ea typeface="Helvetica"/>
          <a:cs typeface="Helvetica"/>
        </a:font>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rgbClr val="398CCE"/>
          </a:solidFill>
        </a:fill>
      </a:tcStyle>
    </a:firstCol>
    <a:lastRow>
      <a:tcTxStyle b="off" i="off">
        <a:fontRef idx="minor">
          <a:srgbClr val="000000"/>
        </a:fontRef>
        <a:srgbClr val="000000"/>
      </a:tcTxStyle>
      <a:tcStyle>
        <a:tcBdr>
          <a:left>
            <a:ln w="12700" cap="flat">
              <a:noFill/>
              <a:miter lim="400000"/>
            </a:ln>
          </a:left>
          <a:right>
            <a:ln w="12700" cap="flat">
              <a:noFill/>
              <a:miter lim="400000"/>
            </a:ln>
          </a:right>
          <a:top>
            <a:ln w="12700" cap="flat">
              <a:solidFill>
                <a:srgbClr val="3797C6"/>
              </a:solidFill>
              <a:prstDash val="solid"/>
              <a:miter lim="400000"/>
            </a:ln>
          </a:top>
          <a:bottom>
            <a:ln w="12700" cap="flat">
              <a:noFill/>
              <a:miter lim="400000"/>
            </a:ln>
          </a:bottom>
          <a:insideH>
            <a:ln w="12700" cap="flat">
              <a:noFill/>
              <a:miter lim="400000"/>
            </a:ln>
          </a:insideH>
          <a:insideV>
            <a:ln w="12700" cap="flat">
              <a:noFill/>
              <a:miter lim="400000"/>
            </a:ln>
          </a:insideV>
        </a:tcBdr>
        <a:fill>
          <a:solidFill>
            <a:srgbClr val="FFFFFF"/>
          </a:solidFill>
        </a:fill>
      </a:tcStyle>
    </a:lastRow>
    <a:firstRow>
      <a:tcTxStyle b="on" i="off">
        <a:font>
          <a:latin typeface="Helvetica"/>
          <a:ea typeface="Helvetica"/>
          <a:cs typeface="Helvetica"/>
        </a:font>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chemeClr val="accent1"/>
          </a:solidFill>
        </a:fill>
      </a:tcStyle>
    </a:firstRow>
  </a:tblStyle>
  <a:tblStyle styleId="{C7B018BB-80A7-4F77-B60F-C8B233D01FF8}" styleName="">
    <a:tblBg/>
    <a:wholeTbl>
      <a:tcTxStyle b="off" i="off">
        <a:fontRef idx="minor">
          <a:srgbClr val="000000"/>
        </a:fontRef>
        <a:srgbClr val="000000"/>
      </a:tcTxStyle>
      <a:tcStyle>
        <a:tcBdr>
          <a:left>
            <a:ln w="12700" cap="flat">
              <a:solidFill>
                <a:srgbClr val="B8B8B8"/>
              </a:solidFill>
              <a:prstDash val="solid"/>
              <a:miter lim="400000"/>
            </a:ln>
          </a:left>
          <a:right>
            <a:ln w="12700" cap="flat">
              <a:solidFill>
                <a:srgbClr val="B8B8B8"/>
              </a:solidFill>
              <a:prstDash val="solid"/>
              <a:miter lim="400000"/>
            </a:ln>
          </a:right>
          <a:top>
            <a:ln w="12700" cap="flat">
              <a:solidFill>
                <a:srgbClr val="B8B8B8"/>
              </a:solidFill>
              <a:prstDash val="solid"/>
              <a:miter lim="400000"/>
            </a:ln>
          </a:top>
          <a:bottom>
            <a:ln w="12700" cap="flat">
              <a:solidFill>
                <a:srgbClr val="B8B8B8"/>
              </a:solidFill>
              <a:prstDash val="solid"/>
              <a:miter lim="400000"/>
            </a:ln>
          </a:bottom>
          <a:insideH>
            <a:ln w="12700" cap="flat">
              <a:solidFill>
                <a:srgbClr val="B8B8B8"/>
              </a:solidFill>
              <a:prstDash val="solid"/>
              <a:miter lim="400000"/>
            </a:ln>
          </a:insideH>
          <a:insideV>
            <a:ln w="12700" cap="flat">
              <a:solidFill>
                <a:srgbClr val="B8B8B8"/>
              </a:solidFill>
              <a:prstDash val="solid"/>
              <a:miter lim="400000"/>
            </a:ln>
          </a:insideV>
        </a:tcBdr>
        <a:fill>
          <a:solidFill>
            <a:srgbClr val="EBEBEB"/>
          </a:solidFill>
        </a:fill>
      </a:tcStyle>
    </a:wholeTbl>
    <a:band2H>
      <a:tcTxStyle/>
      <a:tcStyle>
        <a:tcBdr/>
        <a:fill>
          <a:solidFill>
            <a:srgbClr val="E1E0DA"/>
          </a:solidFill>
        </a:fill>
      </a:tcStyle>
    </a:band2H>
    <a:firstCol>
      <a:tcTxStyle b="on" i="off">
        <a:font>
          <a:latin typeface="Helvetica"/>
          <a:ea typeface="Helvetica"/>
          <a:cs typeface="Helvetica"/>
        </a:font>
        <a:srgbClr val="FFFFFF"/>
      </a:tcTxStyle>
      <a:tcStyle>
        <a:tcBdr>
          <a:left>
            <a:ln w="12700" cap="flat">
              <a:solidFill>
                <a:srgbClr val="606060"/>
              </a:solidFill>
              <a:prstDash val="solid"/>
              <a:miter lim="400000"/>
            </a:ln>
          </a:left>
          <a:right>
            <a:ln w="12700" cap="flat">
              <a:solidFill>
                <a:srgbClr val="606060"/>
              </a:solidFill>
              <a:prstDash val="solid"/>
              <a:miter lim="400000"/>
            </a:ln>
          </a:right>
          <a:top>
            <a:ln w="12700" cap="flat">
              <a:solidFill>
                <a:srgbClr val="606060"/>
              </a:solidFill>
              <a:prstDash val="solid"/>
              <a:miter lim="400000"/>
            </a:ln>
          </a:top>
          <a:bottom>
            <a:ln w="12700" cap="flat">
              <a:solidFill>
                <a:srgbClr val="606060"/>
              </a:solidFill>
              <a:prstDash val="solid"/>
              <a:miter lim="400000"/>
            </a:ln>
          </a:bottom>
          <a:insideH>
            <a:ln w="12700" cap="flat">
              <a:solidFill>
                <a:srgbClr val="606060"/>
              </a:solidFill>
              <a:prstDash val="solid"/>
              <a:miter lim="400000"/>
            </a:ln>
          </a:insideH>
          <a:insideV>
            <a:ln w="12700" cap="flat">
              <a:solidFill>
                <a:srgbClr val="606060"/>
              </a:solidFill>
              <a:prstDash val="solid"/>
              <a:miter lim="400000"/>
            </a:ln>
          </a:insideV>
        </a:tcBdr>
        <a:fill>
          <a:solidFill>
            <a:srgbClr val="5AC831"/>
          </a:solidFill>
        </a:fill>
      </a:tcStyle>
    </a:firstCol>
    <a:lastRow>
      <a:tcTxStyle b="off" i="off">
        <a:fontRef idx="minor">
          <a:srgbClr val="000000"/>
        </a:fontRef>
        <a:srgbClr val="000000"/>
      </a:tcTxStyle>
      <a:tcStyle>
        <a:tcBdr>
          <a:left>
            <a:ln w="12700" cap="flat">
              <a:solidFill>
                <a:srgbClr val="B8B8B8"/>
              </a:solidFill>
              <a:prstDash val="solid"/>
              <a:miter lim="400000"/>
            </a:ln>
          </a:left>
          <a:right>
            <a:ln w="12700" cap="flat">
              <a:solidFill>
                <a:srgbClr val="B8B8B8"/>
              </a:solidFill>
              <a:prstDash val="solid"/>
              <a:miter lim="400000"/>
            </a:ln>
          </a:right>
          <a:top>
            <a:ln w="25400" cap="flat">
              <a:solidFill>
                <a:srgbClr val="606060"/>
              </a:solidFill>
              <a:prstDash val="solid"/>
              <a:miter lim="400000"/>
            </a:ln>
          </a:top>
          <a:bottom>
            <a:ln w="12700" cap="flat">
              <a:solidFill>
                <a:srgbClr val="606060"/>
              </a:solidFill>
              <a:prstDash val="solid"/>
              <a:miter lim="400000"/>
            </a:ln>
          </a:bottom>
          <a:insideH>
            <a:ln w="12700" cap="flat">
              <a:solidFill>
                <a:srgbClr val="B8B8B8"/>
              </a:solidFill>
              <a:prstDash val="solid"/>
              <a:miter lim="400000"/>
            </a:ln>
          </a:insideH>
          <a:insideV>
            <a:ln w="12700" cap="flat">
              <a:solidFill>
                <a:srgbClr val="B8B8B8"/>
              </a:solidFill>
              <a:prstDash val="solid"/>
              <a:miter lim="400000"/>
            </a:ln>
          </a:insideV>
        </a:tcBdr>
        <a:fill>
          <a:solidFill>
            <a:srgbClr val="EBEBEB"/>
          </a:solidFill>
        </a:fill>
      </a:tcStyle>
    </a:lastRow>
    <a:firstRow>
      <a:tcTxStyle b="on" i="off">
        <a:font>
          <a:latin typeface="Helvetica"/>
          <a:ea typeface="Helvetica"/>
          <a:cs typeface="Helvetica"/>
        </a:font>
        <a:srgbClr val="FFFFFF"/>
      </a:tcTxStyle>
      <a:tcStyle>
        <a:tcBdr>
          <a:left>
            <a:ln w="12700" cap="flat">
              <a:solidFill>
                <a:srgbClr val="606060"/>
              </a:solidFill>
              <a:prstDash val="solid"/>
              <a:miter lim="400000"/>
            </a:ln>
          </a:left>
          <a:right>
            <a:ln w="12700" cap="flat">
              <a:solidFill>
                <a:srgbClr val="606060"/>
              </a:solidFill>
              <a:prstDash val="solid"/>
              <a:miter lim="400000"/>
            </a:ln>
          </a:right>
          <a:top>
            <a:ln w="12700" cap="flat">
              <a:solidFill>
                <a:srgbClr val="606060"/>
              </a:solidFill>
              <a:prstDash val="solid"/>
              <a:miter lim="400000"/>
            </a:ln>
          </a:top>
          <a:bottom>
            <a:ln w="12700" cap="flat">
              <a:solidFill>
                <a:srgbClr val="606060"/>
              </a:solidFill>
              <a:prstDash val="solid"/>
              <a:miter lim="400000"/>
            </a:ln>
          </a:bottom>
          <a:insideH>
            <a:ln w="12700" cap="flat">
              <a:solidFill>
                <a:srgbClr val="606060"/>
              </a:solidFill>
              <a:prstDash val="solid"/>
              <a:miter lim="400000"/>
            </a:ln>
          </a:insideH>
          <a:insideV>
            <a:ln w="12700" cap="flat">
              <a:solidFill>
                <a:srgbClr val="606060"/>
              </a:solidFill>
              <a:prstDash val="solid"/>
              <a:miter lim="400000"/>
            </a:ln>
          </a:insideV>
        </a:tcBdr>
        <a:fill>
          <a:solidFill>
            <a:schemeClr val="accent2"/>
          </a:solidFill>
        </a:fill>
      </a:tcStyle>
    </a:firstRow>
  </a:tblStyle>
  <a:tblStyle styleId="{EEE7283C-3CF3-47DC-8721-378D4A62B228}" styleName="">
    <a:tblBg/>
    <a:wholeTbl>
      <a:tcTxStyle b="off" i="off">
        <a:fontRef idx="minor">
          <a:srgbClr val="000000"/>
        </a:fontRef>
        <a:srgbClr val="000000"/>
      </a:tcTxStyle>
      <a:tcStyle>
        <a:tcBdr>
          <a:left>
            <a:ln w="12700" cap="flat">
              <a:solidFill>
                <a:srgbClr val="5D5D5D"/>
              </a:solidFill>
              <a:custDash>
                <a:ds d="200000" sp="200000"/>
              </a:custDash>
              <a:miter lim="400000"/>
            </a:ln>
          </a:left>
          <a:right>
            <a:ln w="12700" cap="flat">
              <a:solidFill>
                <a:srgbClr val="5D5D5D"/>
              </a:solidFill>
              <a:custDash>
                <a:ds d="200000" sp="200000"/>
              </a:custDash>
              <a:miter lim="400000"/>
            </a:ln>
          </a:right>
          <a:top>
            <a:ln w="12700" cap="flat">
              <a:solidFill>
                <a:srgbClr val="5D5D5D"/>
              </a:solidFill>
              <a:custDash>
                <a:ds d="200000" sp="200000"/>
              </a:custDash>
              <a:miter lim="400000"/>
            </a:ln>
          </a:top>
          <a:bottom>
            <a:ln w="12700" cap="flat">
              <a:solidFill>
                <a:srgbClr val="5D5D5D"/>
              </a:solidFill>
              <a:custDash>
                <a:ds d="200000" sp="200000"/>
              </a:custDash>
              <a:miter lim="400000"/>
            </a:ln>
          </a:bottom>
          <a:insideH>
            <a:ln w="12700" cap="flat">
              <a:solidFill>
                <a:srgbClr val="5D5D5D"/>
              </a:solidFill>
              <a:custDash>
                <a:ds d="200000" sp="200000"/>
              </a:custDash>
              <a:miter lim="400000"/>
            </a:ln>
          </a:insideH>
          <a:insideV>
            <a:ln w="12700" cap="flat">
              <a:solidFill>
                <a:srgbClr val="5D5D5D"/>
              </a:solidFill>
              <a:custDash>
                <a:ds d="200000" sp="200000"/>
              </a:custDash>
              <a:miter lim="400000"/>
            </a:ln>
          </a:insideV>
        </a:tcBdr>
        <a:fill>
          <a:solidFill>
            <a:srgbClr val="E6E3D7"/>
          </a:solidFill>
        </a:fill>
      </a:tcStyle>
    </a:wholeTbl>
    <a:band2H>
      <a:tcTxStyle/>
      <a:tcStyle>
        <a:tcBdr/>
        <a:fill>
          <a:solidFill>
            <a:srgbClr val="C3C2C2"/>
          </a:solidFill>
        </a:fill>
      </a:tcStyle>
    </a:band2H>
    <a:firstCol>
      <a:tcTxStyle b="on" i="off">
        <a:font>
          <a:latin typeface="Helvetica"/>
          <a:ea typeface="Helvetica"/>
          <a:cs typeface="Helvetica"/>
        </a:font>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909C99"/>
          </a:solidFill>
        </a:fill>
      </a:tcStyle>
    </a:firstCol>
    <a:lastRow>
      <a:tcTxStyle b="on" i="off">
        <a:font>
          <a:latin typeface="Helvetica"/>
          <a:ea typeface="Helvetica"/>
          <a:cs typeface="Helvetica"/>
        </a:font>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97764E"/>
          </a:solidFill>
        </a:fill>
      </a:tcStyle>
    </a:lastRow>
    <a:firstRow>
      <a:tcTxStyle b="on" i="off">
        <a:font>
          <a:latin typeface="Helvetica"/>
          <a:ea typeface="Helvetica"/>
          <a:cs typeface="Helvetica"/>
        </a:font>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97764E"/>
          </a:solidFill>
        </a:fill>
      </a:tcStyle>
    </a:firstRow>
  </a:tblStyle>
  <a:tblStyle styleId="{CF821DB8-F4EB-4A41-A1BA-3FCAFE7338EE}" styleName="">
    <a:tblBg/>
    <a:wholeTbl>
      <a:tcTxStyle b="off" i="off">
        <a:fontRef idx="minor">
          <a:srgbClr val="000000"/>
        </a:fontRef>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EBEBEB"/>
          </a:solidFill>
        </a:fill>
      </a:tcStyle>
    </a:wholeTbl>
    <a:band2H>
      <a:tcTxStyle/>
      <a:tcStyle>
        <a:tcBdr/>
        <a:fill>
          <a:solidFill>
            <a:srgbClr val="DCE5E6"/>
          </a:solidFill>
        </a:fill>
      </a:tcStyle>
    </a:band2H>
    <a:firstCol>
      <a:tcTxStyle b="on" i="off">
        <a:font>
          <a:latin typeface="Helvetica"/>
          <a:ea typeface="Helvetica"/>
          <a:cs typeface="Helvetica"/>
        </a:font>
        <a:srgbClr val="FFFFFF"/>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5E7790"/>
          </a:solidFill>
        </a:fill>
      </a:tcStyle>
    </a:firstCol>
    <a:lastRow>
      <a:tcTxStyle b="on" i="off">
        <a:font>
          <a:latin typeface="Helvetica"/>
          <a:ea typeface="Helvetica"/>
          <a:cs typeface="Helvetica"/>
        </a:font>
        <a:srgbClr val="FFFFFF"/>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5E7790"/>
          </a:solidFill>
        </a:fill>
      </a:tcStyle>
    </a:lastRow>
    <a:firstRow>
      <a:tcTxStyle b="on" i="off">
        <a:font>
          <a:latin typeface="Helvetica"/>
          <a:ea typeface="Helvetica"/>
          <a:cs typeface="Helvetica"/>
        </a:font>
        <a:srgbClr val="FFFFFF"/>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5E7790"/>
          </a:solidFill>
        </a:fill>
      </a:tcStyle>
    </a:firstRow>
  </a:tblStyle>
  <a:tblStyle styleId="{33BA23B1-9221-436E-865A-0063620EA4FD}" styleName="">
    <a:tblBg/>
    <a:wholeTbl>
      <a:tcTxStyle b="off" i="off">
        <a:fontRef idx="minor">
          <a:srgbClr val="000000"/>
        </a:fontRef>
        <a:srgbClr val="000000"/>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D0D1D2"/>
          </a:solidFill>
        </a:fill>
      </a:tcStyle>
    </a:wholeTbl>
    <a:band2H>
      <a:tcTxStyle/>
      <a:tcStyle>
        <a:tcBdr/>
        <a:fill>
          <a:solidFill>
            <a:srgbClr val="DEDEDF"/>
          </a:solidFill>
        </a:fill>
      </a:tcStyle>
    </a:band2H>
    <a:firstCol>
      <a:tcTxStyle b="on" i="off">
        <a:font>
          <a:latin typeface="Helvetica"/>
          <a:ea typeface="Helvetica"/>
          <a:cs typeface="Helvetica"/>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535761"/>
          </a:solidFill>
        </a:fill>
      </a:tcStyle>
    </a:firstCol>
    <a:lastRow>
      <a:tcTxStyle b="on" i="off">
        <a:font>
          <a:latin typeface="Helvetica"/>
          <a:ea typeface="Helvetica"/>
          <a:cs typeface="Helvetica"/>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909398"/>
          </a:solidFill>
        </a:fill>
      </a:tcStyle>
    </a:lastRow>
    <a:firstRow>
      <a:tcTxStyle b="on" i="off">
        <a:font>
          <a:latin typeface="Helvetica"/>
          <a:ea typeface="Helvetica"/>
          <a:cs typeface="Helvetica"/>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767C85"/>
          </a:solidFill>
        </a:fill>
      </a:tcStyle>
    </a:firstRow>
  </a:tblStyle>
  <a:tblStyle styleId="{2708684C-4D16-4618-839F-0558EEFCDFE6}" styleName="">
    <a:tblBg/>
    <a:wholeTbl>
      <a:tcTxStyle b="off" i="off">
        <a:fontRef idx="minor">
          <a:srgbClr val="000000"/>
        </a:fontRef>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solidFill>
                <a:srgbClr val="000000"/>
              </a:solidFill>
              <a:custDash>
                <a:ds d="200000" sp="200000"/>
              </a:custDash>
              <a:miter lim="400000"/>
            </a:ln>
          </a:top>
          <a:bottom>
            <a:ln w="12700" cap="flat">
              <a:solidFill>
                <a:srgbClr val="000000"/>
              </a:solidFill>
              <a:custDash>
                <a:ds d="200000" sp="200000"/>
              </a:custDash>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wholeTbl>
    <a:band2H>
      <a:tcTxStyle/>
      <a:tcStyle>
        <a:tcBdr/>
        <a:fill>
          <a:solidFill>
            <a:srgbClr val="EDEEEE"/>
          </a:solidFill>
        </a:fill>
      </a:tcStyle>
    </a:band2H>
    <a:firstCol>
      <a:tcTxStyle b="on" i="off">
        <a:font>
          <a:latin typeface="Helvetica"/>
          <a:ea typeface="Helvetica"/>
          <a:cs typeface="Helvetica"/>
        </a:font>
        <a:srgbClr val="000000"/>
      </a:tcTxStyle>
      <a:tcStyle>
        <a:tcBdr>
          <a:left>
            <a:ln w="12700" cap="flat">
              <a:noFill/>
              <a:miter lim="400000"/>
            </a:ln>
          </a:left>
          <a:right>
            <a:ln w="12700" cap="flat">
              <a:solidFill>
                <a:srgbClr val="000000"/>
              </a:solidFill>
              <a:prstDash val="solid"/>
              <a:miter lim="400000"/>
            </a:ln>
          </a:right>
          <a:top>
            <a:ln w="12700" cap="flat">
              <a:solidFill>
                <a:srgbClr val="000000"/>
              </a:solidFill>
              <a:custDash>
                <a:ds d="200000" sp="200000"/>
              </a:custDash>
              <a:miter lim="400000"/>
            </a:ln>
          </a:top>
          <a:bottom>
            <a:ln w="12700" cap="flat">
              <a:solidFill>
                <a:srgbClr val="000000"/>
              </a:solidFill>
              <a:custDash>
                <a:ds d="200000" sp="200000"/>
              </a:custDash>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firstCol>
    <a:lastRow>
      <a:tcTxStyle b="on" i="off">
        <a:font>
          <a:latin typeface="Helvetica"/>
          <a:ea typeface="Helvetica"/>
          <a:cs typeface="Helvetica"/>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solidFill>
                <a:srgbClr val="000000"/>
              </a:solidFill>
              <a:prstDash val="solid"/>
              <a:miter lim="400000"/>
            </a:ln>
          </a:top>
          <a:bottom>
            <a:ln w="12700" cap="flat">
              <a:noFill/>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lastRow>
    <a:firstRow>
      <a:tcTxStyle b="on" i="off">
        <a:font>
          <a:latin typeface="Helvetica"/>
          <a:ea typeface="Helvetica"/>
          <a:cs typeface="Helvetica"/>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noFill/>
              <a:miter lim="400000"/>
            </a:ln>
          </a:top>
          <a:bottom>
            <a:ln w="12700" cap="flat">
              <a:solidFill>
                <a:srgbClr val="000000"/>
              </a:solidFill>
              <a:prstDash val="solid"/>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snapToObjects="1">
      <p:cViewPr varScale="1">
        <p:scale>
          <a:sx n="66" d="100"/>
          <a:sy n="66" d="100"/>
        </p:scale>
        <p:origin x="-112" y="-232"/>
      </p:cViewPr>
      <p:guideLst>
        <p:guide orient="horz" pos="3072"/>
        <p:guide pos="4096"/>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46" Type="http://schemas.openxmlformats.org/officeDocument/2006/relationships/tableStyles" Target="tableStyles.xml"/><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7" Type="http://schemas.openxmlformats.org/officeDocument/2006/relationships/slide" Target="slides/slide36.xml"/><Relationship Id="rId38" Type="http://schemas.openxmlformats.org/officeDocument/2006/relationships/slide" Target="slides/slide37.xml"/><Relationship Id="rId39" Type="http://schemas.openxmlformats.org/officeDocument/2006/relationships/slide" Target="slides/slide38.xml"/><Relationship Id="rId40" Type="http://schemas.openxmlformats.org/officeDocument/2006/relationships/slide" Target="slides/slide39.xml"/><Relationship Id="rId41" Type="http://schemas.openxmlformats.org/officeDocument/2006/relationships/notesMaster" Target="notesMasters/notesMaster1.xml"/><Relationship Id="rId42" Type="http://schemas.openxmlformats.org/officeDocument/2006/relationships/printerSettings" Target="printerSettings/printerSettings1.bin"/><Relationship Id="rId43" Type="http://schemas.openxmlformats.org/officeDocument/2006/relationships/presProps" Target="presProps.xml"/><Relationship Id="rId44" Type="http://schemas.openxmlformats.org/officeDocument/2006/relationships/viewProps" Target="viewProps.xml"/><Relationship Id="rId45"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16" name="Shape 116"/>
          <p:cNvSpPr>
            <a:spLocks noGrp="1" noRot="1" noChangeAspect="1"/>
          </p:cNvSpPr>
          <p:nvPr>
            <p:ph type="sldImg"/>
          </p:nvPr>
        </p:nvSpPr>
        <p:spPr>
          <a:xfrm>
            <a:off x="1143000" y="685800"/>
            <a:ext cx="4572000" cy="3429000"/>
          </a:xfrm>
          <a:prstGeom prst="rect">
            <a:avLst/>
          </a:prstGeom>
        </p:spPr>
        <p:txBody>
          <a:bodyPr/>
          <a:lstStyle/>
          <a:p>
            <a:endParaRPr/>
          </a:p>
        </p:txBody>
      </p:sp>
      <p:sp>
        <p:nvSpPr>
          <p:cNvPr id="117" name="Shape 117"/>
          <p:cNvSpPr>
            <a:spLocks noGrp="1"/>
          </p:cNvSpPr>
          <p:nvPr>
            <p:ph type="body" sz="quarter" idx="1"/>
          </p:nvPr>
        </p:nvSpPr>
        <p:spPr>
          <a:xfrm>
            <a:off x="914400" y="4343400"/>
            <a:ext cx="5029200" cy="4114800"/>
          </a:xfrm>
          <a:prstGeom prst="rect">
            <a:avLst/>
          </a:prstGeom>
        </p:spPr>
        <p:txBody>
          <a:bodyPr/>
          <a:lstStyle/>
          <a:p>
            <a:endParaRPr/>
          </a:p>
        </p:txBody>
      </p:sp>
    </p:spTree>
    <p:extLst>
      <p:ext uri="{BB962C8B-B14F-4D97-AF65-F5344CB8AC3E}">
        <p14:creationId xmlns:p14="http://schemas.microsoft.com/office/powerpoint/2010/main" val="4213394175"/>
      </p:ext>
    </p:extLst>
  </p:cSld>
  <p:clrMap bg1="lt1" tx1="dk1" bg2="lt2" tx2="dk2" accent1="accent1" accent2="accent2" accent3="accent3" accent4="accent4" accent5="accent5" accent6="accent6" hlink="hlink" folHlink="folHlink"/>
  <p:notesStyle>
    <a:lvl1pPr defTabSz="457200" latinLnBrk="0">
      <a:lnSpc>
        <a:spcPct val="125000"/>
      </a:lnSpc>
      <a:defRPr sz="2400">
        <a:latin typeface="Avenir Roman"/>
        <a:ea typeface="Avenir Roman"/>
        <a:cs typeface="Avenir Roman"/>
        <a:sym typeface="Avenir Roman"/>
      </a:defRPr>
    </a:lvl1pPr>
    <a:lvl2pPr indent="228600" defTabSz="457200" latinLnBrk="0">
      <a:lnSpc>
        <a:spcPct val="125000"/>
      </a:lnSpc>
      <a:defRPr sz="2400">
        <a:latin typeface="Avenir Roman"/>
        <a:ea typeface="Avenir Roman"/>
        <a:cs typeface="Avenir Roman"/>
        <a:sym typeface="Avenir Roman"/>
      </a:defRPr>
    </a:lvl2pPr>
    <a:lvl3pPr indent="457200" defTabSz="457200" latinLnBrk="0">
      <a:lnSpc>
        <a:spcPct val="125000"/>
      </a:lnSpc>
      <a:defRPr sz="2400">
        <a:latin typeface="Avenir Roman"/>
        <a:ea typeface="Avenir Roman"/>
        <a:cs typeface="Avenir Roman"/>
        <a:sym typeface="Avenir Roman"/>
      </a:defRPr>
    </a:lvl3pPr>
    <a:lvl4pPr indent="685800" defTabSz="457200" latinLnBrk="0">
      <a:lnSpc>
        <a:spcPct val="125000"/>
      </a:lnSpc>
      <a:defRPr sz="2400">
        <a:latin typeface="Avenir Roman"/>
        <a:ea typeface="Avenir Roman"/>
        <a:cs typeface="Avenir Roman"/>
        <a:sym typeface="Avenir Roman"/>
      </a:defRPr>
    </a:lvl4pPr>
    <a:lvl5pPr indent="914400" defTabSz="457200" latinLnBrk="0">
      <a:lnSpc>
        <a:spcPct val="125000"/>
      </a:lnSpc>
      <a:defRPr sz="2400">
        <a:latin typeface="Avenir Roman"/>
        <a:ea typeface="Avenir Roman"/>
        <a:cs typeface="Avenir Roman"/>
        <a:sym typeface="Avenir Roman"/>
      </a:defRPr>
    </a:lvl5pPr>
    <a:lvl6pPr indent="1143000" defTabSz="457200" latinLnBrk="0">
      <a:lnSpc>
        <a:spcPct val="125000"/>
      </a:lnSpc>
      <a:defRPr sz="2400">
        <a:latin typeface="Avenir Roman"/>
        <a:ea typeface="Avenir Roman"/>
        <a:cs typeface="Avenir Roman"/>
        <a:sym typeface="Avenir Roman"/>
      </a:defRPr>
    </a:lvl6pPr>
    <a:lvl7pPr indent="1371600" defTabSz="457200" latinLnBrk="0">
      <a:lnSpc>
        <a:spcPct val="125000"/>
      </a:lnSpc>
      <a:defRPr sz="2400">
        <a:latin typeface="Avenir Roman"/>
        <a:ea typeface="Avenir Roman"/>
        <a:cs typeface="Avenir Roman"/>
        <a:sym typeface="Avenir Roman"/>
      </a:defRPr>
    </a:lvl7pPr>
    <a:lvl8pPr indent="1600200" defTabSz="457200" latinLnBrk="0">
      <a:lnSpc>
        <a:spcPct val="125000"/>
      </a:lnSpc>
      <a:defRPr sz="2400">
        <a:latin typeface="Avenir Roman"/>
        <a:ea typeface="Avenir Roman"/>
        <a:cs typeface="Avenir Roman"/>
        <a:sym typeface="Avenir Roman"/>
      </a:defRPr>
    </a:lvl8pPr>
    <a:lvl9pPr indent="1828800" defTabSz="457200" latinLnBrk="0">
      <a:lnSpc>
        <a:spcPct val="125000"/>
      </a:lnSpc>
      <a:defRPr sz="2400">
        <a:latin typeface="Avenir Roman"/>
        <a:ea typeface="Avenir Roman"/>
        <a:cs typeface="Avenir Roman"/>
        <a:sym typeface="Avenir Roman"/>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6.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7.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0" name="Shape 130"/>
          <p:cNvSpPr>
            <a:spLocks noGrp="1" noRot="1" noChangeAspect="1"/>
          </p:cNvSpPr>
          <p:nvPr>
            <p:ph type="sldImg"/>
          </p:nvPr>
        </p:nvSpPr>
        <p:spPr>
          <a:prstGeom prst="rect">
            <a:avLst/>
          </a:prstGeom>
        </p:spPr>
        <p:txBody>
          <a:bodyPr/>
          <a:lstStyle/>
          <a:p>
            <a:endParaRPr/>
          </a:p>
        </p:txBody>
      </p:sp>
      <p:sp>
        <p:nvSpPr>
          <p:cNvPr id="131" name="Shape 131"/>
          <p:cNvSpPr>
            <a:spLocks noGrp="1"/>
          </p:cNvSpPr>
          <p:nvPr>
            <p:ph type="body" sz="quarter" idx="1"/>
          </p:nvPr>
        </p:nvSpPr>
        <p:spPr>
          <a:prstGeom prst="rect">
            <a:avLst/>
          </a:prstGeom>
        </p:spPr>
        <p:txBody>
          <a:bodyPr/>
          <a:lstStyle/>
          <a:p>
            <a:pPr>
              <a:lnSpc>
                <a:spcPct val="80000"/>
              </a:lnSpc>
              <a:defRPr sz="2000"/>
            </a:pPr>
            <a:r>
              <a:t>come in 3 flavors, can morph into each other</a:t>
            </a:r>
          </a:p>
          <a:p>
            <a:pPr>
              <a:lnSpc>
                <a:spcPct val="80000"/>
              </a:lnSpc>
              <a:defRPr sz="2000"/>
            </a:pPr>
            <a:r>
              <a:t>nearly massless (still open question how light) -&gt; move nearly with speed of light</a:t>
            </a:r>
          </a:p>
          <a:p>
            <a:pPr>
              <a:lnSpc>
                <a:spcPct val="80000"/>
              </a:lnSpc>
              <a:defRPr sz="2000"/>
            </a:pPr>
            <a:r>
              <a:t>neutral -&gt; not affected by magnetic field</a:t>
            </a:r>
          </a:p>
          <a:p>
            <a:pPr>
              <a:lnSpc>
                <a:spcPct val="80000"/>
              </a:lnSpc>
              <a:defRPr sz="2000"/>
            </a:pPr>
            <a:r>
              <a:t>feel only the weak force -&gt; can pass matter basically unhindered (50% left after fly of lead)</a:t>
            </a:r>
          </a:p>
          <a:p>
            <a:pPr>
              <a:lnSpc>
                <a:spcPct val="80000"/>
              </a:lnSpc>
              <a:defRPr sz="2000"/>
            </a:pPr>
            <a:r>
              <a:t>very abundant (300/cm3, 10^10 passing through thumbnail per second)</a:t>
            </a:r>
          </a:p>
          <a:p>
            <a:pPr>
              <a:lnSpc>
                <a:spcPct val="80000"/>
              </a:lnSpc>
              <a:defRPr sz="2000"/>
            </a:pPr>
            <a:r>
              <a:t>stable (do not decay)</a:t>
            </a: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4" name="Shape 144"/>
          <p:cNvSpPr>
            <a:spLocks noGrp="1" noRot="1" noChangeAspect="1"/>
          </p:cNvSpPr>
          <p:nvPr>
            <p:ph type="sldImg"/>
          </p:nvPr>
        </p:nvSpPr>
        <p:spPr>
          <a:prstGeom prst="rect">
            <a:avLst/>
          </a:prstGeom>
        </p:spPr>
        <p:txBody>
          <a:bodyPr/>
          <a:lstStyle/>
          <a:p>
            <a:endParaRPr/>
          </a:p>
        </p:txBody>
      </p:sp>
      <p:sp>
        <p:nvSpPr>
          <p:cNvPr id="145" name="Shape 145"/>
          <p:cNvSpPr>
            <a:spLocks noGrp="1"/>
          </p:cNvSpPr>
          <p:nvPr>
            <p:ph type="body" sz="quarter" idx="1"/>
          </p:nvPr>
        </p:nvSpPr>
        <p:spPr>
          <a:prstGeom prst="rect">
            <a:avLst/>
          </a:prstGeom>
        </p:spPr>
        <p:txBody>
          <a:bodyPr/>
          <a:lstStyle/>
          <a:p>
            <a:pPr>
              <a:lnSpc>
                <a:spcPct val="100000"/>
              </a:lnSpc>
              <a:defRPr sz="2000"/>
            </a:pPr>
            <a:r>
              <a:t>since 1912 we know that CR, mainly protons, exist (Hess balloon experiment)</a:t>
            </a:r>
          </a:p>
          <a:p>
            <a:pPr>
              <a:lnSpc>
                <a:spcPct val="100000"/>
              </a:lnSpc>
              <a:defRPr sz="2000"/>
            </a:pPr>
            <a:r>
              <a:t>we measured their energy spectrum and it extends over 21 orders of magnitude, i.e. some mechanism must accelerate them, but we don’t know which, we only have models which we test with our observations</a:t>
            </a: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3" name="Shape 213"/>
          <p:cNvSpPr>
            <a:spLocks noGrp="1" noRot="1" noChangeAspect="1"/>
          </p:cNvSpPr>
          <p:nvPr>
            <p:ph type="sldImg"/>
          </p:nvPr>
        </p:nvSpPr>
        <p:spPr>
          <a:prstGeom prst="rect">
            <a:avLst/>
          </a:prstGeom>
        </p:spPr>
        <p:txBody>
          <a:bodyPr/>
          <a:lstStyle/>
          <a:p>
            <a:endParaRPr/>
          </a:p>
        </p:txBody>
      </p:sp>
      <p:sp>
        <p:nvSpPr>
          <p:cNvPr id="214" name="Shape 214"/>
          <p:cNvSpPr>
            <a:spLocks noGrp="1"/>
          </p:cNvSpPr>
          <p:nvPr>
            <p:ph type="body" sz="quarter" idx="1"/>
          </p:nvPr>
        </p:nvSpPr>
        <p:spPr>
          <a:prstGeom prst="rect">
            <a:avLst/>
          </a:prstGeom>
        </p:spPr>
        <p:txBody>
          <a:bodyPr/>
          <a:lstStyle/>
          <a:p>
            <a:pPr>
              <a:lnSpc>
                <a:spcPct val="80000"/>
              </a:lnSpc>
              <a:defRPr sz="2000"/>
            </a:pPr>
            <a:endParaRPr/>
          </a:p>
          <a:p>
            <a:pPr>
              <a:lnSpc>
                <a:spcPct val="80000"/>
              </a:lnSpc>
              <a:defRPr sz="2000"/>
            </a:pPr>
            <a:r>
              <a:t>so, what are we detecting, if not the neutrino itself?</a:t>
            </a:r>
          </a:p>
          <a:p>
            <a:pPr>
              <a:lnSpc>
                <a:spcPct val="80000"/>
              </a:lnSpc>
              <a:defRPr sz="2000"/>
            </a:pPr>
            <a:r>
              <a:t>invert decay scheme from slide before: nu + n-&gt;mu- +pi+ + n</a:t>
            </a: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9" name="Shape 229"/>
          <p:cNvSpPr>
            <a:spLocks noGrp="1" noRot="1" noChangeAspect="1"/>
          </p:cNvSpPr>
          <p:nvPr>
            <p:ph type="sldImg"/>
          </p:nvPr>
        </p:nvSpPr>
        <p:spPr>
          <a:prstGeom prst="rect">
            <a:avLst/>
          </a:prstGeom>
        </p:spPr>
        <p:txBody>
          <a:bodyPr/>
          <a:lstStyle/>
          <a:p>
            <a:endParaRPr/>
          </a:p>
        </p:txBody>
      </p:sp>
      <p:sp>
        <p:nvSpPr>
          <p:cNvPr id="230" name="Shape 230"/>
          <p:cNvSpPr>
            <a:spLocks noGrp="1"/>
          </p:cNvSpPr>
          <p:nvPr>
            <p:ph type="body" sz="quarter" idx="1"/>
          </p:nvPr>
        </p:nvSpPr>
        <p:spPr>
          <a:prstGeom prst="rect">
            <a:avLst/>
          </a:prstGeom>
        </p:spPr>
        <p:txBody>
          <a:bodyPr/>
          <a:lstStyle/>
          <a:p>
            <a:pPr>
              <a:lnSpc>
                <a:spcPct val="80000"/>
              </a:lnSpc>
              <a:defRPr sz="2000"/>
            </a:pPr>
            <a:r>
              <a:t>the neutrino has to interact with an atom in the ice!</a:t>
            </a:r>
          </a:p>
          <a:p>
            <a:pPr>
              <a:lnSpc>
                <a:spcPct val="80000"/>
              </a:lnSpc>
              <a:defRPr sz="2000"/>
            </a:pPr>
            <a:r>
              <a:t>charged secondary created, e.g. muon</a:t>
            </a:r>
          </a:p>
          <a:p>
            <a:pPr>
              <a:lnSpc>
                <a:spcPct val="80000"/>
              </a:lnSpc>
              <a:defRPr sz="2000"/>
            </a:pPr>
            <a:r>
              <a:t>how does detector see these muons: it sees visible light and muons fly around us all the time; why don’t we see them but the detector does?</a:t>
            </a:r>
          </a:p>
          <a:p>
            <a:pPr>
              <a:lnSpc>
                <a:spcPct val="80000"/>
              </a:lnSpc>
              <a:defRPr sz="2000"/>
            </a:pPr>
            <a:r>
              <a:t>so the advantage of a low interaction rate with matter turns out to be a disadvantage when it comes to neutrino detection, hence why we need such huge detectors</a:t>
            </a: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9" name="Shape 539"/>
          <p:cNvSpPr>
            <a:spLocks noGrp="1" noRot="1" noChangeAspect="1"/>
          </p:cNvSpPr>
          <p:nvPr>
            <p:ph type="sldImg"/>
          </p:nvPr>
        </p:nvSpPr>
        <p:spPr>
          <a:prstGeom prst="rect">
            <a:avLst/>
          </a:prstGeom>
        </p:spPr>
        <p:txBody>
          <a:bodyPr/>
          <a:lstStyle/>
          <a:p>
            <a:endParaRPr/>
          </a:p>
        </p:txBody>
      </p:sp>
      <p:sp>
        <p:nvSpPr>
          <p:cNvPr id="540" name="Shape 540"/>
          <p:cNvSpPr>
            <a:spLocks noGrp="1"/>
          </p:cNvSpPr>
          <p:nvPr>
            <p:ph type="body" sz="quarter" idx="1"/>
          </p:nvPr>
        </p:nvSpPr>
        <p:spPr>
          <a:prstGeom prst="rect">
            <a:avLst/>
          </a:prstGeom>
        </p:spPr>
        <p:txBody>
          <a:bodyPr/>
          <a:lstStyle/>
          <a:p>
            <a:pPr>
              <a:lnSpc>
                <a:spcPct val="100000"/>
              </a:lnSpc>
              <a:defRPr sz="2000"/>
            </a:pPr>
            <a:r>
              <a:t>telescope that uses ice in antarctica as detector medium</a:t>
            </a:r>
          </a:p>
          <a:p>
            <a:pPr>
              <a:lnSpc>
                <a:spcPct val="100000"/>
              </a:lnSpc>
              <a:defRPr sz="2000"/>
            </a:pPr>
            <a:r>
              <a:t>1 km2 footprint near the Amundsen-Scott South Pole station</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6" name="Shape 546"/>
          <p:cNvSpPr>
            <a:spLocks noGrp="1" noRot="1" noChangeAspect="1"/>
          </p:cNvSpPr>
          <p:nvPr>
            <p:ph type="sldImg"/>
          </p:nvPr>
        </p:nvSpPr>
        <p:spPr>
          <a:prstGeom prst="rect">
            <a:avLst/>
          </a:prstGeom>
        </p:spPr>
        <p:txBody>
          <a:bodyPr/>
          <a:lstStyle/>
          <a:p>
            <a:endParaRPr/>
          </a:p>
        </p:txBody>
      </p:sp>
      <p:sp>
        <p:nvSpPr>
          <p:cNvPr id="547" name="Shape 547"/>
          <p:cNvSpPr>
            <a:spLocks noGrp="1"/>
          </p:cNvSpPr>
          <p:nvPr>
            <p:ph type="body" sz="quarter" idx="1"/>
          </p:nvPr>
        </p:nvSpPr>
        <p:spPr>
          <a:prstGeom prst="rect">
            <a:avLst/>
          </a:prstGeom>
        </p:spPr>
        <p:txBody>
          <a:bodyPr/>
          <a:lstStyle/>
          <a:p>
            <a:pPr>
              <a:lnSpc>
                <a:spcPct val="100000"/>
              </a:lnSpc>
              <a:defRPr sz="2000"/>
            </a:pPr>
            <a:r>
              <a:t>over 5000 light detector sitting in 1 km3 of ice are looking for signals from neutrinos</a:t>
            </a:r>
          </a:p>
          <a:p>
            <a:pPr>
              <a:lnSpc>
                <a:spcPct val="100000"/>
              </a:lnSpc>
              <a:defRPr sz="2000"/>
            </a:pPr>
            <a:r>
              <a:t>detectors distributed along 86 strings, starting at a depth of 1450m (</a:t>
            </a:r>
            <a:r>
              <a:rPr>
                <a:latin typeface="Avenir Heavy"/>
                <a:ea typeface="Avenir Heavy"/>
                <a:cs typeface="Avenir Heavy"/>
                <a:sym typeface="Avenir Heavy"/>
              </a:rPr>
              <a:t>think about why so deep)</a:t>
            </a: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cSld name="Title &amp; Subtitle">
    <p:spTree>
      <p:nvGrpSpPr>
        <p:cNvPr id="1" name=""/>
        <p:cNvGrpSpPr/>
        <p:nvPr/>
      </p:nvGrpSpPr>
      <p:grpSpPr>
        <a:xfrm>
          <a:off x="0" y="0"/>
          <a:ext cx="0" cy="0"/>
          <a:chOff x="0" y="0"/>
          <a:chExt cx="0" cy="0"/>
        </a:xfrm>
      </p:grpSpPr>
      <p:sp>
        <p:nvSpPr>
          <p:cNvPr id="11" name="Title Text"/>
          <p:cNvSpPr txBox="1">
            <a:spLocks noGrp="1"/>
          </p:cNvSpPr>
          <p:nvPr>
            <p:ph type="title"/>
          </p:nvPr>
        </p:nvSpPr>
        <p:spPr>
          <a:xfrm>
            <a:off x="1270000" y="1638300"/>
            <a:ext cx="10464800" cy="3302000"/>
          </a:xfrm>
          <a:prstGeom prst="rect">
            <a:avLst/>
          </a:prstGeom>
        </p:spPr>
        <p:txBody>
          <a:bodyPr anchor="b"/>
          <a:lstStyle/>
          <a:p>
            <a:r>
              <a:t>Title Text</a:t>
            </a:r>
          </a:p>
        </p:txBody>
      </p:sp>
      <p:sp>
        <p:nvSpPr>
          <p:cNvPr id="12" name="Body Level One…"/>
          <p:cNvSpPr txBox="1">
            <a:spLocks noGrp="1"/>
          </p:cNvSpPr>
          <p:nvPr>
            <p:ph type="body" sz="quarter" idx="1"/>
          </p:nvPr>
        </p:nvSpPr>
        <p:spPr>
          <a:xfrm>
            <a:off x="1270000" y="5029200"/>
            <a:ext cx="10464800" cy="1130300"/>
          </a:xfrm>
          <a:prstGeom prst="rect">
            <a:avLst/>
          </a:prstGeom>
        </p:spPr>
        <p:txBody>
          <a:bodyPr anchor="t"/>
          <a:lstStyle>
            <a:lvl1pPr marL="0" indent="0" algn="ctr">
              <a:spcBef>
                <a:spcPts val="0"/>
              </a:spcBef>
              <a:buSzTx/>
              <a:buNone/>
              <a:defRPr sz="3200"/>
            </a:lvl1pPr>
            <a:lvl2pPr marL="0" indent="228600" algn="ctr">
              <a:spcBef>
                <a:spcPts val="0"/>
              </a:spcBef>
              <a:buSzTx/>
              <a:buNone/>
              <a:defRPr sz="3200"/>
            </a:lvl2pPr>
            <a:lvl3pPr marL="0" indent="457200" algn="ctr">
              <a:spcBef>
                <a:spcPts val="0"/>
              </a:spcBef>
              <a:buSzTx/>
              <a:buNone/>
              <a:defRPr sz="3200"/>
            </a:lvl3pPr>
            <a:lvl4pPr marL="0" indent="685800" algn="ctr">
              <a:spcBef>
                <a:spcPts val="0"/>
              </a:spcBef>
              <a:buSzTx/>
              <a:buNone/>
              <a:defRPr sz="3200"/>
            </a:lvl4pPr>
            <a:lvl5pPr marL="0" indent="914400" algn="ctr">
              <a:spcBef>
                <a:spcPts val="0"/>
              </a:spcBef>
              <a:buSzTx/>
              <a:buNone/>
              <a:defRPr sz="3200"/>
            </a:lvl5pPr>
          </a:lstStyle>
          <a:p>
            <a:r>
              <a:t>Body Level One</a:t>
            </a:r>
          </a:p>
          <a:p>
            <a:pPr lvl="1"/>
            <a:r>
              <a:t>Body Level Two</a:t>
            </a:r>
          </a:p>
          <a:p>
            <a:pPr lvl="2"/>
            <a:r>
              <a:t>Body Level Three</a:t>
            </a:r>
          </a:p>
          <a:p>
            <a:pPr lvl="3"/>
            <a:r>
              <a:t>Body Level Four</a:t>
            </a:r>
          </a:p>
          <a:p>
            <a:pPr lvl="4"/>
            <a:r>
              <a:t>Body Level Five</a:t>
            </a:r>
          </a:p>
        </p:txBody>
      </p:sp>
      <p:sp>
        <p:nvSpPr>
          <p:cNvPr id="13"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2.xml><?xml version="1.0" encoding="utf-8"?>
<p:sldLayout xmlns:a="http://schemas.openxmlformats.org/drawingml/2006/main" xmlns:r="http://schemas.openxmlformats.org/officeDocument/2006/relationships" xmlns:p="http://schemas.openxmlformats.org/presentationml/2006/main" type="tx">
  <p:cSld name="Photo - Horizontal">
    <p:spTree>
      <p:nvGrpSpPr>
        <p:cNvPr id="1" name=""/>
        <p:cNvGrpSpPr/>
        <p:nvPr/>
      </p:nvGrpSpPr>
      <p:grpSpPr>
        <a:xfrm>
          <a:off x="0" y="0"/>
          <a:ext cx="0" cy="0"/>
          <a:chOff x="0" y="0"/>
          <a:chExt cx="0" cy="0"/>
        </a:xfrm>
      </p:grpSpPr>
      <p:sp>
        <p:nvSpPr>
          <p:cNvPr id="20" name="Image"/>
          <p:cNvSpPr>
            <a:spLocks noGrp="1"/>
          </p:cNvSpPr>
          <p:nvPr>
            <p:ph type="pic" idx="13"/>
          </p:nvPr>
        </p:nvSpPr>
        <p:spPr>
          <a:xfrm>
            <a:off x="1606550" y="635000"/>
            <a:ext cx="9779000" cy="5918200"/>
          </a:xfrm>
          <a:prstGeom prst="rect">
            <a:avLst/>
          </a:prstGeom>
        </p:spPr>
        <p:txBody>
          <a:bodyPr lIns="91439" tIns="45719" rIns="91439" bIns="45719" anchor="t">
            <a:noAutofit/>
          </a:bodyPr>
          <a:lstStyle/>
          <a:p>
            <a:endParaRPr/>
          </a:p>
        </p:txBody>
      </p:sp>
      <p:sp>
        <p:nvSpPr>
          <p:cNvPr id="21" name="Title Text"/>
          <p:cNvSpPr txBox="1">
            <a:spLocks noGrp="1"/>
          </p:cNvSpPr>
          <p:nvPr>
            <p:ph type="title"/>
          </p:nvPr>
        </p:nvSpPr>
        <p:spPr>
          <a:xfrm>
            <a:off x="1270000" y="6718300"/>
            <a:ext cx="10464800" cy="1422400"/>
          </a:xfrm>
          <a:prstGeom prst="rect">
            <a:avLst/>
          </a:prstGeom>
        </p:spPr>
        <p:txBody>
          <a:bodyPr anchor="b"/>
          <a:lstStyle/>
          <a:p>
            <a:r>
              <a:t>Title Text</a:t>
            </a:r>
          </a:p>
        </p:txBody>
      </p:sp>
      <p:sp>
        <p:nvSpPr>
          <p:cNvPr id="22" name="Body Level One…"/>
          <p:cNvSpPr txBox="1">
            <a:spLocks noGrp="1"/>
          </p:cNvSpPr>
          <p:nvPr>
            <p:ph type="body" sz="quarter" idx="1"/>
          </p:nvPr>
        </p:nvSpPr>
        <p:spPr>
          <a:xfrm>
            <a:off x="1270000" y="8191500"/>
            <a:ext cx="10464800" cy="1130300"/>
          </a:xfrm>
          <a:prstGeom prst="rect">
            <a:avLst/>
          </a:prstGeom>
        </p:spPr>
        <p:txBody>
          <a:bodyPr anchor="t"/>
          <a:lstStyle>
            <a:lvl1pPr marL="0" indent="0" algn="ctr">
              <a:spcBef>
                <a:spcPts val="0"/>
              </a:spcBef>
              <a:buSzTx/>
              <a:buNone/>
              <a:defRPr sz="3200"/>
            </a:lvl1pPr>
            <a:lvl2pPr marL="0" indent="228600" algn="ctr">
              <a:spcBef>
                <a:spcPts val="0"/>
              </a:spcBef>
              <a:buSzTx/>
              <a:buNone/>
              <a:defRPr sz="3200"/>
            </a:lvl2pPr>
            <a:lvl3pPr marL="0" indent="457200" algn="ctr">
              <a:spcBef>
                <a:spcPts val="0"/>
              </a:spcBef>
              <a:buSzTx/>
              <a:buNone/>
              <a:defRPr sz="3200"/>
            </a:lvl3pPr>
            <a:lvl4pPr marL="0" indent="685800" algn="ctr">
              <a:spcBef>
                <a:spcPts val="0"/>
              </a:spcBef>
              <a:buSzTx/>
              <a:buNone/>
              <a:defRPr sz="3200"/>
            </a:lvl4pPr>
            <a:lvl5pPr marL="0" indent="914400" algn="ctr">
              <a:spcBef>
                <a:spcPts val="0"/>
              </a:spcBef>
              <a:buSzTx/>
              <a:buNone/>
              <a:defRPr sz="3200"/>
            </a:lvl5pPr>
          </a:lstStyle>
          <a:p>
            <a:r>
              <a:t>Body Level One</a:t>
            </a:r>
          </a:p>
          <a:p>
            <a:pPr lvl="1"/>
            <a:r>
              <a:t>Body Level Two</a:t>
            </a:r>
          </a:p>
          <a:p>
            <a:pPr lvl="2"/>
            <a:r>
              <a:t>Body Level Three</a:t>
            </a:r>
          </a:p>
          <a:p>
            <a:pPr lvl="3"/>
            <a:r>
              <a:t>Body Level Four</a:t>
            </a:r>
          </a:p>
          <a:p>
            <a:pPr lvl="4"/>
            <a:r>
              <a:t>Body Level Five</a:t>
            </a:r>
          </a:p>
        </p:txBody>
      </p:sp>
      <p:sp>
        <p:nvSpPr>
          <p:cNvPr id="23" name="Slide Number"/>
          <p:cNvSpPr txBox="1">
            <a:spLocks noGrp="1"/>
          </p:cNvSpPr>
          <p:nvPr>
            <p:ph type="sldNum" sz="quarter" idx="2"/>
          </p:nvPr>
        </p:nvSpPr>
        <p:spPr>
          <a:xfrm>
            <a:off x="6311798" y="9245600"/>
            <a:ext cx="368504" cy="381000"/>
          </a:xfrm>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3.xml><?xml version="1.0" encoding="utf-8"?>
<p:sldLayout xmlns:a="http://schemas.openxmlformats.org/drawingml/2006/main" xmlns:r="http://schemas.openxmlformats.org/officeDocument/2006/relationships" xmlns:p="http://schemas.openxmlformats.org/presentationml/2006/main" type="tx">
  <p:cSld name="Title - Center">
    <p:spTree>
      <p:nvGrpSpPr>
        <p:cNvPr id="1" name=""/>
        <p:cNvGrpSpPr/>
        <p:nvPr/>
      </p:nvGrpSpPr>
      <p:grpSpPr>
        <a:xfrm>
          <a:off x="0" y="0"/>
          <a:ext cx="0" cy="0"/>
          <a:chOff x="0" y="0"/>
          <a:chExt cx="0" cy="0"/>
        </a:xfrm>
      </p:grpSpPr>
      <p:sp>
        <p:nvSpPr>
          <p:cNvPr id="30" name="Title Text"/>
          <p:cNvSpPr txBox="1">
            <a:spLocks noGrp="1"/>
          </p:cNvSpPr>
          <p:nvPr>
            <p:ph type="title"/>
          </p:nvPr>
        </p:nvSpPr>
        <p:spPr>
          <a:xfrm>
            <a:off x="1270000" y="3225800"/>
            <a:ext cx="10464800" cy="3302000"/>
          </a:xfrm>
          <a:prstGeom prst="rect">
            <a:avLst/>
          </a:prstGeom>
        </p:spPr>
        <p:txBody>
          <a:bodyPr/>
          <a:lstStyle/>
          <a:p>
            <a:r>
              <a:t>Title Text</a:t>
            </a:r>
          </a:p>
        </p:txBody>
      </p:sp>
      <p:sp>
        <p:nvSpPr>
          <p:cNvPr id="31"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4.xml><?xml version="1.0" encoding="utf-8"?>
<p:sldLayout xmlns:a="http://schemas.openxmlformats.org/drawingml/2006/main" xmlns:r="http://schemas.openxmlformats.org/officeDocument/2006/relationships" xmlns:p="http://schemas.openxmlformats.org/presentationml/2006/main" type="tx">
  <p:cSld name="Photo - Vertical">
    <p:spTree>
      <p:nvGrpSpPr>
        <p:cNvPr id="1" name=""/>
        <p:cNvGrpSpPr/>
        <p:nvPr/>
      </p:nvGrpSpPr>
      <p:grpSpPr>
        <a:xfrm>
          <a:off x="0" y="0"/>
          <a:ext cx="0" cy="0"/>
          <a:chOff x="0" y="0"/>
          <a:chExt cx="0" cy="0"/>
        </a:xfrm>
      </p:grpSpPr>
      <p:sp>
        <p:nvSpPr>
          <p:cNvPr id="38" name="Image"/>
          <p:cNvSpPr>
            <a:spLocks noGrp="1"/>
          </p:cNvSpPr>
          <p:nvPr>
            <p:ph type="pic" sz="half" idx="13"/>
          </p:nvPr>
        </p:nvSpPr>
        <p:spPr>
          <a:xfrm>
            <a:off x="6718300" y="635000"/>
            <a:ext cx="5334000" cy="8229600"/>
          </a:xfrm>
          <a:prstGeom prst="rect">
            <a:avLst/>
          </a:prstGeom>
        </p:spPr>
        <p:txBody>
          <a:bodyPr lIns="91439" tIns="45719" rIns="91439" bIns="45719" anchor="t">
            <a:noAutofit/>
          </a:bodyPr>
          <a:lstStyle/>
          <a:p>
            <a:endParaRPr/>
          </a:p>
        </p:txBody>
      </p:sp>
      <p:sp>
        <p:nvSpPr>
          <p:cNvPr id="39" name="Title Text"/>
          <p:cNvSpPr txBox="1">
            <a:spLocks noGrp="1"/>
          </p:cNvSpPr>
          <p:nvPr>
            <p:ph type="title"/>
          </p:nvPr>
        </p:nvSpPr>
        <p:spPr>
          <a:xfrm>
            <a:off x="952500" y="635000"/>
            <a:ext cx="5334000" cy="3987800"/>
          </a:xfrm>
          <a:prstGeom prst="rect">
            <a:avLst/>
          </a:prstGeom>
        </p:spPr>
        <p:txBody>
          <a:bodyPr anchor="b"/>
          <a:lstStyle>
            <a:lvl1pPr>
              <a:defRPr sz="6000"/>
            </a:lvl1pPr>
          </a:lstStyle>
          <a:p>
            <a:r>
              <a:t>Title Text</a:t>
            </a:r>
          </a:p>
        </p:txBody>
      </p:sp>
      <p:sp>
        <p:nvSpPr>
          <p:cNvPr id="40" name="Body Level One…"/>
          <p:cNvSpPr txBox="1">
            <a:spLocks noGrp="1"/>
          </p:cNvSpPr>
          <p:nvPr>
            <p:ph type="body" sz="quarter" idx="1"/>
          </p:nvPr>
        </p:nvSpPr>
        <p:spPr>
          <a:xfrm>
            <a:off x="952500" y="4762500"/>
            <a:ext cx="5334000" cy="4102100"/>
          </a:xfrm>
          <a:prstGeom prst="rect">
            <a:avLst/>
          </a:prstGeom>
        </p:spPr>
        <p:txBody>
          <a:bodyPr anchor="t"/>
          <a:lstStyle>
            <a:lvl1pPr marL="0" indent="0" algn="ctr">
              <a:spcBef>
                <a:spcPts val="0"/>
              </a:spcBef>
              <a:buSzTx/>
              <a:buNone/>
              <a:defRPr sz="3200"/>
            </a:lvl1pPr>
            <a:lvl2pPr marL="0" indent="228600" algn="ctr">
              <a:spcBef>
                <a:spcPts val="0"/>
              </a:spcBef>
              <a:buSzTx/>
              <a:buNone/>
              <a:defRPr sz="3200"/>
            </a:lvl2pPr>
            <a:lvl3pPr marL="0" indent="457200" algn="ctr">
              <a:spcBef>
                <a:spcPts val="0"/>
              </a:spcBef>
              <a:buSzTx/>
              <a:buNone/>
              <a:defRPr sz="3200"/>
            </a:lvl3pPr>
            <a:lvl4pPr marL="0" indent="685800" algn="ctr">
              <a:spcBef>
                <a:spcPts val="0"/>
              </a:spcBef>
              <a:buSzTx/>
              <a:buNone/>
              <a:defRPr sz="3200"/>
            </a:lvl4pPr>
            <a:lvl5pPr marL="0" indent="914400" algn="ctr">
              <a:spcBef>
                <a:spcPts val="0"/>
              </a:spcBef>
              <a:buSzTx/>
              <a:buNone/>
              <a:defRPr sz="3200"/>
            </a:lvl5pPr>
          </a:lstStyle>
          <a:p>
            <a:r>
              <a:t>Body Level One</a:t>
            </a:r>
          </a:p>
          <a:p>
            <a:pPr lvl="1"/>
            <a:r>
              <a:t>Body Level Two</a:t>
            </a:r>
          </a:p>
          <a:p>
            <a:pPr lvl="2"/>
            <a:r>
              <a:t>Body Level Three</a:t>
            </a:r>
          </a:p>
          <a:p>
            <a:pPr lvl="3"/>
            <a:r>
              <a:t>Body Level Four</a:t>
            </a:r>
          </a:p>
          <a:p>
            <a:pPr lvl="4"/>
            <a:r>
              <a:t>Body Level Five</a:t>
            </a:r>
          </a:p>
        </p:txBody>
      </p:sp>
      <p:sp>
        <p:nvSpPr>
          <p:cNvPr id="41"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5.xml><?xml version="1.0" encoding="utf-8"?>
<p:sldLayout xmlns:a="http://schemas.openxmlformats.org/drawingml/2006/main" xmlns:r="http://schemas.openxmlformats.org/officeDocument/2006/relationships" xmlns:p="http://schemas.openxmlformats.org/presentationml/2006/main" type="tx">
  <p:cSld name="Title - Top">
    <p:spTree>
      <p:nvGrpSpPr>
        <p:cNvPr id="1" name=""/>
        <p:cNvGrpSpPr/>
        <p:nvPr/>
      </p:nvGrpSpPr>
      <p:grpSpPr>
        <a:xfrm>
          <a:off x="0" y="0"/>
          <a:ext cx="0" cy="0"/>
          <a:chOff x="0" y="0"/>
          <a:chExt cx="0" cy="0"/>
        </a:xfrm>
      </p:grpSpPr>
      <p:sp>
        <p:nvSpPr>
          <p:cNvPr id="48" name="Title Text"/>
          <p:cNvSpPr txBox="1">
            <a:spLocks noGrp="1"/>
          </p:cNvSpPr>
          <p:nvPr>
            <p:ph type="title"/>
          </p:nvPr>
        </p:nvSpPr>
        <p:spPr>
          <a:prstGeom prst="rect">
            <a:avLst/>
          </a:prstGeom>
        </p:spPr>
        <p:txBody>
          <a:bodyPr/>
          <a:lstStyle/>
          <a:p>
            <a:r>
              <a:t>Title Text</a:t>
            </a:r>
          </a:p>
        </p:txBody>
      </p:sp>
      <p:sp>
        <p:nvSpPr>
          <p:cNvPr id="49"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6.xml><?xml version="1.0" encoding="utf-8"?>
<p:sldLayout xmlns:a="http://schemas.openxmlformats.org/drawingml/2006/main" xmlns:r="http://schemas.openxmlformats.org/officeDocument/2006/relationships" xmlns:p="http://schemas.openxmlformats.org/presentationml/2006/main" type="tx">
  <p:cSld name="Title &amp; Bullets">
    <p:spTree>
      <p:nvGrpSpPr>
        <p:cNvPr id="1" name=""/>
        <p:cNvGrpSpPr/>
        <p:nvPr/>
      </p:nvGrpSpPr>
      <p:grpSpPr>
        <a:xfrm>
          <a:off x="0" y="0"/>
          <a:ext cx="0" cy="0"/>
          <a:chOff x="0" y="0"/>
          <a:chExt cx="0" cy="0"/>
        </a:xfrm>
      </p:grpSpPr>
      <p:sp>
        <p:nvSpPr>
          <p:cNvPr id="56" name="Title Text"/>
          <p:cNvSpPr txBox="1">
            <a:spLocks noGrp="1"/>
          </p:cNvSpPr>
          <p:nvPr>
            <p:ph type="title"/>
          </p:nvPr>
        </p:nvSpPr>
        <p:spPr>
          <a:prstGeom prst="rect">
            <a:avLst/>
          </a:prstGeom>
        </p:spPr>
        <p:txBody>
          <a:bodyPr/>
          <a:lstStyle/>
          <a:p>
            <a:r>
              <a:t>Title Text</a:t>
            </a:r>
          </a:p>
        </p:txBody>
      </p:sp>
      <p:sp>
        <p:nvSpPr>
          <p:cNvPr id="57" name="Body Level One…"/>
          <p:cNvSpPr txBox="1">
            <a:spLocks noGrp="1"/>
          </p:cNvSpPr>
          <p:nvPr>
            <p:ph type="body" idx="1"/>
          </p:nvPr>
        </p:nvSpPr>
        <p:spPr>
          <a:prstGeom prst="rect">
            <a:avLst/>
          </a:prstGeom>
        </p:spPr>
        <p:txBody>
          <a:bodyPr/>
          <a:lstStyle/>
          <a:p>
            <a:r>
              <a:t>Body Level One</a:t>
            </a:r>
          </a:p>
          <a:p>
            <a:pPr lvl="1"/>
            <a:r>
              <a:t>Body Level Two</a:t>
            </a:r>
          </a:p>
          <a:p>
            <a:pPr lvl="2"/>
            <a:r>
              <a:t>Body Level Three</a:t>
            </a:r>
          </a:p>
          <a:p>
            <a:pPr lvl="3"/>
            <a:r>
              <a:t>Body Level Four</a:t>
            </a:r>
          </a:p>
          <a:p>
            <a:pPr lvl="4"/>
            <a:r>
              <a:t>Body Level Five</a:t>
            </a:r>
          </a:p>
        </p:txBody>
      </p:sp>
      <p:sp>
        <p:nvSpPr>
          <p:cNvPr id="58"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7.xml><?xml version="1.0" encoding="utf-8"?>
<p:sldLayout xmlns:a="http://schemas.openxmlformats.org/drawingml/2006/main" xmlns:r="http://schemas.openxmlformats.org/officeDocument/2006/relationships" xmlns:p="http://schemas.openxmlformats.org/presentationml/2006/main" type="tx">
  <p:cSld name="Title, Bullets &amp; Photo">
    <p:spTree>
      <p:nvGrpSpPr>
        <p:cNvPr id="1" name=""/>
        <p:cNvGrpSpPr/>
        <p:nvPr/>
      </p:nvGrpSpPr>
      <p:grpSpPr>
        <a:xfrm>
          <a:off x="0" y="0"/>
          <a:ext cx="0" cy="0"/>
          <a:chOff x="0" y="0"/>
          <a:chExt cx="0" cy="0"/>
        </a:xfrm>
      </p:grpSpPr>
      <p:sp>
        <p:nvSpPr>
          <p:cNvPr id="65" name="Image"/>
          <p:cNvSpPr>
            <a:spLocks noGrp="1"/>
          </p:cNvSpPr>
          <p:nvPr>
            <p:ph type="pic" sz="half" idx="13"/>
          </p:nvPr>
        </p:nvSpPr>
        <p:spPr>
          <a:xfrm>
            <a:off x="6718300" y="2603500"/>
            <a:ext cx="5334000" cy="6286500"/>
          </a:xfrm>
          <a:prstGeom prst="rect">
            <a:avLst/>
          </a:prstGeom>
        </p:spPr>
        <p:txBody>
          <a:bodyPr lIns="91439" tIns="45719" rIns="91439" bIns="45719" anchor="t">
            <a:noAutofit/>
          </a:bodyPr>
          <a:lstStyle/>
          <a:p>
            <a:endParaRPr/>
          </a:p>
        </p:txBody>
      </p:sp>
      <p:sp>
        <p:nvSpPr>
          <p:cNvPr id="66" name="Title Text"/>
          <p:cNvSpPr txBox="1">
            <a:spLocks noGrp="1"/>
          </p:cNvSpPr>
          <p:nvPr>
            <p:ph type="title"/>
          </p:nvPr>
        </p:nvSpPr>
        <p:spPr>
          <a:prstGeom prst="rect">
            <a:avLst/>
          </a:prstGeom>
        </p:spPr>
        <p:txBody>
          <a:bodyPr/>
          <a:lstStyle/>
          <a:p>
            <a:r>
              <a:t>Title Text</a:t>
            </a:r>
          </a:p>
        </p:txBody>
      </p:sp>
      <p:sp>
        <p:nvSpPr>
          <p:cNvPr id="67" name="Body Level One…"/>
          <p:cNvSpPr txBox="1">
            <a:spLocks noGrp="1"/>
          </p:cNvSpPr>
          <p:nvPr>
            <p:ph type="body" sz="half" idx="1"/>
          </p:nvPr>
        </p:nvSpPr>
        <p:spPr>
          <a:xfrm>
            <a:off x="952500" y="2603500"/>
            <a:ext cx="5334000" cy="6286500"/>
          </a:xfrm>
          <a:prstGeom prst="rect">
            <a:avLst/>
          </a:prstGeom>
        </p:spPr>
        <p:txBody>
          <a:bodyPr/>
          <a:lstStyle>
            <a:lvl1pPr marL="342900" indent="-342900">
              <a:spcBef>
                <a:spcPts val="3200"/>
              </a:spcBef>
              <a:defRPr sz="2800"/>
            </a:lvl1pPr>
            <a:lvl2pPr marL="685800" indent="-342900">
              <a:spcBef>
                <a:spcPts val="3200"/>
              </a:spcBef>
              <a:defRPr sz="2800"/>
            </a:lvl2pPr>
            <a:lvl3pPr marL="1028700" indent="-342900">
              <a:spcBef>
                <a:spcPts val="3200"/>
              </a:spcBef>
              <a:defRPr sz="2800"/>
            </a:lvl3pPr>
            <a:lvl4pPr marL="1371600" indent="-342900">
              <a:spcBef>
                <a:spcPts val="3200"/>
              </a:spcBef>
              <a:defRPr sz="2800"/>
            </a:lvl4pPr>
            <a:lvl5pPr marL="1714500" indent="-342900">
              <a:spcBef>
                <a:spcPts val="3200"/>
              </a:spcBef>
              <a:defRPr sz="2800"/>
            </a:lvl5pPr>
          </a:lstStyle>
          <a:p>
            <a:r>
              <a:t>Body Level One</a:t>
            </a:r>
          </a:p>
          <a:p>
            <a:pPr lvl="1"/>
            <a:r>
              <a:t>Body Level Two</a:t>
            </a:r>
          </a:p>
          <a:p>
            <a:pPr lvl="2"/>
            <a:r>
              <a:t>Body Level Three</a:t>
            </a:r>
          </a:p>
          <a:p>
            <a:pPr lvl="3"/>
            <a:r>
              <a:t>Body Level Four</a:t>
            </a:r>
          </a:p>
          <a:p>
            <a:pPr lvl="4"/>
            <a:r>
              <a:t>Body Level Five</a:t>
            </a:r>
          </a:p>
        </p:txBody>
      </p:sp>
      <p:sp>
        <p:nvSpPr>
          <p:cNvPr id="68"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8.xml><?xml version="1.0" encoding="utf-8"?>
<p:sldLayout xmlns:a="http://schemas.openxmlformats.org/drawingml/2006/main" xmlns:r="http://schemas.openxmlformats.org/officeDocument/2006/relationships" xmlns:p="http://schemas.openxmlformats.org/presentationml/2006/main" type="tx">
  <p:cSld name="Bullets">
    <p:spTree>
      <p:nvGrpSpPr>
        <p:cNvPr id="1" name=""/>
        <p:cNvGrpSpPr/>
        <p:nvPr/>
      </p:nvGrpSpPr>
      <p:grpSpPr>
        <a:xfrm>
          <a:off x="0" y="0"/>
          <a:ext cx="0" cy="0"/>
          <a:chOff x="0" y="0"/>
          <a:chExt cx="0" cy="0"/>
        </a:xfrm>
      </p:grpSpPr>
      <p:sp>
        <p:nvSpPr>
          <p:cNvPr id="75" name="Body Level One…"/>
          <p:cNvSpPr txBox="1">
            <a:spLocks noGrp="1"/>
          </p:cNvSpPr>
          <p:nvPr>
            <p:ph type="body" idx="1"/>
          </p:nvPr>
        </p:nvSpPr>
        <p:spPr>
          <a:xfrm>
            <a:off x="952500" y="1270000"/>
            <a:ext cx="11099800" cy="7213600"/>
          </a:xfrm>
          <a:prstGeom prst="rect">
            <a:avLst/>
          </a:prstGeom>
        </p:spPr>
        <p:txBody>
          <a:bodyPr/>
          <a:lstStyle/>
          <a:p>
            <a:r>
              <a:t>Body Level One</a:t>
            </a:r>
          </a:p>
          <a:p>
            <a:pPr lvl="1"/>
            <a:r>
              <a:t>Body Level Two</a:t>
            </a:r>
          </a:p>
          <a:p>
            <a:pPr lvl="2"/>
            <a:r>
              <a:t>Body Level Three</a:t>
            </a:r>
          </a:p>
          <a:p>
            <a:pPr lvl="3"/>
            <a:r>
              <a:t>Body Level Four</a:t>
            </a:r>
          </a:p>
          <a:p>
            <a:pPr lvl="4"/>
            <a:r>
              <a:t>Body Level Five</a:t>
            </a:r>
          </a:p>
        </p:txBody>
      </p:sp>
      <p:sp>
        <p:nvSpPr>
          <p:cNvPr id="76"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9.xml><?xml version="1.0" encoding="utf-8"?>
<p:sldLayout xmlns:a="http://schemas.openxmlformats.org/drawingml/2006/main" xmlns:r="http://schemas.openxmlformats.org/officeDocument/2006/relationships" xmlns:p="http://schemas.openxmlformats.org/presentationml/2006/main" type="tx">
  <p:cSld name="Photo - 3 Up">
    <p:spTree>
      <p:nvGrpSpPr>
        <p:cNvPr id="1" name=""/>
        <p:cNvGrpSpPr/>
        <p:nvPr/>
      </p:nvGrpSpPr>
      <p:grpSpPr>
        <a:xfrm>
          <a:off x="0" y="0"/>
          <a:ext cx="0" cy="0"/>
          <a:chOff x="0" y="0"/>
          <a:chExt cx="0" cy="0"/>
        </a:xfrm>
      </p:grpSpPr>
      <p:sp>
        <p:nvSpPr>
          <p:cNvPr id="83" name="Image"/>
          <p:cNvSpPr>
            <a:spLocks noGrp="1"/>
          </p:cNvSpPr>
          <p:nvPr>
            <p:ph type="pic" sz="half" idx="13"/>
          </p:nvPr>
        </p:nvSpPr>
        <p:spPr>
          <a:xfrm>
            <a:off x="952500" y="889000"/>
            <a:ext cx="5334000" cy="7975600"/>
          </a:xfrm>
          <a:prstGeom prst="rect">
            <a:avLst/>
          </a:prstGeom>
        </p:spPr>
        <p:txBody>
          <a:bodyPr lIns="91439" tIns="45719" rIns="91439" bIns="45719" anchor="t">
            <a:noAutofit/>
          </a:bodyPr>
          <a:lstStyle/>
          <a:p>
            <a:endParaRPr/>
          </a:p>
        </p:txBody>
      </p:sp>
      <p:sp>
        <p:nvSpPr>
          <p:cNvPr id="84" name="Image"/>
          <p:cNvSpPr>
            <a:spLocks noGrp="1"/>
          </p:cNvSpPr>
          <p:nvPr>
            <p:ph type="pic" sz="quarter" idx="14"/>
          </p:nvPr>
        </p:nvSpPr>
        <p:spPr>
          <a:xfrm>
            <a:off x="6718300" y="5092700"/>
            <a:ext cx="5334000" cy="3771900"/>
          </a:xfrm>
          <a:prstGeom prst="rect">
            <a:avLst/>
          </a:prstGeom>
        </p:spPr>
        <p:txBody>
          <a:bodyPr lIns="91439" tIns="45719" rIns="91439" bIns="45719" anchor="t">
            <a:noAutofit/>
          </a:bodyPr>
          <a:lstStyle/>
          <a:p>
            <a:endParaRPr/>
          </a:p>
        </p:txBody>
      </p:sp>
      <p:sp>
        <p:nvSpPr>
          <p:cNvPr id="85" name="Image"/>
          <p:cNvSpPr>
            <a:spLocks noGrp="1"/>
          </p:cNvSpPr>
          <p:nvPr>
            <p:ph type="pic" sz="quarter" idx="15"/>
          </p:nvPr>
        </p:nvSpPr>
        <p:spPr>
          <a:xfrm>
            <a:off x="6724518" y="889000"/>
            <a:ext cx="5334001" cy="3771900"/>
          </a:xfrm>
          <a:prstGeom prst="rect">
            <a:avLst/>
          </a:prstGeom>
        </p:spPr>
        <p:txBody>
          <a:bodyPr lIns="91439" tIns="45719" rIns="91439" bIns="45719" anchor="t">
            <a:noAutofit/>
          </a:bodyPr>
          <a:lstStyle/>
          <a:p>
            <a:endParaRPr/>
          </a:p>
        </p:txBody>
      </p:sp>
      <p:sp>
        <p:nvSpPr>
          <p:cNvPr id="86"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10.xml><?xml version="1.0" encoding="utf-8"?>
<p:sldLayout xmlns:a="http://schemas.openxmlformats.org/drawingml/2006/main" xmlns:r="http://schemas.openxmlformats.org/officeDocument/2006/relationships" xmlns:p="http://schemas.openxmlformats.org/presentationml/2006/main" type="tx">
  <p:cSld name="Quote">
    <p:spTree>
      <p:nvGrpSpPr>
        <p:cNvPr id="1" name=""/>
        <p:cNvGrpSpPr/>
        <p:nvPr/>
      </p:nvGrpSpPr>
      <p:grpSpPr>
        <a:xfrm>
          <a:off x="0" y="0"/>
          <a:ext cx="0" cy="0"/>
          <a:chOff x="0" y="0"/>
          <a:chExt cx="0" cy="0"/>
        </a:xfrm>
      </p:grpSpPr>
      <p:sp>
        <p:nvSpPr>
          <p:cNvPr id="93" name="–Johnny Appleseed"/>
          <p:cNvSpPr>
            <a:spLocks noGrp="1"/>
          </p:cNvSpPr>
          <p:nvPr>
            <p:ph type="body" sz="quarter" idx="13"/>
          </p:nvPr>
        </p:nvSpPr>
        <p:spPr>
          <a:xfrm>
            <a:off x="1270000" y="6362700"/>
            <a:ext cx="10464800" cy="469900"/>
          </a:xfrm>
          <a:prstGeom prst="rect">
            <a:avLst/>
          </a:prstGeom>
        </p:spPr>
        <p:txBody>
          <a:bodyPr anchor="t">
            <a:spAutoFit/>
          </a:bodyPr>
          <a:lstStyle>
            <a:lvl1pPr marL="0" indent="0" algn="ctr">
              <a:spcBef>
                <a:spcPts val="0"/>
              </a:spcBef>
              <a:buSzTx/>
              <a:buNone/>
              <a:defRPr sz="2400"/>
            </a:lvl1pPr>
          </a:lstStyle>
          <a:p>
            <a:r>
              <a:t>–Johnny Appleseed</a:t>
            </a:r>
          </a:p>
        </p:txBody>
      </p:sp>
      <p:sp>
        <p:nvSpPr>
          <p:cNvPr id="94" name="“Type a quote here.”"/>
          <p:cNvSpPr>
            <a:spLocks noGrp="1"/>
          </p:cNvSpPr>
          <p:nvPr>
            <p:ph type="body" sz="quarter" idx="14"/>
          </p:nvPr>
        </p:nvSpPr>
        <p:spPr>
          <a:xfrm>
            <a:off x="1270000" y="4267200"/>
            <a:ext cx="10464800" cy="685800"/>
          </a:xfrm>
          <a:prstGeom prst="rect">
            <a:avLst/>
          </a:prstGeom>
        </p:spPr>
        <p:txBody>
          <a:bodyPr>
            <a:spAutoFit/>
          </a:bodyPr>
          <a:lstStyle>
            <a:lvl1pPr marL="0" indent="0" algn="ctr">
              <a:spcBef>
                <a:spcPts val="0"/>
              </a:spcBef>
              <a:buSzTx/>
              <a:buNone/>
              <a:defRPr sz="3800"/>
            </a:lvl1pPr>
          </a:lstStyle>
          <a:p>
            <a:r>
              <a:t>“Type a quote here.” </a:t>
            </a:r>
          </a:p>
        </p:txBody>
      </p:sp>
      <p:sp>
        <p:nvSpPr>
          <p:cNvPr id="95"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11.xml><?xml version="1.0" encoding="utf-8"?>
<p:sldLayout xmlns:a="http://schemas.openxmlformats.org/drawingml/2006/main" xmlns:r="http://schemas.openxmlformats.org/officeDocument/2006/relationships" xmlns:p="http://schemas.openxmlformats.org/presentationml/2006/main" type="tx">
  <p:cSld name="Photo">
    <p:spTree>
      <p:nvGrpSpPr>
        <p:cNvPr id="1" name=""/>
        <p:cNvGrpSpPr/>
        <p:nvPr/>
      </p:nvGrpSpPr>
      <p:grpSpPr>
        <a:xfrm>
          <a:off x="0" y="0"/>
          <a:ext cx="0" cy="0"/>
          <a:chOff x="0" y="0"/>
          <a:chExt cx="0" cy="0"/>
        </a:xfrm>
      </p:grpSpPr>
      <p:sp>
        <p:nvSpPr>
          <p:cNvPr id="102" name="Image"/>
          <p:cNvSpPr>
            <a:spLocks noGrp="1"/>
          </p:cNvSpPr>
          <p:nvPr>
            <p:ph type="pic" idx="13"/>
          </p:nvPr>
        </p:nvSpPr>
        <p:spPr>
          <a:xfrm>
            <a:off x="0" y="0"/>
            <a:ext cx="12999418" cy="9753600"/>
          </a:xfrm>
          <a:prstGeom prst="rect">
            <a:avLst/>
          </a:prstGeom>
        </p:spPr>
        <p:txBody>
          <a:bodyPr lIns="91439" tIns="45719" rIns="91439" bIns="45719" anchor="t">
            <a:noAutofit/>
          </a:bodyPr>
          <a:lstStyle/>
          <a:p>
            <a:endParaRPr/>
          </a:p>
        </p:txBody>
      </p:sp>
      <p:sp>
        <p:nvSpPr>
          <p:cNvPr id="103"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Layouts/slideLayout12.xml><?xml version="1.0" encoding="utf-8"?>
<p:sldLayout xmlns:a="http://schemas.openxmlformats.org/drawingml/2006/main" xmlns:r="http://schemas.openxmlformats.org/officeDocument/2006/relationships" xmlns:p="http://schemas.openxmlformats.org/presentationml/2006/main" type="tx">
  <p:cSld name="Blank">
    <p:spTree>
      <p:nvGrpSpPr>
        <p:cNvPr id="1" name=""/>
        <p:cNvGrpSpPr/>
        <p:nvPr/>
      </p:nvGrpSpPr>
      <p:grpSpPr>
        <a:xfrm>
          <a:off x="0" y="0"/>
          <a:ext cx="0" cy="0"/>
          <a:chOff x="0" y="0"/>
          <a:chExt cx="0" cy="0"/>
        </a:xfrm>
      </p:grpSpPr>
      <p:sp>
        <p:nvSpPr>
          <p:cNvPr id="110" name="Slide Number"/>
          <p:cNvSpPr txBox="1">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xmlns:p14="http://schemas.microsoft.com/office/powerpoint/2010/main" spd="med"/>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 name="Title Text"/>
          <p:cNvSpPr txBox="1">
            <a:spLocks noGrp="1"/>
          </p:cNvSpPr>
          <p:nvPr>
            <p:ph type="title"/>
          </p:nvPr>
        </p:nvSpPr>
        <p:spPr>
          <a:xfrm>
            <a:off x="952500" y="444500"/>
            <a:ext cx="11099800" cy="2159000"/>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normAutofit/>
          </a:bodyPr>
          <a:lstStyle/>
          <a:p>
            <a:r>
              <a:t>Title Text</a:t>
            </a:r>
          </a:p>
        </p:txBody>
      </p:sp>
      <p:sp>
        <p:nvSpPr>
          <p:cNvPr id="3" name="Body Level One…"/>
          <p:cNvSpPr txBox="1">
            <a:spLocks noGrp="1"/>
          </p:cNvSpPr>
          <p:nvPr>
            <p:ph type="body" idx="1"/>
          </p:nvPr>
        </p:nvSpPr>
        <p:spPr>
          <a:xfrm>
            <a:off x="952500" y="2603500"/>
            <a:ext cx="11099800" cy="6286500"/>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normAutofit/>
          </a:bodyPr>
          <a:lstStyle/>
          <a:p>
            <a:r>
              <a:t>Body Level One</a:t>
            </a:r>
          </a:p>
          <a:p>
            <a:pPr lvl="1"/>
            <a:r>
              <a:t>Body Level Two</a:t>
            </a:r>
          </a:p>
          <a:p>
            <a:pPr lvl="2"/>
            <a:r>
              <a:t>Body Level Three</a:t>
            </a:r>
          </a:p>
          <a:p>
            <a:pPr lvl="3"/>
            <a:r>
              <a:t>Body Level Four</a:t>
            </a:r>
          </a:p>
          <a:p>
            <a:pPr lvl="4"/>
            <a:r>
              <a:t>Body Level Five</a:t>
            </a:r>
          </a:p>
        </p:txBody>
      </p:sp>
      <p:sp>
        <p:nvSpPr>
          <p:cNvPr id="4" name="Slide Number"/>
          <p:cNvSpPr txBox="1">
            <a:spLocks noGrp="1"/>
          </p:cNvSpPr>
          <p:nvPr>
            <p:ph type="sldNum" sz="quarter" idx="2"/>
          </p:nvPr>
        </p:nvSpPr>
        <p:spPr>
          <a:xfrm>
            <a:off x="6311798" y="9251950"/>
            <a:ext cx="368504" cy="381000"/>
          </a:xfrm>
          <a:prstGeom prst="rect">
            <a:avLst/>
          </a:prstGeom>
          <a:ln w="12700">
            <a:miter lim="400000"/>
          </a:ln>
        </p:spPr>
        <p:txBody>
          <a:bodyPr wrap="none" lIns="50800" tIns="50800" rIns="50800" bIns="50800">
            <a:spAutoFit/>
          </a:bodyPr>
          <a:lstStyle>
            <a:lvl1pPr>
              <a:defRPr sz="1800"/>
            </a:lvl1pPr>
          </a:lstStyle>
          <a:p>
            <a:fld id="{86CB4B4D-7CA3-9044-876B-883B54F8677D}" type="slidenum">
              <a:t>‹#›</a:t>
            </a:fld>
            <a:endParaRP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ransition xmlns:p14="http://schemas.microsoft.com/office/powerpoint/2010/main" spd="med"/>
  <p:txStyles>
    <p:titleStyle>
      <a:lvl1pPr marL="0" marR="0" indent="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1pPr>
      <a:lvl2pPr marL="0" marR="0" indent="2286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2pPr>
      <a:lvl3pPr marL="0" marR="0" indent="4572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3pPr>
      <a:lvl4pPr marL="0" marR="0" indent="6858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4pPr>
      <a:lvl5pPr marL="0" marR="0" indent="9144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5pPr>
      <a:lvl6pPr marL="0" marR="0" indent="11430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6pPr>
      <a:lvl7pPr marL="0" marR="0" indent="13716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7pPr>
      <a:lvl8pPr marL="0" marR="0" indent="16002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8pPr>
      <a:lvl9pPr marL="0" marR="0" indent="18288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9pPr>
    </p:titleStyle>
    <p:bodyStyle>
      <a:lvl1pPr marL="444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1pPr>
      <a:lvl2pPr marL="8890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2pPr>
      <a:lvl3pPr marL="1333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3pPr>
      <a:lvl4pPr marL="17780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4pPr>
      <a:lvl5pPr marL="2222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5pPr>
      <a:lvl6pPr marL="26670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6pPr>
      <a:lvl7pPr marL="3111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7pPr>
      <a:lvl8pPr marL="35560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8pPr>
      <a:lvl9pPr marL="4000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9pPr>
    </p:bodyStyle>
    <p:otherStyle>
      <a:lvl1pPr marL="0" marR="0" indent="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1pPr>
      <a:lvl2pPr marL="0" marR="0" indent="2286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2pPr>
      <a:lvl3pPr marL="0" marR="0" indent="4572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3pPr>
      <a:lvl4pPr marL="0" marR="0" indent="6858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4pPr>
      <a:lvl5pPr marL="0" marR="0" indent="9144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5pPr>
      <a:lvl6pPr marL="0" marR="0" indent="11430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6pPr>
      <a:lvl7pPr marL="0" marR="0" indent="13716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7pPr>
      <a:lvl8pPr marL="0" marR="0" indent="16002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8pPr>
      <a:lvl9pPr marL="0" marR="0" indent="18288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3.tif"/><Relationship Id="rId4" Type="http://schemas.openxmlformats.org/officeDocument/2006/relationships/image" Target="../media/image4.tif"/><Relationship Id="rId5" Type="http://schemas.openxmlformats.org/officeDocument/2006/relationships/image" Target="../media/image5.tif"/><Relationship Id="rId6" Type="http://schemas.openxmlformats.org/officeDocument/2006/relationships/image" Target="../media/image6.tif"/><Relationship Id="rId7"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notesSlide" Target="../notesSlides/notesSlide1.xml"/></Relationships>
</file>

<file path=ppt/slides/_rels/slide3.xml.rels><?xml version="1.0" encoding="UTF-8" standalone="yes"?>
<Relationships xmlns="http://schemas.openxmlformats.org/package/2006/relationships"><Relationship Id="rId3" Type="http://schemas.openxmlformats.org/officeDocument/2006/relationships/image" Target="../media/image7.jpeg"/><Relationship Id="rId4" Type="http://schemas.openxmlformats.org/officeDocument/2006/relationships/image" Target="../media/image8.tif"/><Relationship Id="rId5" Type="http://schemas.openxmlformats.org/officeDocument/2006/relationships/image" Target="../media/image9.png"/><Relationship Id="rId1" Type="http://schemas.openxmlformats.org/officeDocument/2006/relationships/slideLayout" Target="../slideLayouts/slideLayout6.xml"/><Relationship Id="rId2" Type="http://schemas.openxmlformats.org/officeDocument/2006/relationships/notesSlide" Target="../notesSlides/notesSlide2.xml"/></Relationships>
</file>

<file path=ppt/slides/_rels/slide4.xml.rels><?xml version="1.0" encoding="UTF-8" standalone="yes"?>
<Relationships xmlns="http://schemas.openxmlformats.org/package/2006/relationships"><Relationship Id="rId3" Type="http://schemas.openxmlformats.org/officeDocument/2006/relationships/image" Target="../media/image11.tif"/><Relationship Id="rId4" Type="http://schemas.openxmlformats.org/officeDocument/2006/relationships/image" Target="../media/image3.tif"/><Relationship Id="rId5" Type="http://schemas.openxmlformats.org/officeDocument/2006/relationships/image" Target="../media/image12.tif"/><Relationship Id="rId6"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10.tif"/></Relationships>
</file>

<file path=ppt/slides/_rels/slide5.xml.rels><?xml version="1.0" encoding="UTF-8" standalone="yes"?>
<Relationships xmlns="http://schemas.openxmlformats.org/package/2006/relationships"><Relationship Id="rId3" Type="http://schemas.openxmlformats.org/officeDocument/2006/relationships/image" Target="../media/image10.tif"/><Relationship Id="rId4" Type="http://schemas.openxmlformats.org/officeDocument/2006/relationships/image" Target="../media/image11.tif"/><Relationship Id="rId5" Type="http://schemas.openxmlformats.org/officeDocument/2006/relationships/image" Target="../media/image3.tif"/><Relationship Id="rId6" Type="http://schemas.openxmlformats.org/officeDocument/2006/relationships/image" Target="../media/image12.tif"/><Relationship Id="rId7" Type="http://schemas.openxmlformats.org/officeDocument/2006/relationships/image" Target="../media/image13.tif"/><Relationship Id="rId1" Type="http://schemas.openxmlformats.org/officeDocument/2006/relationships/slideLayout" Target="../slideLayouts/slideLayout6.xml"/><Relationship Id="rId2" Type="http://schemas.openxmlformats.org/officeDocument/2006/relationships/image" Target="../media/image4.tif"/></Relationships>
</file>

<file path=ppt/slides/_rels/slide6.xml.rels><?xml version="1.0" encoding="UTF-8" standalone="yes"?>
<Relationships xmlns="http://schemas.openxmlformats.org/package/2006/relationships"><Relationship Id="rId3" Type="http://schemas.openxmlformats.org/officeDocument/2006/relationships/image" Target="../media/image4.tif"/><Relationship Id="rId4" Type="http://schemas.openxmlformats.org/officeDocument/2006/relationships/image" Target="../media/image10.tif"/><Relationship Id="rId5" Type="http://schemas.openxmlformats.org/officeDocument/2006/relationships/image" Target="../media/image11.tif"/><Relationship Id="rId6" Type="http://schemas.openxmlformats.org/officeDocument/2006/relationships/image" Target="../media/image3.tif"/><Relationship Id="rId7" Type="http://schemas.openxmlformats.org/officeDocument/2006/relationships/image" Target="../media/image12.tif"/><Relationship Id="rId8" Type="http://schemas.openxmlformats.org/officeDocument/2006/relationships/image" Target="../media/image13.tif"/><Relationship Id="rId9" Type="http://schemas.openxmlformats.org/officeDocument/2006/relationships/image" Target="../media/image15.tif"/><Relationship Id="rId10" Type="http://schemas.openxmlformats.org/officeDocument/2006/relationships/image" Target="../media/image16.png"/><Relationship Id="rId1" Type="http://schemas.openxmlformats.org/officeDocument/2006/relationships/slideLayout" Target="../slideLayouts/slideLayout6.xml"/><Relationship Id="rId2" Type="http://schemas.openxmlformats.org/officeDocument/2006/relationships/image" Target="../media/image14.tif"/></Relationships>
</file>

<file path=ppt/slides/_rels/slide7.xml.rels><?xml version="1.0" encoding="UTF-8" standalone="yes"?>
<Relationships xmlns="http://schemas.openxmlformats.org/package/2006/relationships"><Relationship Id="rId3" Type="http://schemas.openxmlformats.org/officeDocument/2006/relationships/image" Target="../media/image17.tif"/><Relationship Id="rId4" Type="http://schemas.openxmlformats.org/officeDocument/2006/relationships/image" Target="../media/image18.png"/><Relationship Id="rId5" Type="http://schemas.openxmlformats.org/officeDocument/2006/relationships/image" Target="../media/image3.tif"/><Relationship Id="rId6"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notesSlide" Target="../notesSlides/notesSlide3.xml"/></Relationships>
</file>

<file path=ppt/slides/_rels/slide8.xml.rels><?xml version="1.0" encoding="UTF-8" standalone="yes"?>
<Relationships xmlns="http://schemas.openxmlformats.org/package/2006/relationships"><Relationship Id="rId3" Type="http://schemas.openxmlformats.org/officeDocument/2006/relationships/image" Target="../media/image17.tif"/><Relationship Id="rId4" Type="http://schemas.openxmlformats.org/officeDocument/2006/relationships/image" Target="../media/image19.png"/><Relationship Id="rId5" Type="http://schemas.openxmlformats.org/officeDocument/2006/relationships/image" Target="../media/image3.tif"/><Relationship Id="rId6"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notesSlide" Target="../notesSlides/notesSlide4.xml"/></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6.xml"/><Relationship Id="rId4" Type="http://schemas.openxmlformats.org/officeDocument/2006/relationships/image" Target="../media/image20.png"/><Relationship Id="rId5" Type="http://schemas.openxmlformats.org/officeDocument/2006/relationships/image" Target="../media/image21.png"/><Relationship Id="rId6" Type="http://schemas.openxmlformats.org/officeDocument/2006/relationships/image" Target="../media/image3.tif"/><Relationship Id="rId7" Type="http://schemas.openxmlformats.org/officeDocument/2006/relationships/image" Target="../media/image2.png"/><Relationship Id="rId1" Type="http://schemas.microsoft.com/office/2007/relationships/media" Target="../media/media1.mp4"/><Relationship Id="rId2" Type="http://schemas.openxmlformats.org/officeDocument/2006/relationships/video" Target="../media/media1.mp4"/></Relationships>
</file>

<file path=ppt/slides/_rels/slide10.xml.rels><?xml version="1.0" encoding="UTF-8" standalone="yes"?>
<Relationships xmlns="http://schemas.openxmlformats.org/package/2006/relationships"><Relationship Id="rId3" Type="http://schemas.openxmlformats.org/officeDocument/2006/relationships/slideLayout" Target="../slideLayouts/slideLayout6.xml"/><Relationship Id="rId4" Type="http://schemas.openxmlformats.org/officeDocument/2006/relationships/image" Target="../media/image22.png"/><Relationship Id="rId5" Type="http://schemas.openxmlformats.org/officeDocument/2006/relationships/image" Target="../media/image20.png"/><Relationship Id="rId6" Type="http://schemas.openxmlformats.org/officeDocument/2006/relationships/image" Target="../media/image3.tif"/><Relationship Id="rId7" Type="http://schemas.openxmlformats.org/officeDocument/2006/relationships/image" Target="../media/image2.png"/><Relationship Id="rId1" Type="http://schemas.microsoft.com/office/2007/relationships/media" Target="../media/media2.mp4"/><Relationship Id="rId2" Type="http://schemas.openxmlformats.org/officeDocument/2006/relationships/video" Target="../media/media2.mp4"/></Relationships>
</file>

<file path=ppt/slides/_rels/slide11.xml.rels><?xml version="1.0" encoding="UTF-8" standalone="yes"?>
<Relationships xmlns="http://schemas.openxmlformats.org/package/2006/relationships"><Relationship Id="rId3" Type="http://schemas.openxmlformats.org/officeDocument/2006/relationships/image" Target="../media/image24.tif"/><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23.tif"/></Relationships>
</file>

<file path=ppt/slides/_rels/slide12.xml.rels><?xml version="1.0" encoding="UTF-8" standalone="yes"?>
<Relationships xmlns="http://schemas.openxmlformats.org/package/2006/relationships"><Relationship Id="rId3" Type="http://schemas.openxmlformats.org/officeDocument/2006/relationships/image" Target="../media/image23.tif"/><Relationship Id="rId4" Type="http://schemas.openxmlformats.org/officeDocument/2006/relationships/image" Target="../media/image24.tif"/><Relationship Id="rId5"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3.tif"/></Relationships>
</file>

<file path=ppt/slides/_rels/slide13.xml.rels><?xml version="1.0" encoding="UTF-8" standalone="yes"?>
<Relationships xmlns="http://schemas.openxmlformats.org/package/2006/relationships"><Relationship Id="rId3" Type="http://schemas.openxmlformats.org/officeDocument/2006/relationships/image" Target="../media/image24.tif"/><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23.tif"/></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tif"/><Relationship Id="rId3" Type="http://schemas.openxmlformats.org/officeDocument/2006/relationships/image" Target="../media/image2.png"/></Relationships>
</file>

<file path=ppt/slides/_rels/slide15.xml.rels><?xml version="1.0" encoding="UTF-8" standalone="yes"?>
<Relationships xmlns="http://schemas.openxmlformats.org/package/2006/relationships"><Relationship Id="rId3" Type="http://schemas.openxmlformats.org/officeDocument/2006/relationships/image" Target="../media/image3.tif"/><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hyperlink" Target="http://icecube.wisc.edu/viewer/quiz" TargetMode="External"/></Relationships>
</file>

<file path=ppt/slides/_rels/slide16.xml.rels><?xml version="1.0" encoding="UTF-8" standalone="yes"?>
<Relationships xmlns="http://schemas.openxmlformats.org/package/2006/relationships"><Relationship Id="rId3" Type="http://schemas.openxmlformats.org/officeDocument/2006/relationships/image" Target="../media/image26.png"/><Relationship Id="rId4" Type="http://schemas.openxmlformats.org/officeDocument/2006/relationships/image" Target="../media/image27.png"/><Relationship Id="rId5" Type="http://schemas.openxmlformats.org/officeDocument/2006/relationships/image" Target="../media/image3.tif"/><Relationship Id="rId6"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25.tif"/></Relationships>
</file>

<file path=ppt/slides/_rels/slide17.xml.rels><?xml version="1.0" encoding="UTF-8" standalone="yes"?>
<Relationships xmlns="http://schemas.openxmlformats.org/package/2006/relationships"><Relationship Id="rId3" Type="http://schemas.openxmlformats.org/officeDocument/2006/relationships/image" Target="../media/image29.png"/><Relationship Id="rId4" Type="http://schemas.openxmlformats.org/officeDocument/2006/relationships/image" Target="../media/image3.tif"/><Relationship Id="rId5"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28.png"/></Relationships>
</file>

<file path=ppt/slides/_rels/slide18.xml.rels><?xml version="1.0" encoding="UTF-8" standalone="yes"?>
<Relationships xmlns="http://schemas.openxmlformats.org/package/2006/relationships"><Relationship Id="rId3" Type="http://schemas.openxmlformats.org/officeDocument/2006/relationships/hyperlink" Target="http://icecube.wisc.edu/viewer/background_signal" TargetMode="External"/><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3.tif"/></Relationships>
</file>

<file path=ppt/slides/_rels/slide19.xml.rels><?xml version="1.0" encoding="UTF-8" standalone="yes"?>
<Relationships xmlns="http://schemas.openxmlformats.org/package/2006/relationships"><Relationship Id="rId3" Type="http://schemas.openxmlformats.org/officeDocument/2006/relationships/image" Target="../media/image3.tif"/><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30.png"/></Relationships>
</file>

<file path=ppt/slides/_rels/slide20.xml.rels><?xml version="1.0" encoding="UTF-8" standalone="yes"?>
<Relationships xmlns="http://schemas.openxmlformats.org/package/2006/relationships"><Relationship Id="rId3" Type="http://schemas.openxmlformats.org/officeDocument/2006/relationships/image" Target="../media/image31.png"/><Relationship Id="rId4" Type="http://schemas.openxmlformats.org/officeDocument/2006/relationships/image" Target="../media/image32.png"/><Relationship Id="rId5"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3.tif"/></Relationships>
</file>

<file path=ppt/slides/_rels/slide21.xml.rels><?xml version="1.0" encoding="UTF-8" standalone="yes"?>
<Relationships xmlns="http://schemas.openxmlformats.org/package/2006/relationships"><Relationship Id="rId3" Type="http://schemas.openxmlformats.org/officeDocument/2006/relationships/image" Target="../media/image33.png"/><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3.tif"/></Relationships>
</file>

<file path=ppt/slides/_rels/slide22.xml.rels><?xml version="1.0" encoding="UTF-8" standalone="yes"?>
<Relationships xmlns="http://schemas.openxmlformats.org/package/2006/relationships"><Relationship Id="rId3" Type="http://schemas.openxmlformats.org/officeDocument/2006/relationships/image" Target="../media/image3.tif"/><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34.pn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5.tif"/><Relationship Id="rId3" Type="http://schemas.openxmlformats.org/officeDocument/2006/relationships/image" Target="../media/image3.tif"/></Relationships>
</file>

<file path=ppt/slides/_rels/slide25.xml.rels><?xml version="1.0" encoding="UTF-8" standalone="yes"?>
<Relationships xmlns="http://schemas.openxmlformats.org/package/2006/relationships"><Relationship Id="rId3" Type="http://schemas.openxmlformats.org/officeDocument/2006/relationships/image" Target="../media/image3.tif"/><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hyperlink" Target="http://icecube.wisc.edu/viewer/training" TargetMode="External"/></Relationships>
</file>

<file path=ppt/slides/_rels/slide26.xml.rels><?xml version="1.0" encoding="UTF-8" standalone="yes"?>
<Relationships xmlns="http://schemas.openxmlformats.org/package/2006/relationships"><Relationship Id="rId3" Type="http://schemas.openxmlformats.org/officeDocument/2006/relationships/image" Target="../media/image35.tif"/><Relationship Id="rId4" Type="http://schemas.openxmlformats.org/officeDocument/2006/relationships/hyperlink" Target="http://icecube.wisc.edu/viewer/hese" TargetMode="External"/><Relationship Id="rId1" Type="http://schemas.openxmlformats.org/officeDocument/2006/relationships/slideLayout" Target="../slideLayouts/slideLayout6.xml"/><Relationship Id="rId2" Type="http://schemas.openxmlformats.org/officeDocument/2006/relationships/image" Target="../media/image3.tif"/></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6.tif"/><Relationship Id="rId3" Type="http://schemas.openxmlformats.org/officeDocument/2006/relationships/image" Target="../media/image2.png"/></Relationships>
</file>

<file path=ppt/slides/_rels/slide28.xml.rels><?xml version="1.0" encoding="UTF-8" standalone="yes"?>
<Relationships xmlns="http://schemas.openxmlformats.org/package/2006/relationships"><Relationship Id="rId3" Type="http://schemas.openxmlformats.org/officeDocument/2006/relationships/image" Target="../media/image3.tif"/><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hyperlink" Target="http://icecube.wisc.edu/viewer/hese_all" TargetMode="Externa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hyperlink" Target="http://icecube.wisc.edu/viewer/hese_all" TargetMode="Externa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7.png"/><Relationship Id="rId3" Type="http://schemas.openxmlformats.org/officeDocument/2006/relationships/image" Target="../media/image2.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8.png"/><Relationship Id="rId3" Type="http://schemas.openxmlformats.org/officeDocument/2006/relationships/image" Target="../media/image2.png"/></Relationships>
</file>

<file path=ppt/slides/_rels/slide32.xml.rels><?xml version="1.0" encoding="UTF-8" standalone="yes"?>
<Relationships xmlns="http://schemas.openxmlformats.org/package/2006/relationships"><Relationship Id="rId3" Type="http://schemas.openxmlformats.org/officeDocument/2006/relationships/hyperlink" Target="https://masterclass.icecube.wisc.edu/viewer/tuning" TargetMode="External"/><Relationship Id="rId4" Type="http://schemas.openxmlformats.org/officeDocument/2006/relationships/image" Target="../media/image3.tif"/><Relationship Id="rId5"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hyperlink" Target="http://icecube.wisc.edu/masterclass/tuning" TargetMode="External"/></Relationships>
</file>

<file path=ppt/slides/_rels/slide33.xml.rels><?xml version="1.0" encoding="UTF-8" standalone="yes"?>
<Relationships xmlns="http://schemas.openxmlformats.org/package/2006/relationships"><Relationship Id="rId3" Type="http://schemas.openxmlformats.org/officeDocument/2006/relationships/image" Target="../media/image39.png"/><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image" Target="../media/image3.tif"/></Relationships>
</file>

<file path=ppt/slides/_rels/slide34.xml.rels><?xml version="1.0" encoding="UTF-8" standalone="yes"?>
<Relationships xmlns="http://schemas.openxmlformats.org/package/2006/relationships"><Relationship Id="rId3" Type="http://schemas.openxmlformats.org/officeDocument/2006/relationships/hyperlink" Target="https://masterclass.icecube.wisc.edu/viewer/tuning_zen" TargetMode="External"/><Relationship Id="rId4" Type="http://schemas.openxmlformats.org/officeDocument/2006/relationships/image" Target="../media/image3.tif"/><Relationship Id="rId5"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hyperlink" Target="http://icecube.wisc.edu/masterclass/tuning_zen" TargetMode="Externa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40.png"/><Relationship Id="rId3" Type="http://schemas.openxmlformats.org/officeDocument/2006/relationships/image" Target="../media/image41.tif"/></Relationships>
</file>

<file path=ppt/slides/_rels/slide36.xml.rels><?xml version="1.0" encoding="UTF-8" standalone="yes"?>
<Relationships xmlns="http://schemas.openxmlformats.org/package/2006/relationships"><Relationship Id="rId3" Type="http://schemas.openxmlformats.org/officeDocument/2006/relationships/image" Target="../media/image42.png"/><Relationship Id="rId4" Type="http://schemas.openxmlformats.org/officeDocument/2006/relationships/image" Target="../media/image43.png"/><Relationship Id="rId1" Type="http://schemas.openxmlformats.org/officeDocument/2006/relationships/slideLayout" Target="../slideLayouts/slideLayout6.xml"/><Relationship Id="rId2" Type="http://schemas.openxmlformats.org/officeDocument/2006/relationships/notesSlide" Target="../notesSlides/notesSlide5.xml"/></Relationships>
</file>

<file path=ppt/slides/_rels/slide37.xml.rels><?xml version="1.0" encoding="UTF-8" standalone="yes"?>
<Relationships xmlns="http://schemas.openxmlformats.org/package/2006/relationships"><Relationship Id="rId3" Type="http://schemas.openxmlformats.org/officeDocument/2006/relationships/image" Target="../media/image17.tif"/><Relationship Id="rId4" Type="http://schemas.openxmlformats.org/officeDocument/2006/relationships/image" Target="../media/image2.png"/><Relationship Id="rId1" Type="http://schemas.openxmlformats.org/officeDocument/2006/relationships/slideLayout" Target="../slideLayouts/slideLayout6.xml"/><Relationship Id="rId2" Type="http://schemas.openxmlformats.org/officeDocument/2006/relationships/notesSlide" Target="../notesSlides/notesSlide6.xml"/></Relationships>
</file>

<file path=ppt/slides/_rels/slide38.xml.rels><?xml version="1.0" encoding="UTF-8" standalone="yes"?>
<Relationships xmlns="http://schemas.openxmlformats.org/package/2006/relationships"><Relationship Id="rId3" Type="http://schemas.openxmlformats.org/officeDocument/2006/relationships/slideLayout" Target="../slideLayouts/slideLayout6.xml"/><Relationship Id="rId4" Type="http://schemas.openxmlformats.org/officeDocument/2006/relationships/image" Target="../media/image44.png"/><Relationship Id="rId5" Type="http://schemas.openxmlformats.org/officeDocument/2006/relationships/image" Target="../media/image45.png"/><Relationship Id="rId6" Type="http://schemas.openxmlformats.org/officeDocument/2006/relationships/image" Target="../media/image2.png"/><Relationship Id="rId1" Type="http://schemas.microsoft.com/office/2007/relationships/media" Target="../media/media3.mp4"/><Relationship Id="rId2" Type="http://schemas.openxmlformats.org/officeDocument/2006/relationships/video" Target="../media/media3.mp4"/></Relationships>
</file>

<file path=ppt/slides/_rels/slide39.xml.rels><?xml version="1.0" encoding="UTF-8" standalone="yes"?>
<Relationships xmlns="http://schemas.openxmlformats.org/package/2006/relationships"><Relationship Id="rId3" Type="http://schemas.openxmlformats.org/officeDocument/2006/relationships/slideLayout" Target="../slideLayouts/slideLayout6.xml"/><Relationship Id="rId4" Type="http://schemas.openxmlformats.org/officeDocument/2006/relationships/image" Target="../media/image46.png"/><Relationship Id="rId5" Type="http://schemas.openxmlformats.org/officeDocument/2006/relationships/image" Target="../media/image47.png"/><Relationship Id="rId6" Type="http://schemas.openxmlformats.org/officeDocument/2006/relationships/image" Target="../media/image3.tif"/><Relationship Id="rId7" Type="http://schemas.openxmlformats.org/officeDocument/2006/relationships/image" Target="../media/image2.png"/><Relationship Id="rId1" Type="http://schemas.microsoft.com/office/2007/relationships/media" Target="../media/media4.mp4"/><Relationship Id="rId2" Type="http://schemas.openxmlformats.org/officeDocument/2006/relationships/video" Target="../media/media4.mp4"/></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9" name="High Energy Neutrinos in IceCube:…"/>
          <p:cNvSpPr txBox="1">
            <a:spLocks noGrp="1"/>
          </p:cNvSpPr>
          <p:nvPr>
            <p:ph type="ctrTitle"/>
          </p:nvPr>
        </p:nvSpPr>
        <p:spPr>
          <a:xfrm>
            <a:off x="1270000" y="1879600"/>
            <a:ext cx="10464800" cy="3302000"/>
          </a:xfrm>
          <a:prstGeom prst="rect">
            <a:avLst/>
          </a:prstGeom>
        </p:spPr>
        <p:txBody>
          <a:bodyPr>
            <a:normAutofit fontScale="90000"/>
          </a:bodyPr>
          <a:lstStyle/>
          <a:p>
            <a:pPr defTabSz="514095">
              <a:defRPr sz="7040"/>
            </a:pPr>
            <a:r>
              <a:t>High Energy Neutrinos in IceCube:</a:t>
            </a:r>
          </a:p>
          <a:p>
            <a:pPr defTabSz="514095">
              <a:defRPr sz="7040"/>
            </a:pPr>
            <a:r>
              <a:t>How can we find them?</a:t>
            </a:r>
          </a:p>
        </p:txBody>
      </p:sp>
      <p:sp>
        <p:nvSpPr>
          <p:cNvPr id="120" name="AAPT Summer Meeting 2017…"/>
          <p:cNvSpPr txBox="1">
            <a:spLocks noGrp="1"/>
          </p:cNvSpPr>
          <p:nvPr>
            <p:ph type="subTitle" sz="quarter" idx="1"/>
          </p:nvPr>
        </p:nvSpPr>
        <p:spPr>
          <a:xfrm>
            <a:off x="1270000" y="5892800"/>
            <a:ext cx="10464800" cy="1130300"/>
          </a:xfrm>
          <a:prstGeom prst="rect">
            <a:avLst/>
          </a:prstGeom>
        </p:spPr>
        <p:txBody>
          <a:bodyPr/>
          <a:lstStyle/>
          <a:p>
            <a:r>
              <a:t>AAPT Summer Meeting 2017</a:t>
            </a:r>
          </a:p>
          <a:p>
            <a:r>
              <a:t>Sílvia Bravo and Jim Madsen</a:t>
            </a:r>
          </a:p>
        </p:txBody>
      </p:sp>
      <p:pic>
        <p:nvPicPr>
          <p:cNvPr id="2" name="Picture 1" descr="IceCube_official_logo.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470334" y="5419451"/>
            <a:ext cx="1828800" cy="2020824"/>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3" name="Slide Number"/>
          <p:cNvSpPr txBox="1">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2</a:t>
            </a:fld>
            <a:endParaRPr/>
          </a:p>
        </p:txBody>
      </p:sp>
      <p:sp>
        <p:nvSpPr>
          <p:cNvPr id="124" name="What do we know about neutrinos?"/>
          <p:cNvSpPr txBox="1">
            <a:spLocks noGrp="1"/>
          </p:cNvSpPr>
          <p:nvPr>
            <p:ph type="title"/>
          </p:nvPr>
        </p:nvSpPr>
        <p:spPr>
          <a:xfrm>
            <a:off x="952500" y="304800"/>
            <a:ext cx="11099800" cy="946895"/>
          </a:xfrm>
          <a:prstGeom prst="rect">
            <a:avLst/>
          </a:prstGeom>
        </p:spPr>
        <p:txBody>
          <a:bodyPr/>
          <a:lstStyle>
            <a:lvl1pPr defTabSz="403097">
              <a:defRPr sz="5520"/>
            </a:lvl1pPr>
          </a:lstStyle>
          <a:p>
            <a:r>
              <a:t>What do we know about neutrinos?</a:t>
            </a:r>
          </a:p>
        </p:txBody>
      </p:sp>
      <p:pic>
        <p:nvPicPr>
          <p:cNvPr id="125" name="pasted-image.tif" descr="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pic>
        <p:nvPicPr>
          <p:cNvPr id="126" name="pasted-image.tif" descr="pasted-image.tif"/>
          <p:cNvPicPr>
            <a:picLocks noChangeAspect="1"/>
          </p:cNvPicPr>
          <p:nvPr/>
        </p:nvPicPr>
        <p:blipFill>
          <a:blip r:embed="rId4">
            <a:extLst/>
          </a:blip>
          <a:stretch>
            <a:fillRect/>
          </a:stretch>
        </p:blipFill>
        <p:spPr>
          <a:xfrm>
            <a:off x="1980580" y="2067033"/>
            <a:ext cx="4936900" cy="2781120"/>
          </a:xfrm>
          <a:prstGeom prst="rect">
            <a:avLst/>
          </a:prstGeom>
          <a:ln w="12700">
            <a:miter lim="400000"/>
          </a:ln>
        </p:spPr>
      </p:pic>
      <p:pic>
        <p:nvPicPr>
          <p:cNvPr id="127" name="pasted-image.tif" descr="pasted-image.tif"/>
          <p:cNvPicPr>
            <a:picLocks noChangeAspect="1"/>
          </p:cNvPicPr>
          <p:nvPr/>
        </p:nvPicPr>
        <p:blipFill>
          <a:blip r:embed="rId5">
            <a:extLst/>
          </a:blip>
          <a:stretch>
            <a:fillRect/>
          </a:stretch>
        </p:blipFill>
        <p:spPr>
          <a:xfrm>
            <a:off x="7868083" y="2047893"/>
            <a:ext cx="2882901" cy="2819401"/>
          </a:xfrm>
          <a:prstGeom prst="rect">
            <a:avLst/>
          </a:prstGeom>
          <a:ln w="12700">
            <a:miter lim="400000"/>
          </a:ln>
        </p:spPr>
      </p:pic>
      <p:pic>
        <p:nvPicPr>
          <p:cNvPr id="128" name="pasted-image.tif" descr="pasted-image.tif"/>
          <p:cNvPicPr>
            <a:picLocks noChangeAspect="1"/>
          </p:cNvPicPr>
          <p:nvPr/>
        </p:nvPicPr>
        <p:blipFill>
          <a:blip r:embed="rId6">
            <a:extLst/>
          </a:blip>
          <a:stretch>
            <a:fillRect/>
          </a:stretch>
        </p:blipFill>
        <p:spPr>
          <a:xfrm>
            <a:off x="4796950" y="5021181"/>
            <a:ext cx="3410900" cy="3172138"/>
          </a:xfrm>
          <a:prstGeom prst="rect">
            <a:avLst/>
          </a:prstGeom>
          <a:ln w="12700">
            <a:miter lim="400000"/>
          </a:ln>
        </p:spPr>
      </p:pic>
      <p:pic>
        <p:nvPicPr>
          <p:cNvPr id="10" name="Picture 9" descr="IceCube_official_logo.png"/>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 name="Why do we search for neutrino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Why do we search for neutrinos?</a:t>
            </a:r>
          </a:p>
        </p:txBody>
      </p:sp>
      <p:sp>
        <p:nvSpPr>
          <p:cNvPr id="134" name="Slide Number"/>
          <p:cNvSpPr txBox="1">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3</a:t>
            </a:fld>
            <a:endParaRPr/>
          </a:p>
        </p:txBody>
      </p:sp>
      <p:pic>
        <p:nvPicPr>
          <p:cNvPr id="135" name="Hessballon.jpg" descr="Hessballon.jpg"/>
          <p:cNvPicPr>
            <a:picLocks noChangeAspect="1"/>
          </p:cNvPicPr>
          <p:nvPr/>
        </p:nvPicPr>
        <p:blipFill>
          <a:blip r:embed="rId3">
            <a:extLst/>
          </a:blip>
          <a:stretch>
            <a:fillRect/>
          </a:stretch>
        </p:blipFill>
        <p:spPr>
          <a:xfrm>
            <a:off x="1536562" y="3181715"/>
            <a:ext cx="4109053" cy="4775133"/>
          </a:xfrm>
          <a:prstGeom prst="rect">
            <a:avLst/>
          </a:prstGeom>
          <a:ln w="12700">
            <a:miter lim="400000"/>
          </a:ln>
        </p:spPr>
      </p:pic>
      <p:pic>
        <p:nvPicPr>
          <p:cNvPr id="136" name="pasted-image.tif" descr="pasted-image.tif"/>
          <p:cNvPicPr>
            <a:picLocks noChangeAspect="1"/>
          </p:cNvPicPr>
          <p:nvPr/>
        </p:nvPicPr>
        <p:blipFill>
          <a:blip r:embed="rId4">
            <a:extLst/>
          </a:blip>
          <a:stretch>
            <a:fillRect/>
          </a:stretch>
        </p:blipFill>
        <p:spPr>
          <a:xfrm>
            <a:off x="6862385" y="2054069"/>
            <a:ext cx="4925664" cy="5911556"/>
          </a:xfrm>
          <a:prstGeom prst="rect">
            <a:avLst/>
          </a:prstGeom>
          <a:ln w="12700">
            <a:miter lim="400000"/>
          </a:ln>
        </p:spPr>
      </p:pic>
      <p:sp>
        <p:nvSpPr>
          <p:cNvPr id="137" name="1912: Hess discovers…"/>
          <p:cNvSpPr txBox="1"/>
          <p:nvPr/>
        </p:nvSpPr>
        <p:spPr>
          <a:xfrm>
            <a:off x="700753" y="1619805"/>
            <a:ext cx="5448910" cy="1193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1912: Hess discovers</a:t>
            </a:r>
          </a:p>
          <a:p>
            <a:r>
              <a:t> “Cosmic Rays” (mainly p)</a:t>
            </a:r>
          </a:p>
        </p:txBody>
      </p:sp>
      <p:grpSp>
        <p:nvGrpSpPr>
          <p:cNvPr id="140" name="Where do they come from and how are they accelerated?"/>
          <p:cNvGrpSpPr/>
          <p:nvPr/>
        </p:nvGrpSpPr>
        <p:grpSpPr>
          <a:xfrm>
            <a:off x="489627" y="8223357"/>
            <a:ext cx="12032794" cy="850901"/>
            <a:chOff x="0" y="0"/>
            <a:chExt cx="12032792" cy="850900"/>
          </a:xfrm>
        </p:grpSpPr>
        <p:sp>
          <p:nvSpPr>
            <p:cNvPr id="139" name="Where do they come from and how are they accelerated?"/>
            <p:cNvSpPr txBox="1"/>
            <p:nvPr/>
          </p:nvSpPr>
          <p:spPr>
            <a:xfrm>
              <a:off x="50800" y="50800"/>
              <a:ext cx="11931193" cy="749300"/>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t>Where do they come from and how are they accelerated?</a:t>
              </a:r>
            </a:p>
          </p:txBody>
        </p:sp>
        <p:pic>
          <p:nvPicPr>
            <p:cNvPr id="138" name="Where do they come from and how are they accelerated?" descr="Where do they come from and how are they accelerated?"/>
            <p:cNvPicPr>
              <a:picLocks/>
            </p:cNvPicPr>
            <p:nvPr/>
          </p:nvPicPr>
          <p:blipFill>
            <a:blip r:embed="rId5">
              <a:extLst/>
            </a:blip>
            <a:stretch>
              <a:fillRect/>
            </a:stretch>
          </p:blipFill>
          <p:spPr>
            <a:xfrm>
              <a:off x="0" y="-1"/>
              <a:ext cx="12032793" cy="850901"/>
            </a:xfrm>
            <a:prstGeom prst="rect">
              <a:avLst/>
            </a:prstGeom>
            <a:effectLst/>
          </p:spPr>
        </p:pic>
      </p:grpSp>
      <p:sp>
        <p:nvSpPr>
          <p:cNvPr id="141" name="energies…"/>
          <p:cNvSpPr txBox="1"/>
          <p:nvPr/>
        </p:nvSpPr>
        <p:spPr>
          <a:xfrm>
            <a:off x="7696805" y="4204126"/>
            <a:ext cx="1450075" cy="8636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sz="1700"/>
            </a:pPr>
            <a:r>
              <a:t>energies </a:t>
            </a:r>
          </a:p>
          <a:p>
            <a:pPr>
              <a:defRPr sz="1700"/>
            </a:pPr>
            <a:r>
              <a:t>produced in </a:t>
            </a:r>
          </a:p>
          <a:p>
            <a:pPr>
              <a:defRPr sz="1700"/>
            </a:pPr>
            <a:r>
              <a:t>the laboratory</a:t>
            </a:r>
          </a:p>
        </p:txBody>
      </p:sp>
      <p:sp>
        <p:nvSpPr>
          <p:cNvPr id="142" name="Line"/>
          <p:cNvSpPr/>
          <p:nvPr/>
        </p:nvSpPr>
        <p:spPr>
          <a:xfrm flipH="1">
            <a:off x="8397409" y="4120959"/>
            <a:ext cx="505308" cy="1"/>
          </a:xfrm>
          <a:prstGeom prst="line">
            <a:avLst/>
          </a:prstGeom>
          <a:ln w="25400">
            <a:solidFill>
              <a:srgbClr val="000000"/>
            </a:solidFill>
            <a:miter lim="400000"/>
            <a:tailEnd type="triangle"/>
          </a:ln>
        </p:spPr>
        <p:txBody>
          <a:bodyPr lIns="50800" tIns="50800" rIns="50800" bIns="50800" anchor="ctr"/>
          <a:lstStyle/>
          <a:p>
            <a:pPr>
              <a:defRPr sz="2400"/>
            </a:pPr>
            <a:endParaRPr/>
          </a:p>
        </p:txBody>
      </p:sp>
      <p:sp>
        <p:nvSpPr>
          <p:cNvPr id="143" name="Line"/>
          <p:cNvSpPr/>
          <p:nvPr/>
        </p:nvSpPr>
        <p:spPr>
          <a:xfrm flipV="1">
            <a:off x="8887563" y="3987098"/>
            <a:ext cx="1" cy="242322"/>
          </a:xfrm>
          <a:prstGeom prst="line">
            <a:avLst/>
          </a:prstGeom>
          <a:ln w="25400">
            <a:solidFill>
              <a:srgbClr val="000000"/>
            </a:solidFill>
            <a:miter lim="400000"/>
          </a:ln>
        </p:spPr>
        <p:txBody>
          <a:bodyPr lIns="50800" tIns="50800" rIns="50800" bIns="50800" anchor="ctr"/>
          <a:lstStyle/>
          <a:p>
            <a:pPr>
              <a:defRPr sz="2400"/>
            </a:pPr>
            <a:endParaRPr/>
          </a:p>
        </p:txBody>
      </p:sp>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14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0" grpId="1" animBg="1" advAuto="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7" name="pasted-image.tif" descr="pasted-image.tif"/>
          <p:cNvPicPr>
            <a:picLocks noChangeAspect="1"/>
          </p:cNvPicPr>
          <p:nvPr/>
        </p:nvPicPr>
        <p:blipFill>
          <a:blip r:embed="rId2">
            <a:extLst/>
          </a:blip>
          <a:stretch>
            <a:fillRect/>
          </a:stretch>
        </p:blipFill>
        <p:spPr>
          <a:xfrm>
            <a:off x="9967078" y="1383601"/>
            <a:ext cx="2095334" cy="1742884"/>
          </a:xfrm>
          <a:prstGeom prst="rect">
            <a:avLst/>
          </a:prstGeom>
          <a:ln w="12700">
            <a:miter lim="400000"/>
          </a:ln>
        </p:spPr>
      </p:pic>
      <p:sp>
        <p:nvSpPr>
          <p:cNvPr id="148" name="Why do we search for neutrino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Why do we search for neutrinos?</a:t>
            </a:r>
          </a:p>
        </p:txBody>
      </p:sp>
      <p:sp>
        <p:nvSpPr>
          <p:cNvPr id="149" name="Slide Number"/>
          <p:cNvSpPr txBox="1">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4</a:t>
            </a:fld>
            <a:endParaRPr/>
          </a:p>
        </p:txBody>
      </p:sp>
      <p:sp>
        <p:nvSpPr>
          <p:cNvPr id="150" name="Ingredients for cosmic neutrinos:"/>
          <p:cNvSpPr txBox="1"/>
          <p:nvPr/>
        </p:nvSpPr>
        <p:spPr>
          <a:xfrm>
            <a:off x="337269" y="2263281"/>
            <a:ext cx="6867546" cy="1739901"/>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r>
              <a:t>Ingredients for cosmic neutrinos:</a:t>
            </a:r>
          </a:p>
          <a:p>
            <a:pPr algn="l"/>
            <a:endParaRPr/>
          </a:p>
        </p:txBody>
      </p:sp>
      <p:pic>
        <p:nvPicPr>
          <p:cNvPr id="151" name="pasted-image.tif" descr="pasted-image.tif"/>
          <p:cNvPicPr>
            <a:picLocks noChangeAspect="1"/>
          </p:cNvPicPr>
          <p:nvPr/>
        </p:nvPicPr>
        <p:blipFill>
          <a:blip r:embed="rId3">
            <a:extLst/>
          </a:blip>
          <a:stretch>
            <a:fillRect/>
          </a:stretch>
        </p:blipFill>
        <p:spPr>
          <a:xfrm>
            <a:off x="1853341" y="3641511"/>
            <a:ext cx="3810001" cy="3429001"/>
          </a:xfrm>
          <a:prstGeom prst="rect">
            <a:avLst/>
          </a:prstGeom>
          <a:ln w="12700">
            <a:miter lim="400000"/>
          </a:ln>
        </p:spPr>
      </p:pic>
      <p:pic>
        <p:nvPicPr>
          <p:cNvPr id="152" name="pasted-image.tif" descr="pasted-image.tif"/>
          <p:cNvPicPr>
            <a:picLocks noChangeAspect="1"/>
          </p:cNvPicPr>
          <p:nvPr/>
        </p:nvPicPr>
        <p:blipFill>
          <a:blip r:embed="rId4">
            <a:extLst/>
          </a:blip>
          <a:stretch>
            <a:fillRect/>
          </a:stretch>
        </p:blipFill>
        <p:spPr>
          <a:xfrm>
            <a:off x="12455134" y="8744512"/>
            <a:ext cx="440921" cy="946895"/>
          </a:xfrm>
          <a:prstGeom prst="rect">
            <a:avLst/>
          </a:prstGeom>
          <a:ln w="12700">
            <a:miter lim="400000"/>
          </a:ln>
        </p:spPr>
      </p:pic>
      <p:pic>
        <p:nvPicPr>
          <p:cNvPr id="153" name="pasted-image.tif" descr="pasted-image.tif"/>
          <p:cNvPicPr>
            <a:picLocks noChangeAspect="1"/>
          </p:cNvPicPr>
          <p:nvPr/>
        </p:nvPicPr>
        <p:blipFill>
          <a:blip r:embed="rId5">
            <a:extLst/>
          </a:blip>
          <a:stretch>
            <a:fillRect/>
          </a:stretch>
        </p:blipFill>
        <p:spPr>
          <a:xfrm>
            <a:off x="11397742" y="3259934"/>
            <a:ext cx="739982" cy="665984"/>
          </a:xfrm>
          <a:prstGeom prst="rect">
            <a:avLst/>
          </a:prstGeom>
          <a:ln w="12700">
            <a:miter lim="400000"/>
          </a:ln>
        </p:spPr>
      </p:pic>
      <p:sp>
        <p:nvSpPr>
          <p:cNvPr id="154" name="Line"/>
          <p:cNvSpPr/>
          <p:nvPr/>
        </p:nvSpPr>
        <p:spPr>
          <a:xfrm flipH="1">
            <a:off x="10755879" y="2959830"/>
            <a:ext cx="204763" cy="655538"/>
          </a:xfrm>
          <a:prstGeom prst="line">
            <a:avLst/>
          </a:prstGeom>
          <a:ln w="38100">
            <a:solidFill>
              <a:srgbClr val="FF0B01"/>
            </a:solidFill>
            <a:miter lim="400000"/>
          </a:ln>
        </p:spPr>
        <p:txBody>
          <a:bodyPr lIns="50800" tIns="50800" rIns="50800" bIns="50800" anchor="ctr"/>
          <a:lstStyle/>
          <a:p>
            <a:pPr>
              <a:defRPr sz="2400"/>
            </a:pPr>
            <a:endParaRPr/>
          </a:p>
        </p:txBody>
      </p:sp>
      <p:sp>
        <p:nvSpPr>
          <p:cNvPr id="155" name="Line"/>
          <p:cNvSpPr/>
          <p:nvPr/>
        </p:nvSpPr>
        <p:spPr>
          <a:xfrm flipH="1">
            <a:off x="11114481" y="2959830"/>
            <a:ext cx="204441" cy="655538"/>
          </a:xfrm>
          <a:prstGeom prst="line">
            <a:avLst/>
          </a:prstGeom>
          <a:ln w="38100">
            <a:solidFill>
              <a:srgbClr val="FF0B01"/>
            </a:solidFill>
            <a:miter lim="400000"/>
          </a:ln>
        </p:spPr>
        <p:txBody>
          <a:bodyPr lIns="50800" tIns="50800" rIns="50800" bIns="50800" anchor="ctr"/>
          <a:lstStyle/>
          <a:p>
            <a:pPr>
              <a:defRPr sz="2400"/>
            </a:pPr>
            <a:endParaRPr/>
          </a:p>
        </p:txBody>
      </p:sp>
      <p:sp>
        <p:nvSpPr>
          <p:cNvPr id="156" name="Line"/>
          <p:cNvSpPr/>
          <p:nvPr/>
        </p:nvSpPr>
        <p:spPr>
          <a:xfrm>
            <a:off x="10788098" y="2959830"/>
            <a:ext cx="140325" cy="655538"/>
          </a:xfrm>
          <a:prstGeom prst="line">
            <a:avLst/>
          </a:prstGeom>
          <a:ln w="38100">
            <a:solidFill>
              <a:srgbClr val="FF0B01"/>
            </a:solidFill>
            <a:miter lim="400000"/>
          </a:ln>
        </p:spPr>
        <p:txBody>
          <a:bodyPr lIns="50800" tIns="50800" rIns="50800" bIns="50800" anchor="ctr"/>
          <a:lstStyle/>
          <a:p>
            <a:pPr>
              <a:defRPr sz="2400"/>
            </a:pPr>
            <a:endParaRPr/>
          </a:p>
        </p:txBody>
      </p:sp>
      <p:pic>
        <p:nvPicPr>
          <p:cNvPr id="14" name="Picture 13" descr="IceCube_official_logo.png"/>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14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154"/>
                                        </p:tgtEl>
                                        <p:attrNameLst>
                                          <p:attrName>style.visibility</p:attrName>
                                        </p:attrNameLst>
                                      </p:cBhvr>
                                      <p:to>
                                        <p:strVal val="visible"/>
                                      </p:to>
                                    </p:set>
                                  </p:childTnLst>
                                </p:cTn>
                              </p:par>
                            </p:childTnLst>
                          </p:cTn>
                        </p:par>
                        <p:par>
                          <p:cTn id="11" fill="hold">
                            <p:stCondLst>
                              <p:cond delay="0"/>
                            </p:stCondLst>
                            <p:childTnLst>
                              <p:par>
                                <p:cTn id="12" presetID="1" presetClass="entr" presetSubtype="0" fill="hold" grpId="3" nodeType="afterEffect">
                                  <p:stCondLst>
                                    <p:cond delay="0"/>
                                  </p:stCondLst>
                                  <p:iterate>
                                    <p:tmAbs val="0"/>
                                  </p:iterate>
                                  <p:childTnLst>
                                    <p:set>
                                      <p:cBhvr>
                                        <p:cTn id="13" fill="hold"/>
                                        <p:tgtEl>
                                          <p:spTgt spid="155"/>
                                        </p:tgtEl>
                                        <p:attrNameLst>
                                          <p:attrName>style.visibility</p:attrName>
                                        </p:attrNameLst>
                                      </p:cBhvr>
                                      <p:to>
                                        <p:strVal val="visible"/>
                                      </p:to>
                                    </p:set>
                                  </p:childTnLst>
                                </p:cTn>
                              </p:par>
                            </p:childTnLst>
                          </p:cTn>
                        </p:par>
                        <p:par>
                          <p:cTn id="14" fill="hold">
                            <p:stCondLst>
                              <p:cond delay="0"/>
                            </p:stCondLst>
                            <p:childTnLst>
                              <p:par>
                                <p:cTn id="15" presetID="1" presetClass="entr" presetSubtype="0" fill="hold" grpId="4" nodeType="afterEffect">
                                  <p:stCondLst>
                                    <p:cond delay="0"/>
                                  </p:stCondLst>
                                  <p:iterate>
                                    <p:tmAbs val="0"/>
                                  </p:iterate>
                                  <p:childTnLst>
                                    <p:set>
                                      <p:cBhvr>
                                        <p:cTn id="16" fill="hold"/>
                                        <p:tgtEl>
                                          <p:spTgt spid="156"/>
                                        </p:tgtEl>
                                        <p:attrNameLst>
                                          <p:attrName>style.visibility</p:attrName>
                                        </p:attrNameLst>
                                      </p:cBhvr>
                                      <p:to>
                                        <p:strVal val="visible"/>
                                      </p:to>
                                    </p:set>
                                  </p:childTnLst>
                                </p:cTn>
                              </p:par>
                            </p:childTnLst>
                          </p:cTn>
                        </p:par>
                        <p:par>
                          <p:cTn id="17" fill="hold">
                            <p:stCondLst>
                              <p:cond delay="0"/>
                            </p:stCondLst>
                            <p:childTnLst>
                              <p:par>
                                <p:cTn id="18" presetID="1" presetClass="entr" presetSubtype="0" fill="hold" grpId="5" nodeType="afterEffect">
                                  <p:stCondLst>
                                    <p:cond delay="0"/>
                                  </p:stCondLst>
                                  <p:iterate>
                                    <p:tmAbs val="0"/>
                                  </p:iterate>
                                  <p:childTnLst>
                                    <p:set>
                                      <p:cBhvr>
                                        <p:cTn id="19" fill="hold"/>
                                        <p:tgtEl>
                                          <p:spTgt spid="15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7" grpId="1" animBg="1" advAuto="0"/>
      <p:bldP spid="153" grpId="5" animBg="1" advAuto="0"/>
      <p:bldP spid="154" grpId="2" animBg="1" advAuto="0"/>
      <p:bldP spid="155" grpId="3" animBg="1" advAuto="0"/>
      <p:bldP spid="156" grpId="4" animBg="1" advAuto="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9" name="pasted-image.tif" descr="pasted-image.tif"/>
          <p:cNvPicPr>
            <a:picLocks noChangeAspect="1"/>
          </p:cNvPicPr>
          <p:nvPr/>
        </p:nvPicPr>
        <p:blipFill>
          <a:blip r:embed="rId2">
            <a:extLst/>
          </a:blip>
          <a:stretch>
            <a:fillRect/>
          </a:stretch>
        </p:blipFill>
        <p:spPr>
          <a:xfrm>
            <a:off x="10836595" y="4514157"/>
            <a:ext cx="1287488" cy="725286"/>
          </a:xfrm>
          <a:prstGeom prst="rect">
            <a:avLst/>
          </a:prstGeom>
          <a:ln w="12700">
            <a:miter lim="400000"/>
          </a:ln>
        </p:spPr>
      </p:pic>
      <p:pic>
        <p:nvPicPr>
          <p:cNvPr id="160" name="pasted-image.tif" descr="pasted-image.tif"/>
          <p:cNvPicPr>
            <a:picLocks noChangeAspect="1"/>
          </p:cNvPicPr>
          <p:nvPr/>
        </p:nvPicPr>
        <p:blipFill>
          <a:blip r:embed="rId3">
            <a:extLst/>
          </a:blip>
          <a:stretch>
            <a:fillRect/>
          </a:stretch>
        </p:blipFill>
        <p:spPr>
          <a:xfrm>
            <a:off x="9967078" y="1383601"/>
            <a:ext cx="2095334" cy="1742884"/>
          </a:xfrm>
          <a:prstGeom prst="rect">
            <a:avLst/>
          </a:prstGeom>
          <a:ln w="12700">
            <a:miter lim="400000"/>
          </a:ln>
        </p:spPr>
      </p:pic>
      <p:sp>
        <p:nvSpPr>
          <p:cNvPr id="161" name="Why do we search for neutrino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Why do we search for neutrinos?</a:t>
            </a:r>
          </a:p>
        </p:txBody>
      </p:sp>
      <p:sp>
        <p:nvSpPr>
          <p:cNvPr id="162" name="Slide Number"/>
          <p:cNvSpPr txBox="1">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5</a:t>
            </a:fld>
            <a:endParaRPr/>
          </a:p>
        </p:txBody>
      </p:sp>
      <p:pic>
        <p:nvPicPr>
          <p:cNvPr id="163" name="pasted-image.tif" descr="pasted-image.tif"/>
          <p:cNvPicPr>
            <a:picLocks noChangeAspect="1"/>
          </p:cNvPicPr>
          <p:nvPr/>
        </p:nvPicPr>
        <p:blipFill>
          <a:blip r:embed="rId4">
            <a:extLst/>
          </a:blip>
          <a:stretch>
            <a:fillRect/>
          </a:stretch>
        </p:blipFill>
        <p:spPr>
          <a:xfrm>
            <a:off x="262826" y="6214403"/>
            <a:ext cx="3810001" cy="3429001"/>
          </a:xfrm>
          <a:prstGeom prst="rect">
            <a:avLst/>
          </a:prstGeom>
          <a:ln w="12700">
            <a:miter lim="400000"/>
          </a:ln>
        </p:spPr>
      </p:pic>
      <p:pic>
        <p:nvPicPr>
          <p:cNvPr id="164" name="pasted-image.tif" descr="pasted-image.tif"/>
          <p:cNvPicPr>
            <a:picLocks noChangeAspect="1"/>
          </p:cNvPicPr>
          <p:nvPr/>
        </p:nvPicPr>
        <p:blipFill>
          <a:blip r:embed="rId5">
            <a:extLst/>
          </a:blip>
          <a:stretch>
            <a:fillRect/>
          </a:stretch>
        </p:blipFill>
        <p:spPr>
          <a:xfrm>
            <a:off x="12455134" y="8744512"/>
            <a:ext cx="440921" cy="946895"/>
          </a:xfrm>
          <a:prstGeom prst="rect">
            <a:avLst/>
          </a:prstGeom>
          <a:ln w="12700">
            <a:miter lim="400000"/>
          </a:ln>
        </p:spPr>
      </p:pic>
      <p:pic>
        <p:nvPicPr>
          <p:cNvPr id="165" name="pasted-image.tif" descr="pasted-image.tif"/>
          <p:cNvPicPr>
            <a:picLocks noChangeAspect="1"/>
          </p:cNvPicPr>
          <p:nvPr/>
        </p:nvPicPr>
        <p:blipFill>
          <a:blip r:embed="rId3">
            <a:extLst/>
          </a:blip>
          <a:stretch>
            <a:fillRect/>
          </a:stretch>
        </p:blipFill>
        <p:spPr>
          <a:xfrm>
            <a:off x="9967078" y="1383601"/>
            <a:ext cx="2095334" cy="1742884"/>
          </a:xfrm>
          <a:prstGeom prst="rect">
            <a:avLst/>
          </a:prstGeom>
          <a:ln w="12700">
            <a:miter lim="400000"/>
          </a:ln>
        </p:spPr>
      </p:pic>
      <p:pic>
        <p:nvPicPr>
          <p:cNvPr id="166" name="pasted-image.tif" descr="pasted-image.tif"/>
          <p:cNvPicPr>
            <a:picLocks noChangeAspect="1"/>
          </p:cNvPicPr>
          <p:nvPr/>
        </p:nvPicPr>
        <p:blipFill>
          <a:blip r:embed="rId6">
            <a:extLst/>
          </a:blip>
          <a:stretch>
            <a:fillRect/>
          </a:stretch>
        </p:blipFill>
        <p:spPr>
          <a:xfrm>
            <a:off x="11397742" y="3259934"/>
            <a:ext cx="739982" cy="665984"/>
          </a:xfrm>
          <a:prstGeom prst="rect">
            <a:avLst/>
          </a:prstGeom>
          <a:ln w="12700">
            <a:miter lim="400000"/>
          </a:ln>
        </p:spPr>
      </p:pic>
      <p:sp>
        <p:nvSpPr>
          <p:cNvPr id="167" name="Line"/>
          <p:cNvSpPr/>
          <p:nvPr/>
        </p:nvSpPr>
        <p:spPr>
          <a:xfrm flipH="1">
            <a:off x="10881707" y="2959830"/>
            <a:ext cx="78935" cy="501789"/>
          </a:xfrm>
          <a:prstGeom prst="line">
            <a:avLst/>
          </a:prstGeom>
          <a:ln w="38100">
            <a:solidFill>
              <a:srgbClr val="FF0B01"/>
            </a:solidFill>
            <a:miter lim="400000"/>
          </a:ln>
        </p:spPr>
        <p:txBody>
          <a:bodyPr lIns="50800" tIns="50800" rIns="50800" bIns="50800" anchor="ctr"/>
          <a:lstStyle/>
          <a:p>
            <a:pPr>
              <a:defRPr sz="2400"/>
            </a:pPr>
            <a:endParaRPr/>
          </a:p>
        </p:txBody>
      </p:sp>
      <p:sp>
        <p:nvSpPr>
          <p:cNvPr id="168" name="Line"/>
          <p:cNvSpPr/>
          <p:nvPr/>
        </p:nvSpPr>
        <p:spPr>
          <a:xfrm flipH="1">
            <a:off x="11052769" y="2959830"/>
            <a:ext cx="266153" cy="501789"/>
          </a:xfrm>
          <a:prstGeom prst="line">
            <a:avLst/>
          </a:prstGeom>
          <a:ln w="38100">
            <a:solidFill>
              <a:srgbClr val="FF0B01"/>
            </a:solidFill>
            <a:miter lim="400000"/>
          </a:ln>
        </p:spPr>
        <p:txBody>
          <a:bodyPr lIns="50800" tIns="50800" rIns="50800" bIns="50800" anchor="ctr"/>
          <a:lstStyle/>
          <a:p>
            <a:pPr>
              <a:defRPr sz="2400"/>
            </a:pPr>
            <a:endParaRPr/>
          </a:p>
        </p:txBody>
      </p:sp>
      <p:sp>
        <p:nvSpPr>
          <p:cNvPr id="169" name="Line"/>
          <p:cNvSpPr/>
          <p:nvPr/>
        </p:nvSpPr>
        <p:spPr>
          <a:xfrm>
            <a:off x="10788098" y="2959830"/>
            <a:ext cx="1" cy="501789"/>
          </a:xfrm>
          <a:prstGeom prst="line">
            <a:avLst/>
          </a:prstGeom>
          <a:ln w="38100">
            <a:solidFill>
              <a:srgbClr val="FF0B01"/>
            </a:solidFill>
            <a:miter lim="400000"/>
          </a:ln>
        </p:spPr>
        <p:txBody>
          <a:bodyPr lIns="50800" tIns="50800" rIns="50800" bIns="50800" anchor="ctr"/>
          <a:lstStyle/>
          <a:p>
            <a:pPr>
              <a:defRPr sz="2400"/>
            </a:pPr>
            <a:endParaRPr/>
          </a:p>
        </p:txBody>
      </p:sp>
      <p:pic>
        <p:nvPicPr>
          <p:cNvPr id="170" name="pasted-image.tif" descr="pasted-image.tif"/>
          <p:cNvPicPr>
            <a:picLocks noChangeAspect="1"/>
          </p:cNvPicPr>
          <p:nvPr/>
        </p:nvPicPr>
        <p:blipFill>
          <a:blip r:embed="rId7">
            <a:extLst/>
          </a:blip>
          <a:stretch>
            <a:fillRect/>
          </a:stretch>
        </p:blipFill>
        <p:spPr>
          <a:xfrm>
            <a:off x="10551183" y="3325606"/>
            <a:ext cx="739982" cy="531554"/>
          </a:xfrm>
          <a:prstGeom prst="rect">
            <a:avLst/>
          </a:prstGeom>
          <a:ln w="12700">
            <a:miter lim="400000"/>
          </a:ln>
        </p:spPr>
      </p:pic>
      <p:sp>
        <p:nvSpPr>
          <p:cNvPr id="171" name="Line"/>
          <p:cNvSpPr/>
          <p:nvPr/>
        </p:nvSpPr>
        <p:spPr>
          <a:xfrm flipV="1">
            <a:off x="10780702" y="3722705"/>
            <a:ext cx="216036" cy="3824569"/>
          </a:xfrm>
          <a:prstGeom prst="line">
            <a:avLst/>
          </a:prstGeom>
          <a:ln w="50800">
            <a:solidFill>
              <a:srgbClr val="FE9F02"/>
            </a:solidFill>
            <a:custDash>
              <a:ds d="200000" sp="200000"/>
            </a:custDash>
            <a:miter lim="400000"/>
          </a:ln>
        </p:spPr>
        <p:txBody>
          <a:bodyPr lIns="50800" tIns="50800" rIns="50800" bIns="50800" anchor="ctr"/>
          <a:lstStyle/>
          <a:p>
            <a:pPr>
              <a:defRPr sz="2400"/>
            </a:pPr>
            <a:endParaRPr/>
          </a:p>
        </p:txBody>
      </p:sp>
      <p:sp>
        <p:nvSpPr>
          <p:cNvPr id="172" name="Line"/>
          <p:cNvSpPr/>
          <p:nvPr/>
        </p:nvSpPr>
        <p:spPr>
          <a:xfrm flipV="1">
            <a:off x="10594138" y="3739216"/>
            <a:ext cx="216037" cy="3824568"/>
          </a:xfrm>
          <a:prstGeom prst="line">
            <a:avLst/>
          </a:prstGeom>
          <a:ln w="50800">
            <a:solidFill>
              <a:srgbClr val="FE9F02"/>
            </a:solidFill>
            <a:custDash>
              <a:ds d="200000" sp="200000"/>
            </a:custDash>
            <a:miter lim="400000"/>
          </a:ln>
        </p:spPr>
        <p:txBody>
          <a:bodyPr lIns="50800" tIns="50800" rIns="50800" bIns="50800" anchor="ctr"/>
          <a:lstStyle/>
          <a:p>
            <a:pPr>
              <a:defRPr sz="2400"/>
            </a:pPr>
            <a:endParaRPr/>
          </a:p>
        </p:txBody>
      </p:sp>
      <p:sp>
        <p:nvSpPr>
          <p:cNvPr id="173" name="Ingredients for cosmic neutrinos:…"/>
          <p:cNvSpPr txBox="1"/>
          <p:nvPr/>
        </p:nvSpPr>
        <p:spPr>
          <a:xfrm>
            <a:off x="337269" y="2256450"/>
            <a:ext cx="6867546" cy="3522150"/>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lnSpc>
                <a:spcPct val="80000"/>
              </a:lnSpc>
            </a:pPr>
            <a:r>
              <a:t>Ingredients for cosmic neutrinos:</a:t>
            </a:r>
          </a:p>
          <a:p>
            <a:pPr algn="l">
              <a:lnSpc>
                <a:spcPct val="80000"/>
              </a:lnSpc>
            </a:pPr>
            <a:endParaRPr/>
          </a:p>
          <a:p>
            <a:pPr marL="444500" indent="-444500" algn="l">
              <a:lnSpc>
                <a:spcPct val="80000"/>
              </a:lnSpc>
              <a:buSzPct val="75000"/>
              <a:buChar char="•"/>
              <a:defRPr sz="3000"/>
            </a:pPr>
            <a:r>
              <a:t>cosmic proton accelerator</a:t>
            </a:r>
          </a:p>
          <a:p>
            <a:pPr algn="l">
              <a:lnSpc>
                <a:spcPct val="80000"/>
              </a:lnSpc>
              <a:defRPr sz="3000"/>
            </a:pPr>
            <a:endParaRPr/>
          </a:p>
          <a:p>
            <a:pPr marL="444500" indent="-444500" algn="l">
              <a:lnSpc>
                <a:spcPct val="80000"/>
              </a:lnSpc>
              <a:buSzPct val="75000"/>
              <a:buChar char="•"/>
              <a:defRPr sz="3000"/>
            </a:pPr>
            <a:r>
              <a:t>nearby target, ’beam dump’</a:t>
            </a:r>
          </a:p>
          <a:p>
            <a:pPr algn="l">
              <a:lnSpc>
                <a:spcPct val="80000"/>
              </a:lnSpc>
              <a:defRPr>
                <a:latin typeface="Helvetica Neue"/>
                <a:ea typeface="Helvetica Neue"/>
                <a:cs typeface="Helvetica Neue"/>
                <a:sym typeface="Helvetica Neue"/>
              </a:defRPr>
            </a:pPr>
            <a:r>
              <a:t>   </a:t>
            </a:r>
          </a:p>
          <a:p>
            <a:pPr algn="l">
              <a:lnSpc>
                <a:spcPct val="80000"/>
              </a:lnSpc>
              <a:defRPr>
                <a:latin typeface="Helvetica Neue"/>
                <a:ea typeface="Helvetica Neue"/>
                <a:cs typeface="Helvetica Neue"/>
                <a:sym typeface="Helvetica Neue"/>
              </a:defRPr>
            </a:pPr>
            <a:r>
              <a:t>   </a:t>
            </a:r>
            <a:r>
              <a:rPr>
                <a:latin typeface="Times"/>
                <a:ea typeface="Times"/>
                <a:cs typeface="Times"/>
                <a:sym typeface="Times"/>
              </a:rPr>
              <a:t>p </a:t>
            </a:r>
            <a:r>
              <a:rPr>
                <a:latin typeface="Harrington"/>
                <a:ea typeface="Harrington"/>
                <a:cs typeface="Harrington"/>
                <a:sym typeface="Harrington"/>
              </a:rPr>
              <a:t>+ </a:t>
            </a:r>
            <a:r>
              <a:rPr>
                <a:latin typeface="Times"/>
                <a:ea typeface="Times"/>
                <a:cs typeface="Times"/>
                <a:sym typeface="Times"/>
              </a:rPr>
              <a:t>γ </a:t>
            </a:r>
            <a:r>
              <a:t>→ </a:t>
            </a:r>
            <a:r>
              <a:rPr sz="3100" i="1">
                <a:latin typeface="Helvetica"/>
                <a:ea typeface="Helvetica"/>
                <a:cs typeface="Helvetica"/>
                <a:sym typeface="Helvetica"/>
              </a:rPr>
              <a:t>ᴨ</a:t>
            </a:r>
            <a:r>
              <a:rPr i="1" baseline="31999">
                <a:latin typeface="Helvetica"/>
                <a:ea typeface="Helvetica"/>
                <a:cs typeface="Helvetica"/>
                <a:sym typeface="Helvetica"/>
              </a:rPr>
              <a:t>+</a:t>
            </a:r>
            <a:r>
              <a:t> </a:t>
            </a:r>
            <a:r>
              <a:rPr>
                <a:latin typeface="Harrington"/>
                <a:ea typeface="Harrington"/>
                <a:cs typeface="Harrington"/>
                <a:sym typeface="Harrington"/>
              </a:rPr>
              <a:t>+</a:t>
            </a:r>
            <a:r>
              <a:t> </a:t>
            </a:r>
            <a:r>
              <a:rPr>
                <a:latin typeface="Times"/>
                <a:ea typeface="Times"/>
                <a:cs typeface="Times"/>
                <a:sym typeface="Times"/>
              </a:rPr>
              <a:t>n </a:t>
            </a:r>
            <a:r>
              <a:t>→ </a:t>
            </a:r>
            <a:r>
              <a:rPr>
                <a:latin typeface="Harrington"/>
                <a:ea typeface="Harrington"/>
                <a:cs typeface="Harrington"/>
                <a:sym typeface="Harrington"/>
              </a:rPr>
              <a:t>μ</a:t>
            </a:r>
            <a:r>
              <a:rPr baseline="31999">
                <a:latin typeface="Harrington"/>
                <a:ea typeface="Harrington"/>
                <a:cs typeface="Harrington"/>
                <a:sym typeface="Harrington"/>
              </a:rPr>
              <a:t>+</a:t>
            </a:r>
            <a:r>
              <a:rPr>
                <a:latin typeface="Harrington"/>
                <a:ea typeface="Harrington"/>
                <a:cs typeface="Harrington"/>
                <a:sym typeface="Harrington"/>
              </a:rPr>
              <a:t> + ν</a:t>
            </a:r>
            <a:r>
              <a:rPr baseline="-5999">
                <a:latin typeface="Harrington"/>
                <a:ea typeface="Harrington"/>
                <a:cs typeface="Harrington"/>
                <a:sym typeface="Harrington"/>
              </a:rPr>
              <a:t>μ</a:t>
            </a:r>
            <a:r>
              <a:rPr>
                <a:latin typeface="Harrington"/>
                <a:ea typeface="Harrington"/>
                <a:cs typeface="Harrington"/>
                <a:sym typeface="Harrington"/>
              </a:rPr>
              <a:t> + </a:t>
            </a:r>
            <a:r>
              <a:rPr>
                <a:latin typeface="Times"/>
                <a:ea typeface="Times"/>
                <a:cs typeface="Times"/>
                <a:sym typeface="Times"/>
              </a:rPr>
              <a:t>n</a:t>
            </a:r>
          </a:p>
        </p:txBody>
      </p:sp>
      <p:sp>
        <p:nvSpPr>
          <p:cNvPr id="174" name="Oval"/>
          <p:cNvSpPr/>
          <p:nvPr/>
        </p:nvSpPr>
        <p:spPr>
          <a:xfrm>
            <a:off x="4744958" y="4654913"/>
            <a:ext cx="605277" cy="800101"/>
          </a:xfrm>
          <a:prstGeom prst="ellipse">
            <a:avLst/>
          </a:prstGeom>
          <a:ln w="50800">
            <a:solidFill>
              <a:srgbClr val="FF0B01"/>
            </a:solidFill>
            <a:miter lim="400000"/>
          </a:ln>
        </p:spPr>
        <p:txBody>
          <a:bodyPr lIns="50800" tIns="50800" rIns="50800" bIns="50800" anchor="ctr"/>
          <a:lstStyle/>
          <a:p>
            <a:pPr>
              <a:defRPr sz="2400"/>
            </a:pPr>
            <a:endParaRPr/>
          </a:p>
        </p:txBody>
      </p:sp>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6" name="pasted-image.tif" descr="pasted-image.tif"/>
          <p:cNvPicPr>
            <a:picLocks noChangeAspect="1"/>
          </p:cNvPicPr>
          <p:nvPr/>
        </p:nvPicPr>
        <p:blipFill>
          <a:blip r:embed="rId2">
            <a:extLst/>
          </a:blip>
          <a:stretch>
            <a:fillRect/>
          </a:stretch>
        </p:blipFill>
        <p:spPr>
          <a:xfrm>
            <a:off x="9056878" y="7209717"/>
            <a:ext cx="3259241" cy="3259241"/>
          </a:xfrm>
          <a:prstGeom prst="rect">
            <a:avLst/>
          </a:prstGeom>
          <a:ln w="12700">
            <a:miter lim="400000"/>
          </a:ln>
        </p:spPr>
      </p:pic>
      <p:pic>
        <p:nvPicPr>
          <p:cNvPr id="177" name="pasted-image.tif" descr="pasted-image.tif"/>
          <p:cNvPicPr>
            <a:picLocks noChangeAspect="1"/>
          </p:cNvPicPr>
          <p:nvPr/>
        </p:nvPicPr>
        <p:blipFill>
          <a:blip r:embed="rId3">
            <a:extLst/>
          </a:blip>
          <a:stretch>
            <a:fillRect/>
          </a:stretch>
        </p:blipFill>
        <p:spPr>
          <a:xfrm>
            <a:off x="10836595" y="4514157"/>
            <a:ext cx="1287488" cy="725286"/>
          </a:xfrm>
          <a:prstGeom prst="rect">
            <a:avLst/>
          </a:prstGeom>
          <a:ln w="12700">
            <a:miter lim="400000"/>
          </a:ln>
        </p:spPr>
      </p:pic>
      <p:pic>
        <p:nvPicPr>
          <p:cNvPr id="178" name="pasted-image.tif" descr="pasted-image.tif"/>
          <p:cNvPicPr>
            <a:picLocks noChangeAspect="1"/>
          </p:cNvPicPr>
          <p:nvPr/>
        </p:nvPicPr>
        <p:blipFill>
          <a:blip r:embed="rId4">
            <a:extLst/>
          </a:blip>
          <a:stretch>
            <a:fillRect/>
          </a:stretch>
        </p:blipFill>
        <p:spPr>
          <a:xfrm>
            <a:off x="9967078" y="1383601"/>
            <a:ext cx="2095334" cy="1742884"/>
          </a:xfrm>
          <a:prstGeom prst="rect">
            <a:avLst/>
          </a:prstGeom>
          <a:ln w="12700">
            <a:miter lim="400000"/>
          </a:ln>
        </p:spPr>
      </p:pic>
      <p:sp>
        <p:nvSpPr>
          <p:cNvPr id="179" name="Why do we search for neutrino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Why do we search for neutrinos?</a:t>
            </a:r>
          </a:p>
        </p:txBody>
      </p:sp>
      <p:sp>
        <p:nvSpPr>
          <p:cNvPr id="180" name="Slide Number"/>
          <p:cNvSpPr txBox="1">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6</a:t>
            </a:fld>
            <a:endParaRPr/>
          </a:p>
        </p:txBody>
      </p:sp>
      <p:pic>
        <p:nvPicPr>
          <p:cNvPr id="181" name="pasted-image.tif" descr="pasted-image.tif"/>
          <p:cNvPicPr>
            <a:picLocks noChangeAspect="1"/>
          </p:cNvPicPr>
          <p:nvPr/>
        </p:nvPicPr>
        <p:blipFill>
          <a:blip r:embed="rId5">
            <a:extLst/>
          </a:blip>
          <a:stretch>
            <a:fillRect/>
          </a:stretch>
        </p:blipFill>
        <p:spPr>
          <a:xfrm>
            <a:off x="262826" y="6214403"/>
            <a:ext cx="3810001" cy="3429001"/>
          </a:xfrm>
          <a:prstGeom prst="rect">
            <a:avLst/>
          </a:prstGeom>
          <a:ln w="12700">
            <a:miter lim="400000"/>
          </a:ln>
        </p:spPr>
      </p:pic>
      <p:pic>
        <p:nvPicPr>
          <p:cNvPr id="182" name="pasted-image.tif" descr="pasted-image.tif"/>
          <p:cNvPicPr>
            <a:picLocks noChangeAspect="1"/>
          </p:cNvPicPr>
          <p:nvPr/>
        </p:nvPicPr>
        <p:blipFill>
          <a:blip r:embed="rId6">
            <a:extLst/>
          </a:blip>
          <a:stretch>
            <a:fillRect/>
          </a:stretch>
        </p:blipFill>
        <p:spPr>
          <a:xfrm>
            <a:off x="12455134" y="8744512"/>
            <a:ext cx="440921" cy="946895"/>
          </a:xfrm>
          <a:prstGeom prst="rect">
            <a:avLst/>
          </a:prstGeom>
          <a:ln w="12700">
            <a:miter lim="400000"/>
          </a:ln>
        </p:spPr>
      </p:pic>
      <p:pic>
        <p:nvPicPr>
          <p:cNvPr id="183" name="pasted-image.tif" descr="pasted-image.tif"/>
          <p:cNvPicPr>
            <a:picLocks noChangeAspect="1"/>
          </p:cNvPicPr>
          <p:nvPr/>
        </p:nvPicPr>
        <p:blipFill>
          <a:blip r:embed="rId4">
            <a:extLst/>
          </a:blip>
          <a:stretch>
            <a:fillRect/>
          </a:stretch>
        </p:blipFill>
        <p:spPr>
          <a:xfrm>
            <a:off x="9967078" y="1383601"/>
            <a:ext cx="2095334" cy="1742884"/>
          </a:xfrm>
          <a:prstGeom prst="rect">
            <a:avLst/>
          </a:prstGeom>
          <a:ln w="12700">
            <a:miter lim="400000"/>
          </a:ln>
        </p:spPr>
      </p:pic>
      <p:pic>
        <p:nvPicPr>
          <p:cNvPr id="184" name="pasted-image.tif" descr="pasted-image.tif"/>
          <p:cNvPicPr>
            <a:picLocks noChangeAspect="1"/>
          </p:cNvPicPr>
          <p:nvPr/>
        </p:nvPicPr>
        <p:blipFill>
          <a:blip r:embed="rId7">
            <a:extLst/>
          </a:blip>
          <a:stretch>
            <a:fillRect/>
          </a:stretch>
        </p:blipFill>
        <p:spPr>
          <a:xfrm>
            <a:off x="11397742" y="3259934"/>
            <a:ext cx="739982" cy="665984"/>
          </a:xfrm>
          <a:prstGeom prst="rect">
            <a:avLst/>
          </a:prstGeom>
          <a:ln w="12700">
            <a:miter lim="400000"/>
          </a:ln>
        </p:spPr>
      </p:pic>
      <p:sp>
        <p:nvSpPr>
          <p:cNvPr id="185" name="Line"/>
          <p:cNvSpPr/>
          <p:nvPr/>
        </p:nvSpPr>
        <p:spPr>
          <a:xfrm flipH="1">
            <a:off x="10881707" y="2959830"/>
            <a:ext cx="78935" cy="501789"/>
          </a:xfrm>
          <a:prstGeom prst="line">
            <a:avLst/>
          </a:prstGeom>
          <a:ln w="38100">
            <a:solidFill>
              <a:srgbClr val="FF0B01"/>
            </a:solidFill>
            <a:miter lim="400000"/>
          </a:ln>
        </p:spPr>
        <p:txBody>
          <a:bodyPr lIns="50800" tIns="50800" rIns="50800" bIns="50800" anchor="ctr"/>
          <a:lstStyle/>
          <a:p>
            <a:pPr>
              <a:defRPr sz="2400"/>
            </a:pPr>
            <a:endParaRPr/>
          </a:p>
        </p:txBody>
      </p:sp>
      <p:sp>
        <p:nvSpPr>
          <p:cNvPr id="186" name="Line"/>
          <p:cNvSpPr/>
          <p:nvPr/>
        </p:nvSpPr>
        <p:spPr>
          <a:xfrm flipH="1">
            <a:off x="11052769" y="2959830"/>
            <a:ext cx="266153" cy="501789"/>
          </a:xfrm>
          <a:prstGeom prst="line">
            <a:avLst/>
          </a:prstGeom>
          <a:ln w="38100">
            <a:solidFill>
              <a:srgbClr val="FF0B01"/>
            </a:solidFill>
            <a:miter lim="400000"/>
          </a:ln>
        </p:spPr>
        <p:txBody>
          <a:bodyPr lIns="50800" tIns="50800" rIns="50800" bIns="50800" anchor="ctr"/>
          <a:lstStyle/>
          <a:p>
            <a:pPr>
              <a:defRPr sz="2400"/>
            </a:pPr>
            <a:endParaRPr/>
          </a:p>
        </p:txBody>
      </p:sp>
      <p:sp>
        <p:nvSpPr>
          <p:cNvPr id="187" name="Line"/>
          <p:cNvSpPr/>
          <p:nvPr/>
        </p:nvSpPr>
        <p:spPr>
          <a:xfrm>
            <a:off x="10788098" y="2959830"/>
            <a:ext cx="1" cy="501789"/>
          </a:xfrm>
          <a:prstGeom prst="line">
            <a:avLst/>
          </a:prstGeom>
          <a:ln w="38100">
            <a:solidFill>
              <a:srgbClr val="FF0B01"/>
            </a:solidFill>
            <a:miter lim="400000"/>
          </a:ln>
        </p:spPr>
        <p:txBody>
          <a:bodyPr lIns="50800" tIns="50800" rIns="50800" bIns="50800" anchor="ctr"/>
          <a:lstStyle/>
          <a:p>
            <a:pPr>
              <a:defRPr sz="2400"/>
            </a:pPr>
            <a:endParaRPr/>
          </a:p>
        </p:txBody>
      </p:sp>
      <p:pic>
        <p:nvPicPr>
          <p:cNvPr id="188" name="pasted-image.tif" descr="pasted-image.tif"/>
          <p:cNvPicPr>
            <a:picLocks noChangeAspect="1"/>
          </p:cNvPicPr>
          <p:nvPr/>
        </p:nvPicPr>
        <p:blipFill>
          <a:blip r:embed="rId8">
            <a:extLst/>
          </a:blip>
          <a:stretch>
            <a:fillRect/>
          </a:stretch>
        </p:blipFill>
        <p:spPr>
          <a:xfrm>
            <a:off x="10551183" y="3325606"/>
            <a:ext cx="739982" cy="531554"/>
          </a:xfrm>
          <a:prstGeom prst="rect">
            <a:avLst/>
          </a:prstGeom>
          <a:ln w="12700">
            <a:miter lim="400000"/>
          </a:ln>
        </p:spPr>
      </p:pic>
      <p:sp>
        <p:nvSpPr>
          <p:cNvPr id="189" name="Line"/>
          <p:cNvSpPr/>
          <p:nvPr/>
        </p:nvSpPr>
        <p:spPr>
          <a:xfrm flipV="1">
            <a:off x="10780702" y="3722705"/>
            <a:ext cx="216036" cy="3824569"/>
          </a:xfrm>
          <a:prstGeom prst="line">
            <a:avLst/>
          </a:prstGeom>
          <a:ln w="50800">
            <a:solidFill>
              <a:srgbClr val="FE9F02"/>
            </a:solidFill>
            <a:custDash>
              <a:ds d="200000" sp="200000"/>
            </a:custDash>
            <a:miter lim="400000"/>
          </a:ln>
        </p:spPr>
        <p:txBody>
          <a:bodyPr lIns="50800" tIns="50800" rIns="50800" bIns="50800" anchor="ctr"/>
          <a:lstStyle/>
          <a:p>
            <a:pPr>
              <a:defRPr sz="2400"/>
            </a:pPr>
            <a:endParaRPr/>
          </a:p>
        </p:txBody>
      </p:sp>
      <p:sp>
        <p:nvSpPr>
          <p:cNvPr id="190" name="Line"/>
          <p:cNvSpPr/>
          <p:nvPr/>
        </p:nvSpPr>
        <p:spPr>
          <a:xfrm flipV="1">
            <a:off x="10594138" y="3739216"/>
            <a:ext cx="216037" cy="3824568"/>
          </a:xfrm>
          <a:prstGeom prst="line">
            <a:avLst/>
          </a:prstGeom>
          <a:ln w="50800">
            <a:solidFill>
              <a:srgbClr val="FE9F02"/>
            </a:solidFill>
            <a:custDash>
              <a:ds d="200000" sp="200000"/>
            </a:custDash>
            <a:miter lim="400000"/>
          </a:ln>
        </p:spPr>
        <p:txBody>
          <a:bodyPr lIns="50800" tIns="50800" rIns="50800" bIns="50800" anchor="ctr"/>
          <a:lstStyle/>
          <a:p>
            <a:pPr>
              <a:defRPr sz="2400"/>
            </a:pPr>
            <a:endParaRPr/>
          </a:p>
        </p:txBody>
      </p:sp>
      <p:sp>
        <p:nvSpPr>
          <p:cNvPr id="191" name="Ingredients for cosmic neutrinos:…"/>
          <p:cNvSpPr txBox="1"/>
          <p:nvPr/>
        </p:nvSpPr>
        <p:spPr>
          <a:xfrm>
            <a:off x="337269" y="2256450"/>
            <a:ext cx="6867546" cy="3522150"/>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lnSpc>
                <a:spcPct val="80000"/>
              </a:lnSpc>
            </a:pPr>
            <a:r>
              <a:t>Ingredients for cosmic neutrinos:</a:t>
            </a:r>
          </a:p>
          <a:p>
            <a:pPr algn="l">
              <a:lnSpc>
                <a:spcPct val="80000"/>
              </a:lnSpc>
            </a:pPr>
            <a:endParaRPr/>
          </a:p>
          <a:p>
            <a:pPr marL="444500" indent="-444500" algn="l">
              <a:lnSpc>
                <a:spcPct val="80000"/>
              </a:lnSpc>
              <a:buSzPct val="75000"/>
              <a:buChar char="•"/>
              <a:defRPr sz="3000"/>
            </a:pPr>
            <a:r>
              <a:t>cosmic proton accelerator</a:t>
            </a:r>
          </a:p>
          <a:p>
            <a:pPr algn="l">
              <a:lnSpc>
                <a:spcPct val="80000"/>
              </a:lnSpc>
              <a:defRPr sz="3000"/>
            </a:pPr>
            <a:endParaRPr/>
          </a:p>
          <a:p>
            <a:pPr marL="444500" indent="-444500" algn="l">
              <a:lnSpc>
                <a:spcPct val="80000"/>
              </a:lnSpc>
              <a:buSzPct val="75000"/>
              <a:buChar char="•"/>
              <a:defRPr sz="3000"/>
            </a:pPr>
            <a:r>
              <a:t>nearby target, ’beam dump’</a:t>
            </a:r>
          </a:p>
          <a:p>
            <a:pPr algn="l">
              <a:lnSpc>
                <a:spcPct val="80000"/>
              </a:lnSpc>
              <a:defRPr>
                <a:latin typeface="Helvetica Neue"/>
                <a:ea typeface="Helvetica Neue"/>
                <a:cs typeface="Helvetica Neue"/>
                <a:sym typeface="Helvetica Neue"/>
              </a:defRPr>
            </a:pPr>
            <a:r>
              <a:t>   </a:t>
            </a:r>
          </a:p>
          <a:p>
            <a:pPr algn="l">
              <a:lnSpc>
                <a:spcPct val="80000"/>
              </a:lnSpc>
              <a:defRPr>
                <a:latin typeface="Helvetica Neue"/>
                <a:ea typeface="Helvetica Neue"/>
                <a:cs typeface="Helvetica Neue"/>
                <a:sym typeface="Helvetica Neue"/>
              </a:defRPr>
            </a:pPr>
            <a:r>
              <a:t>   </a:t>
            </a:r>
            <a:r>
              <a:rPr>
                <a:latin typeface="Times"/>
                <a:ea typeface="Times"/>
                <a:cs typeface="Times"/>
                <a:sym typeface="Times"/>
              </a:rPr>
              <a:t>p </a:t>
            </a:r>
            <a:r>
              <a:rPr>
                <a:latin typeface="Harrington"/>
                <a:ea typeface="Harrington"/>
                <a:cs typeface="Harrington"/>
                <a:sym typeface="Harrington"/>
              </a:rPr>
              <a:t>+ </a:t>
            </a:r>
            <a:r>
              <a:rPr>
                <a:latin typeface="Times"/>
                <a:ea typeface="Times"/>
                <a:cs typeface="Times"/>
                <a:sym typeface="Times"/>
              </a:rPr>
              <a:t>γ </a:t>
            </a:r>
            <a:r>
              <a:t>→ </a:t>
            </a:r>
            <a:r>
              <a:rPr sz="3100" i="1">
                <a:latin typeface="Helvetica"/>
                <a:ea typeface="Helvetica"/>
                <a:cs typeface="Helvetica"/>
                <a:sym typeface="Helvetica"/>
              </a:rPr>
              <a:t>ᴨ</a:t>
            </a:r>
            <a:r>
              <a:rPr i="1" baseline="31999">
                <a:latin typeface="Helvetica"/>
                <a:ea typeface="Helvetica"/>
                <a:cs typeface="Helvetica"/>
                <a:sym typeface="Helvetica"/>
              </a:rPr>
              <a:t>+</a:t>
            </a:r>
            <a:r>
              <a:t> </a:t>
            </a:r>
            <a:r>
              <a:rPr>
                <a:latin typeface="Harrington"/>
                <a:ea typeface="Harrington"/>
                <a:cs typeface="Harrington"/>
                <a:sym typeface="Harrington"/>
              </a:rPr>
              <a:t>+</a:t>
            </a:r>
            <a:r>
              <a:t> </a:t>
            </a:r>
            <a:r>
              <a:rPr>
                <a:latin typeface="Times"/>
                <a:ea typeface="Times"/>
                <a:cs typeface="Times"/>
                <a:sym typeface="Times"/>
              </a:rPr>
              <a:t>n </a:t>
            </a:r>
            <a:r>
              <a:t>→ </a:t>
            </a:r>
            <a:r>
              <a:rPr>
                <a:latin typeface="Harrington"/>
                <a:ea typeface="Harrington"/>
                <a:cs typeface="Harrington"/>
                <a:sym typeface="Harrington"/>
              </a:rPr>
              <a:t>μ</a:t>
            </a:r>
            <a:r>
              <a:rPr baseline="31999">
                <a:latin typeface="Harrington"/>
                <a:ea typeface="Harrington"/>
                <a:cs typeface="Harrington"/>
                <a:sym typeface="Harrington"/>
              </a:rPr>
              <a:t>+</a:t>
            </a:r>
            <a:r>
              <a:rPr>
                <a:latin typeface="Harrington"/>
                <a:ea typeface="Harrington"/>
                <a:cs typeface="Harrington"/>
                <a:sym typeface="Harrington"/>
              </a:rPr>
              <a:t> + ν</a:t>
            </a:r>
            <a:r>
              <a:rPr baseline="-5999">
                <a:latin typeface="Harrington"/>
                <a:ea typeface="Harrington"/>
                <a:cs typeface="Harrington"/>
                <a:sym typeface="Harrington"/>
              </a:rPr>
              <a:t>μ</a:t>
            </a:r>
            <a:r>
              <a:rPr>
                <a:latin typeface="Harrington"/>
                <a:ea typeface="Harrington"/>
                <a:cs typeface="Harrington"/>
                <a:sym typeface="Harrington"/>
              </a:rPr>
              <a:t> + </a:t>
            </a:r>
            <a:r>
              <a:rPr>
                <a:latin typeface="Times"/>
                <a:ea typeface="Times"/>
                <a:cs typeface="Times"/>
                <a:sym typeface="Times"/>
              </a:rPr>
              <a:t>n</a:t>
            </a:r>
          </a:p>
        </p:txBody>
      </p:sp>
      <p:sp>
        <p:nvSpPr>
          <p:cNvPr id="192" name="Oval"/>
          <p:cNvSpPr/>
          <p:nvPr/>
        </p:nvSpPr>
        <p:spPr>
          <a:xfrm>
            <a:off x="4744958" y="4654913"/>
            <a:ext cx="605277" cy="800101"/>
          </a:xfrm>
          <a:prstGeom prst="ellipse">
            <a:avLst/>
          </a:prstGeom>
          <a:ln w="50800">
            <a:solidFill>
              <a:srgbClr val="FF0B01"/>
            </a:solidFill>
            <a:miter lim="400000"/>
          </a:ln>
        </p:spPr>
        <p:txBody>
          <a:bodyPr lIns="50800" tIns="50800" rIns="50800" bIns="50800" anchor="ctr"/>
          <a:lstStyle/>
          <a:p>
            <a:pPr>
              <a:defRPr sz="2400"/>
            </a:pPr>
            <a:endParaRPr/>
          </a:p>
        </p:txBody>
      </p:sp>
      <p:pic>
        <p:nvPicPr>
          <p:cNvPr id="193" name="pasted-image.tif" descr="pasted-image.tif"/>
          <p:cNvPicPr>
            <a:picLocks noChangeAspect="1"/>
          </p:cNvPicPr>
          <p:nvPr/>
        </p:nvPicPr>
        <p:blipFill>
          <a:blip r:embed="rId7">
            <a:extLst/>
          </a:blip>
          <a:stretch>
            <a:fillRect/>
          </a:stretch>
        </p:blipFill>
        <p:spPr>
          <a:xfrm>
            <a:off x="7564001" y="4275751"/>
            <a:ext cx="739982" cy="665984"/>
          </a:xfrm>
          <a:prstGeom prst="rect">
            <a:avLst/>
          </a:prstGeom>
          <a:ln w="12700">
            <a:miter lim="400000"/>
          </a:ln>
        </p:spPr>
      </p:pic>
      <p:pic>
        <p:nvPicPr>
          <p:cNvPr id="194" name="pasted-image.tif" descr="pasted-image.tif"/>
          <p:cNvPicPr>
            <a:picLocks noChangeAspect="1"/>
          </p:cNvPicPr>
          <p:nvPr/>
        </p:nvPicPr>
        <p:blipFill>
          <a:blip r:embed="rId9">
            <a:extLst/>
          </a:blip>
          <a:stretch>
            <a:fillRect/>
          </a:stretch>
        </p:blipFill>
        <p:spPr>
          <a:xfrm>
            <a:off x="8710190" y="4882563"/>
            <a:ext cx="946895" cy="946896"/>
          </a:xfrm>
          <a:prstGeom prst="rect">
            <a:avLst/>
          </a:prstGeom>
          <a:ln w="12700">
            <a:miter lim="400000"/>
          </a:ln>
        </p:spPr>
      </p:pic>
      <p:sp>
        <p:nvSpPr>
          <p:cNvPr id="195" name="Line"/>
          <p:cNvSpPr/>
          <p:nvPr/>
        </p:nvSpPr>
        <p:spPr>
          <a:xfrm>
            <a:off x="8134680" y="2899649"/>
            <a:ext cx="2830125" cy="5596352"/>
          </a:xfrm>
          <a:custGeom>
            <a:avLst/>
            <a:gdLst/>
            <a:ahLst/>
            <a:cxnLst>
              <a:cxn ang="0">
                <a:pos x="wd2" y="hd2"/>
              </a:cxn>
              <a:cxn ang="5400000">
                <a:pos x="wd2" y="hd2"/>
              </a:cxn>
              <a:cxn ang="10800000">
                <a:pos x="wd2" y="hd2"/>
              </a:cxn>
              <a:cxn ang="16200000">
                <a:pos x="wd2" y="hd2"/>
              </a:cxn>
            </a:cxnLst>
            <a:rect l="0" t="0" r="r" b="b"/>
            <a:pathLst>
              <a:path w="19951" h="21600" extrusionOk="0">
                <a:moveTo>
                  <a:pt x="7627" y="21600"/>
                </a:moveTo>
                <a:cubicBezTo>
                  <a:pt x="5242" y="20002"/>
                  <a:pt x="3616" y="18037"/>
                  <a:pt x="2923" y="15915"/>
                </a:cubicBezTo>
                <a:cubicBezTo>
                  <a:pt x="2417" y="14363"/>
                  <a:pt x="3448" y="12827"/>
                  <a:pt x="5437" y="12995"/>
                </a:cubicBezTo>
                <a:cubicBezTo>
                  <a:pt x="8610" y="13262"/>
                  <a:pt x="7954" y="16173"/>
                  <a:pt x="4782" y="15906"/>
                </a:cubicBezTo>
                <a:cubicBezTo>
                  <a:pt x="-1094" y="13362"/>
                  <a:pt x="-1649" y="8154"/>
                  <a:pt x="3638" y="5165"/>
                </a:cubicBezTo>
                <a:cubicBezTo>
                  <a:pt x="4246" y="4821"/>
                  <a:pt x="4922" y="4525"/>
                  <a:pt x="5651" y="4284"/>
                </a:cubicBezTo>
                <a:lnTo>
                  <a:pt x="19951" y="0"/>
                </a:lnTo>
              </a:path>
            </a:pathLst>
          </a:custGeom>
          <a:ln w="38100">
            <a:solidFill>
              <a:srgbClr val="FF0B01"/>
            </a:solidFill>
            <a:miter lim="400000"/>
          </a:ln>
        </p:spPr>
        <p:txBody>
          <a:bodyPr lIns="50800" tIns="50800" rIns="50800" bIns="50800" anchor="ctr"/>
          <a:lstStyle/>
          <a:p>
            <a:pPr>
              <a:defRPr sz="2400"/>
            </a:pPr>
            <a:endParaRPr/>
          </a:p>
        </p:txBody>
      </p:sp>
      <p:sp>
        <p:nvSpPr>
          <p:cNvPr id="196" name="Line"/>
          <p:cNvSpPr/>
          <p:nvPr/>
        </p:nvSpPr>
        <p:spPr>
          <a:xfrm>
            <a:off x="9939439" y="2900655"/>
            <a:ext cx="1026340" cy="2663695"/>
          </a:xfrm>
          <a:custGeom>
            <a:avLst/>
            <a:gdLst/>
            <a:ahLst/>
            <a:cxnLst>
              <a:cxn ang="0">
                <a:pos x="wd2" y="hd2"/>
              </a:cxn>
              <a:cxn ang="5400000">
                <a:pos x="wd2" y="hd2"/>
              </a:cxn>
              <a:cxn ang="10800000">
                <a:pos x="wd2" y="hd2"/>
              </a:cxn>
              <a:cxn ang="16200000">
                <a:pos x="wd2" y="hd2"/>
              </a:cxn>
            </a:cxnLst>
            <a:rect l="0" t="0" r="r" b="b"/>
            <a:pathLst>
              <a:path w="19951" h="21600" extrusionOk="0">
                <a:moveTo>
                  <a:pt x="7627" y="21600"/>
                </a:moveTo>
                <a:cubicBezTo>
                  <a:pt x="5242" y="20002"/>
                  <a:pt x="3616" y="18037"/>
                  <a:pt x="2923" y="15915"/>
                </a:cubicBezTo>
                <a:cubicBezTo>
                  <a:pt x="2417" y="14363"/>
                  <a:pt x="3448" y="12827"/>
                  <a:pt x="5437" y="12995"/>
                </a:cubicBezTo>
                <a:cubicBezTo>
                  <a:pt x="8610" y="13262"/>
                  <a:pt x="7954" y="16173"/>
                  <a:pt x="4782" y="15906"/>
                </a:cubicBezTo>
                <a:cubicBezTo>
                  <a:pt x="-1094" y="13362"/>
                  <a:pt x="-1649" y="8154"/>
                  <a:pt x="3638" y="5165"/>
                </a:cubicBezTo>
                <a:cubicBezTo>
                  <a:pt x="4246" y="4821"/>
                  <a:pt x="4922" y="4525"/>
                  <a:pt x="5651" y="4284"/>
                </a:cubicBezTo>
                <a:lnTo>
                  <a:pt x="19951" y="0"/>
                </a:lnTo>
              </a:path>
            </a:pathLst>
          </a:custGeom>
          <a:ln w="38100">
            <a:solidFill>
              <a:srgbClr val="FF0B01"/>
            </a:solidFill>
            <a:miter lim="400000"/>
          </a:ln>
        </p:spPr>
        <p:txBody>
          <a:bodyPr lIns="50800" tIns="50800" rIns="50800" bIns="50800" anchor="ctr"/>
          <a:lstStyle/>
          <a:p>
            <a:pPr>
              <a:defRPr sz="2400"/>
            </a:pPr>
            <a:endParaRPr/>
          </a:p>
        </p:txBody>
      </p:sp>
      <p:pic>
        <p:nvPicPr>
          <p:cNvPr id="197" name="pasted-image.tif" descr="pasted-image.tif"/>
          <p:cNvPicPr>
            <a:picLocks noChangeAspect="1"/>
          </p:cNvPicPr>
          <p:nvPr/>
        </p:nvPicPr>
        <p:blipFill>
          <a:blip r:embed="rId8">
            <a:extLst/>
          </a:blip>
          <a:stretch>
            <a:fillRect/>
          </a:stretch>
        </p:blipFill>
        <p:spPr>
          <a:xfrm>
            <a:off x="10063291" y="5185895"/>
            <a:ext cx="1287488" cy="924846"/>
          </a:xfrm>
          <a:prstGeom prst="rect">
            <a:avLst/>
          </a:prstGeom>
          <a:ln w="12700">
            <a:miter lim="400000"/>
          </a:ln>
        </p:spPr>
      </p:pic>
      <p:grpSp>
        <p:nvGrpSpPr>
          <p:cNvPr id="200" name="Neutrinos are ideal…"/>
          <p:cNvGrpSpPr/>
          <p:nvPr/>
        </p:nvGrpSpPr>
        <p:grpSpPr>
          <a:xfrm>
            <a:off x="3669225" y="7061490"/>
            <a:ext cx="4644441" cy="1397001"/>
            <a:chOff x="0" y="0"/>
            <a:chExt cx="4644440" cy="1397000"/>
          </a:xfrm>
        </p:grpSpPr>
        <p:sp>
          <p:nvSpPr>
            <p:cNvPr id="199" name="Neutrinos are ideal…"/>
            <p:cNvSpPr txBox="1"/>
            <p:nvPr/>
          </p:nvSpPr>
          <p:spPr>
            <a:xfrm>
              <a:off x="50799" y="50800"/>
              <a:ext cx="4542842" cy="1295400"/>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t>Neutrinos are ideal </a:t>
              </a:r>
            </a:p>
            <a:p>
              <a:r>
                <a:t>messenger particles!</a:t>
              </a:r>
            </a:p>
          </p:txBody>
        </p:sp>
        <p:pic>
          <p:nvPicPr>
            <p:cNvPr id="198" name="Neutrinos are ideal…" descr="Neutrinos are ideal…"/>
            <p:cNvPicPr>
              <a:picLocks/>
            </p:cNvPicPr>
            <p:nvPr/>
          </p:nvPicPr>
          <p:blipFill>
            <a:blip r:embed="rId10">
              <a:extLst/>
            </a:blip>
            <a:stretch>
              <a:fillRect/>
            </a:stretch>
          </p:blipFill>
          <p:spPr>
            <a:xfrm>
              <a:off x="-1" y="-1"/>
              <a:ext cx="4644442" cy="1397001"/>
            </a:xfrm>
            <a:prstGeom prst="rect">
              <a:avLst/>
            </a:prstGeom>
            <a:effectLst/>
          </p:spPr>
        </p:pic>
      </p:grpSp>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195"/>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2" nodeType="afterEffect">
                                  <p:stCondLst>
                                    <p:cond delay="0"/>
                                  </p:stCondLst>
                                  <p:iterate>
                                    <p:tmAbs val="0"/>
                                  </p:iterate>
                                  <p:childTnLst>
                                    <p:set>
                                      <p:cBhvr>
                                        <p:cTn id="9" fill="hold"/>
                                        <p:tgtEl>
                                          <p:spTgt spid="193"/>
                                        </p:tgtEl>
                                        <p:attrNameLst>
                                          <p:attrName>style.visibility</p:attrName>
                                        </p:attrNameLst>
                                      </p:cBhvr>
                                      <p:to>
                                        <p:strVal val="visible"/>
                                      </p:to>
                                    </p:set>
                                  </p:childTnLst>
                                </p:cTn>
                              </p:par>
                            </p:childTnLst>
                          </p:cTn>
                        </p:par>
                        <p:par>
                          <p:cTn id="10" fill="hold">
                            <p:stCondLst>
                              <p:cond delay="0"/>
                            </p:stCondLst>
                            <p:childTnLst>
                              <p:par>
                                <p:cTn id="11" presetID="1" presetClass="entr" presetSubtype="0" fill="hold" grpId="3" nodeType="afterEffect">
                                  <p:stCondLst>
                                    <p:cond delay="0"/>
                                  </p:stCondLst>
                                  <p:iterate>
                                    <p:tmAbs val="0"/>
                                  </p:iterate>
                                  <p:childTnLst>
                                    <p:set>
                                      <p:cBhvr>
                                        <p:cTn id="12" fill="hold"/>
                                        <p:tgtEl>
                                          <p:spTgt spid="194"/>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4" nodeType="clickEffect">
                                  <p:stCondLst>
                                    <p:cond delay="0"/>
                                  </p:stCondLst>
                                  <p:iterate>
                                    <p:tmAbs val="0"/>
                                  </p:iterate>
                                  <p:childTnLst>
                                    <p:set>
                                      <p:cBhvr>
                                        <p:cTn id="16" fill="hold"/>
                                        <p:tgtEl>
                                          <p:spTgt spid="196"/>
                                        </p:tgtEl>
                                        <p:attrNameLst>
                                          <p:attrName>style.visibility</p:attrName>
                                        </p:attrNameLst>
                                      </p:cBhvr>
                                      <p:to>
                                        <p:strVal val="visible"/>
                                      </p:to>
                                    </p:set>
                                  </p:childTnLst>
                                </p:cTn>
                              </p:par>
                            </p:childTnLst>
                          </p:cTn>
                        </p:par>
                        <p:par>
                          <p:cTn id="17" fill="hold">
                            <p:stCondLst>
                              <p:cond delay="0"/>
                            </p:stCondLst>
                            <p:childTnLst>
                              <p:par>
                                <p:cTn id="18" presetID="1" presetClass="entr" presetSubtype="0" fill="hold" grpId="5" nodeType="afterEffect">
                                  <p:stCondLst>
                                    <p:cond delay="0"/>
                                  </p:stCondLst>
                                  <p:iterate>
                                    <p:tmAbs val="0"/>
                                  </p:iterate>
                                  <p:childTnLst>
                                    <p:set>
                                      <p:cBhvr>
                                        <p:cTn id="19" fill="hold"/>
                                        <p:tgtEl>
                                          <p:spTgt spid="197"/>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1" presetClass="entr" presetSubtype="0" fill="hold" grpId="6" nodeType="clickEffect">
                                  <p:stCondLst>
                                    <p:cond delay="0"/>
                                  </p:stCondLst>
                                  <p:iterate>
                                    <p:tmAbs val="0"/>
                                  </p:iterate>
                                  <p:childTnLst>
                                    <p:set>
                                      <p:cBhvr>
                                        <p:cTn id="23" fill="hold"/>
                                        <p:tgtEl>
                                          <p:spTgt spid="20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3" grpId="2" animBg="1" advAuto="0"/>
      <p:bldP spid="194" grpId="3" animBg="1" advAuto="0"/>
      <p:bldP spid="195" grpId="1" animBg="1" advAuto="0"/>
      <p:bldP spid="196" grpId="4" animBg="1" advAuto="0"/>
      <p:bldP spid="197" grpId="5" animBg="1" advAuto="0"/>
      <p:bldP spid="200" grpId="6" animBg="1" advAuto="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2" name="How does IceCube detect neutrinos?"/>
          <p:cNvSpPr txBox="1">
            <a:spLocks noGrp="1"/>
          </p:cNvSpPr>
          <p:nvPr>
            <p:ph type="title"/>
          </p:nvPr>
        </p:nvSpPr>
        <p:spPr>
          <a:xfrm>
            <a:off x="952500" y="304800"/>
            <a:ext cx="11099800" cy="946895"/>
          </a:xfrm>
          <a:prstGeom prst="rect">
            <a:avLst/>
          </a:prstGeom>
        </p:spPr>
        <p:txBody>
          <a:bodyPr/>
          <a:lstStyle>
            <a:lvl1pPr defTabSz="379729">
              <a:defRPr sz="5200"/>
            </a:lvl1pPr>
          </a:lstStyle>
          <a:p>
            <a:r>
              <a:t>How does IceCube detect neutrinos?</a:t>
            </a:r>
          </a:p>
        </p:txBody>
      </p:sp>
      <p:sp>
        <p:nvSpPr>
          <p:cNvPr id="203" name="Slide Number"/>
          <p:cNvSpPr txBox="1">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7</a:t>
            </a:fld>
            <a:endParaRPr/>
          </a:p>
        </p:txBody>
      </p:sp>
      <p:pic>
        <p:nvPicPr>
          <p:cNvPr id="204" name="pasted-image.tif" descr="pasted-image.tif"/>
          <p:cNvPicPr>
            <a:picLocks noChangeAspect="1"/>
          </p:cNvPicPr>
          <p:nvPr/>
        </p:nvPicPr>
        <p:blipFill>
          <a:blip r:embed="rId3">
            <a:extLst/>
          </a:blip>
          <a:stretch>
            <a:fillRect/>
          </a:stretch>
        </p:blipFill>
        <p:spPr>
          <a:xfrm>
            <a:off x="4229393" y="1587786"/>
            <a:ext cx="5141158" cy="4634587"/>
          </a:xfrm>
          <a:prstGeom prst="rect">
            <a:avLst/>
          </a:prstGeom>
          <a:ln w="12700">
            <a:miter lim="400000"/>
          </a:ln>
        </p:spPr>
      </p:pic>
      <p:sp>
        <p:nvSpPr>
          <p:cNvPr id="205" name="Line"/>
          <p:cNvSpPr/>
          <p:nvPr/>
        </p:nvSpPr>
        <p:spPr>
          <a:xfrm flipV="1">
            <a:off x="1987303" y="3710248"/>
            <a:ext cx="9036527" cy="2326571"/>
          </a:xfrm>
          <a:prstGeom prst="line">
            <a:avLst/>
          </a:prstGeom>
          <a:ln w="50800">
            <a:solidFill>
              <a:srgbClr val="FF0B00"/>
            </a:solidFill>
            <a:custDash>
              <a:ds d="200000" sp="200000"/>
            </a:custDash>
            <a:miter lim="400000"/>
            <a:tailEnd type="triangle"/>
          </a:ln>
        </p:spPr>
        <p:txBody>
          <a:bodyPr lIns="50800" tIns="50800" rIns="50800" bIns="50800" anchor="ctr"/>
          <a:lstStyle/>
          <a:p>
            <a:pPr>
              <a:defRPr sz="2400"/>
            </a:pPr>
            <a:endParaRPr/>
          </a:p>
        </p:txBody>
      </p:sp>
      <p:sp>
        <p:nvSpPr>
          <p:cNvPr id="206" name="ν"/>
          <p:cNvSpPr txBox="1"/>
          <p:nvPr/>
        </p:nvSpPr>
        <p:spPr>
          <a:xfrm>
            <a:off x="10293855" y="2481325"/>
            <a:ext cx="679352" cy="1320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8000">
                <a:solidFill>
                  <a:srgbClr val="FE0C01"/>
                </a:solidFill>
                <a:latin typeface="Harrington"/>
                <a:ea typeface="Harrington"/>
                <a:cs typeface="Harrington"/>
                <a:sym typeface="Harrington"/>
              </a:defRPr>
            </a:lvl1pPr>
          </a:lstStyle>
          <a:p>
            <a:r>
              <a:t>ν</a:t>
            </a:r>
          </a:p>
        </p:txBody>
      </p:sp>
      <p:grpSp>
        <p:nvGrpSpPr>
          <p:cNvPr id="209" name="neutrinos themselves leave no trace → 1020 neutrinos…"/>
          <p:cNvGrpSpPr/>
          <p:nvPr/>
        </p:nvGrpSpPr>
        <p:grpSpPr>
          <a:xfrm>
            <a:off x="761389" y="6677532"/>
            <a:ext cx="11482022" cy="1405714"/>
            <a:chOff x="0" y="0"/>
            <a:chExt cx="11482020" cy="1405713"/>
          </a:xfrm>
        </p:grpSpPr>
        <p:sp>
          <p:nvSpPr>
            <p:cNvPr id="208" name="neutrinos themselves leave no trace → 1020 neutrinos…"/>
            <p:cNvSpPr txBox="1"/>
            <p:nvPr/>
          </p:nvSpPr>
          <p:spPr>
            <a:xfrm>
              <a:off x="50799" y="50800"/>
              <a:ext cx="11380421" cy="1304114"/>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t>neutrinos themselves leave no trace → 10</a:t>
              </a:r>
              <a:r>
                <a:rPr baseline="31999"/>
                <a:t>20</a:t>
              </a:r>
              <a:r>
                <a:t> neutrinos </a:t>
              </a:r>
            </a:p>
            <a:p>
              <a:r>
                <a:t>pass through IceCube every second, undetected!</a:t>
              </a:r>
            </a:p>
          </p:txBody>
        </p:sp>
        <p:pic>
          <p:nvPicPr>
            <p:cNvPr id="207" name="neutrinos themselves leave no trace → 1020 neutrinos…" descr="neutrinos themselves leave no trace → 1020 neutrinos…"/>
            <p:cNvPicPr>
              <a:picLocks/>
            </p:cNvPicPr>
            <p:nvPr/>
          </p:nvPicPr>
          <p:blipFill>
            <a:blip r:embed="rId4">
              <a:extLst/>
            </a:blip>
            <a:stretch>
              <a:fillRect/>
            </a:stretch>
          </p:blipFill>
          <p:spPr>
            <a:xfrm>
              <a:off x="-1" y="-1"/>
              <a:ext cx="11482021" cy="1405715"/>
            </a:xfrm>
            <a:prstGeom prst="rect">
              <a:avLst/>
            </a:prstGeom>
            <a:effectLst/>
          </p:spPr>
        </p:pic>
      </p:grpSp>
      <p:pic>
        <p:nvPicPr>
          <p:cNvPr id="210" name="pasted-image.tif" descr="pasted-image.tif"/>
          <p:cNvPicPr>
            <a:picLocks noChangeAspect="1"/>
          </p:cNvPicPr>
          <p:nvPr/>
        </p:nvPicPr>
        <p:blipFill>
          <a:blip r:embed="rId5">
            <a:extLst/>
          </a:blip>
          <a:stretch>
            <a:fillRect/>
          </a:stretch>
        </p:blipFill>
        <p:spPr>
          <a:xfrm>
            <a:off x="12455134" y="8744512"/>
            <a:ext cx="440921" cy="946895"/>
          </a:xfrm>
          <a:prstGeom prst="rect">
            <a:avLst/>
          </a:prstGeom>
          <a:ln w="12700">
            <a:miter lim="400000"/>
          </a:ln>
        </p:spPr>
      </p:pic>
      <p:sp>
        <p:nvSpPr>
          <p:cNvPr id="211" name="so what is IceCube measuring?"/>
          <p:cNvSpPr txBox="1"/>
          <p:nvPr/>
        </p:nvSpPr>
        <p:spPr>
          <a:xfrm>
            <a:off x="4034663" y="8422950"/>
            <a:ext cx="4935475" cy="5080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2700"/>
            </a:lvl1pPr>
          </a:lstStyle>
          <a:p>
            <a:r>
              <a:t>so what is IceCube measuring?</a:t>
            </a:r>
          </a:p>
        </p:txBody>
      </p:sp>
      <p:pic>
        <p:nvPicPr>
          <p:cNvPr id="13" name="Picture 12" descr="IceCube_official_logo.png"/>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20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2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9" grpId="1" animBg="1" advAuto="0"/>
      <p:bldP spid="211" grpId="2" animBg="1" advAuto="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6" name="pasted-image.tif" descr="pasted-image.tif"/>
          <p:cNvPicPr>
            <a:picLocks noChangeAspect="1"/>
          </p:cNvPicPr>
          <p:nvPr/>
        </p:nvPicPr>
        <p:blipFill>
          <a:blip r:embed="rId3">
            <a:extLst/>
          </a:blip>
          <a:stretch>
            <a:fillRect/>
          </a:stretch>
        </p:blipFill>
        <p:spPr>
          <a:xfrm>
            <a:off x="4229393" y="1587786"/>
            <a:ext cx="5141158" cy="4634587"/>
          </a:xfrm>
          <a:prstGeom prst="rect">
            <a:avLst/>
          </a:prstGeom>
          <a:ln w="12700">
            <a:miter lim="400000"/>
          </a:ln>
        </p:spPr>
      </p:pic>
      <p:sp>
        <p:nvSpPr>
          <p:cNvPr id="217" name="How does IceCube detect neutrinos?"/>
          <p:cNvSpPr txBox="1">
            <a:spLocks noGrp="1"/>
          </p:cNvSpPr>
          <p:nvPr>
            <p:ph type="title"/>
          </p:nvPr>
        </p:nvSpPr>
        <p:spPr>
          <a:xfrm>
            <a:off x="952500" y="304800"/>
            <a:ext cx="11099800" cy="946895"/>
          </a:xfrm>
          <a:prstGeom prst="rect">
            <a:avLst/>
          </a:prstGeom>
        </p:spPr>
        <p:txBody>
          <a:bodyPr/>
          <a:lstStyle>
            <a:lvl1pPr defTabSz="379729">
              <a:defRPr sz="5200"/>
            </a:lvl1pPr>
          </a:lstStyle>
          <a:p>
            <a:r>
              <a:t>How does IceCube detect neutrinos?</a:t>
            </a:r>
          </a:p>
        </p:txBody>
      </p:sp>
      <p:sp>
        <p:nvSpPr>
          <p:cNvPr id="218" name="Slide Number"/>
          <p:cNvSpPr txBox="1">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8</a:t>
            </a:fld>
            <a:endParaRPr/>
          </a:p>
        </p:txBody>
      </p:sp>
      <p:sp>
        <p:nvSpPr>
          <p:cNvPr id="219" name="Line"/>
          <p:cNvSpPr/>
          <p:nvPr/>
        </p:nvSpPr>
        <p:spPr>
          <a:xfrm flipV="1">
            <a:off x="2287403" y="5400476"/>
            <a:ext cx="2202991" cy="557220"/>
          </a:xfrm>
          <a:prstGeom prst="line">
            <a:avLst/>
          </a:prstGeom>
          <a:ln w="50800">
            <a:solidFill>
              <a:srgbClr val="FF0B00"/>
            </a:solidFill>
            <a:custDash>
              <a:ds d="200000" sp="200000"/>
            </a:custDash>
            <a:miter lim="400000"/>
            <a:tailEnd type="triangle"/>
          </a:ln>
        </p:spPr>
        <p:txBody>
          <a:bodyPr lIns="50800" tIns="50800" rIns="50800" bIns="50800" anchor="ctr"/>
          <a:lstStyle/>
          <a:p>
            <a:pPr>
              <a:defRPr sz="2400"/>
            </a:pPr>
            <a:endParaRPr/>
          </a:p>
        </p:txBody>
      </p:sp>
      <p:sp>
        <p:nvSpPr>
          <p:cNvPr id="220" name="ν"/>
          <p:cNvSpPr txBox="1"/>
          <p:nvPr/>
        </p:nvSpPr>
        <p:spPr>
          <a:xfrm>
            <a:off x="2563037" y="4517340"/>
            <a:ext cx="679351" cy="1320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8000">
                <a:solidFill>
                  <a:srgbClr val="FE0C01"/>
                </a:solidFill>
                <a:latin typeface="Harrington"/>
                <a:ea typeface="Harrington"/>
                <a:cs typeface="Harrington"/>
                <a:sym typeface="Harrington"/>
              </a:defRPr>
            </a:lvl1pPr>
          </a:lstStyle>
          <a:p>
            <a:r>
              <a:t>ν</a:t>
            </a:r>
          </a:p>
        </p:txBody>
      </p:sp>
      <p:grpSp>
        <p:nvGrpSpPr>
          <p:cNvPr id="223" name="first, the neutrino has to interact with the ice,…"/>
          <p:cNvGrpSpPr/>
          <p:nvPr/>
        </p:nvGrpSpPr>
        <p:grpSpPr>
          <a:xfrm>
            <a:off x="1718386" y="6583864"/>
            <a:ext cx="9568028" cy="1397001"/>
            <a:chOff x="0" y="0"/>
            <a:chExt cx="9568027" cy="1397000"/>
          </a:xfrm>
        </p:grpSpPr>
        <p:sp>
          <p:nvSpPr>
            <p:cNvPr id="222" name="first, the neutrino has to interact with the ice,…"/>
            <p:cNvSpPr txBox="1"/>
            <p:nvPr/>
          </p:nvSpPr>
          <p:spPr>
            <a:xfrm>
              <a:off x="50799" y="50800"/>
              <a:ext cx="9466429" cy="1295400"/>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t>first, the neutrino has to interact with the ice, </a:t>
              </a:r>
            </a:p>
            <a:p>
              <a:r>
                <a:t>producing charged particles such as muons</a:t>
              </a:r>
            </a:p>
          </p:txBody>
        </p:sp>
        <p:pic>
          <p:nvPicPr>
            <p:cNvPr id="221" name="first, the neutrino has to interact with the ice,…" descr="first, the neutrino has to interact with the ice,…"/>
            <p:cNvPicPr>
              <a:picLocks/>
            </p:cNvPicPr>
            <p:nvPr/>
          </p:nvPicPr>
          <p:blipFill>
            <a:blip r:embed="rId4">
              <a:extLst/>
            </a:blip>
            <a:stretch>
              <a:fillRect/>
            </a:stretch>
          </p:blipFill>
          <p:spPr>
            <a:xfrm>
              <a:off x="-1" y="-1"/>
              <a:ext cx="9568029" cy="1397001"/>
            </a:xfrm>
            <a:prstGeom prst="rect">
              <a:avLst/>
            </a:prstGeom>
            <a:effectLst/>
          </p:spPr>
        </p:pic>
      </p:grpSp>
      <p:sp>
        <p:nvSpPr>
          <p:cNvPr id="224" name="Line"/>
          <p:cNvSpPr/>
          <p:nvPr/>
        </p:nvSpPr>
        <p:spPr>
          <a:xfrm flipV="1">
            <a:off x="4481195" y="3866812"/>
            <a:ext cx="6217031" cy="1536680"/>
          </a:xfrm>
          <a:prstGeom prst="line">
            <a:avLst/>
          </a:prstGeom>
          <a:ln w="50800">
            <a:solidFill>
              <a:schemeClr val="accent2">
                <a:hueOff val="-554920"/>
                <a:satOff val="-21482"/>
                <a:lumOff val="-6228"/>
              </a:schemeClr>
            </a:solidFill>
            <a:miter lim="400000"/>
            <a:tailEnd type="triangle"/>
          </a:ln>
        </p:spPr>
        <p:txBody>
          <a:bodyPr lIns="50800" tIns="50800" rIns="50800" bIns="50800" anchor="ctr"/>
          <a:lstStyle/>
          <a:p>
            <a:pPr>
              <a:defRPr sz="2400"/>
            </a:pPr>
            <a:endParaRPr/>
          </a:p>
        </p:txBody>
      </p:sp>
      <p:sp>
        <p:nvSpPr>
          <p:cNvPr id="225" name="μ"/>
          <p:cNvSpPr txBox="1"/>
          <p:nvPr/>
        </p:nvSpPr>
        <p:spPr>
          <a:xfrm>
            <a:off x="9156393" y="2777070"/>
            <a:ext cx="734915" cy="1320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8000">
                <a:solidFill>
                  <a:schemeClr val="accent2">
                    <a:hueOff val="-554920"/>
                    <a:satOff val="-21482"/>
                    <a:lumOff val="-6228"/>
                  </a:schemeClr>
                </a:solidFill>
                <a:latin typeface="Harrington"/>
                <a:ea typeface="Harrington"/>
                <a:cs typeface="Harrington"/>
                <a:sym typeface="Harrington"/>
              </a:defRPr>
            </a:lvl1pPr>
          </a:lstStyle>
          <a:p>
            <a:r>
              <a:t>μ</a:t>
            </a:r>
          </a:p>
        </p:txBody>
      </p:sp>
      <p:pic>
        <p:nvPicPr>
          <p:cNvPr id="226" name="pasted-image.tif" descr="pasted-image.tif"/>
          <p:cNvPicPr>
            <a:picLocks noChangeAspect="1"/>
          </p:cNvPicPr>
          <p:nvPr/>
        </p:nvPicPr>
        <p:blipFill>
          <a:blip r:embed="rId5">
            <a:extLst/>
          </a:blip>
          <a:stretch>
            <a:fillRect/>
          </a:stretch>
        </p:blipFill>
        <p:spPr>
          <a:xfrm>
            <a:off x="12455134" y="8744512"/>
            <a:ext cx="440921" cy="946895"/>
          </a:xfrm>
          <a:prstGeom prst="rect">
            <a:avLst/>
          </a:prstGeom>
          <a:ln w="12700">
            <a:miter lim="400000"/>
          </a:ln>
        </p:spPr>
      </p:pic>
      <p:sp>
        <p:nvSpPr>
          <p:cNvPr id="227" name="muons pass us at a rate of 1 per cm2 and minute:…"/>
          <p:cNvSpPr txBox="1"/>
          <p:nvPr/>
        </p:nvSpPr>
        <p:spPr>
          <a:xfrm>
            <a:off x="2844376" y="8200036"/>
            <a:ext cx="7290648" cy="8636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sz="2500"/>
            </a:pPr>
            <a:r>
              <a:t>muons pass us at a rate of 1 per cm</a:t>
            </a:r>
            <a:r>
              <a:rPr baseline="31999"/>
              <a:t>2</a:t>
            </a:r>
            <a:r>
              <a:t> and minute: </a:t>
            </a:r>
          </a:p>
          <a:p>
            <a:pPr>
              <a:defRPr sz="2500"/>
            </a:pPr>
            <a:r>
              <a:t>why don’t we see them, but the detector can?</a:t>
            </a:r>
          </a:p>
        </p:txBody>
      </p:sp>
      <p:pic>
        <p:nvPicPr>
          <p:cNvPr id="15" name="Picture 14" descr="IceCube_official_logo.png"/>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22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7" grpId="1" animBg="1" advAuto="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2" name="How does IceCube detect neutrinos?"/>
          <p:cNvSpPr txBox="1">
            <a:spLocks noGrp="1"/>
          </p:cNvSpPr>
          <p:nvPr>
            <p:ph type="title"/>
          </p:nvPr>
        </p:nvSpPr>
        <p:spPr>
          <a:xfrm>
            <a:off x="952500" y="304800"/>
            <a:ext cx="11099800" cy="946895"/>
          </a:xfrm>
          <a:prstGeom prst="rect">
            <a:avLst/>
          </a:prstGeom>
        </p:spPr>
        <p:txBody>
          <a:bodyPr/>
          <a:lstStyle>
            <a:lvl1pPr defTabSz="379729">
              <a:defRPr sz="5200"/>
            </a:lvl1pPr>
          </a:lstStyle>
          <a:p>
            <a:r>
              <a:t>How does IceCube detect neutrinos?</a:t>
            </a:r>
          </a:p>
        </p:txBody>
      </p:sp>
      <p:sp>
        <p:nvSpPr>
          <p:cNvPr id="233" name="Slide Number"/>
          <p:cNvSpPr txBox="1">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9</a:t>
            </a:fld>
            <a:endParaRPr/>
          </a:p>
        </p:txBody>
      </p:sp>
      <p:grpSp>
        <p:nvGrpSpPr>
          <p:cNvPr id="236" name="high-energy charged particles traveling in…"/>
          <p:cNvGrpSpPr/>
          <p:nvPr/>
        </p:nvGrpSpPr>
        <p:grpSpPr>
          <a:xfrm>
            <a:off x="1931441" y="7508111"/>
            <a:ext cx="9141918" cy="1397008"/>
            <a:chOff x="0" y="0"/>
            <a:chExt cx="9141917" cy="1397006"/>
          </a:xfrm>
        </p:grpSpPr>
        <p:sp>
          <p:nvSpPr>
            <p:cNvPr id="235" name="high-energy charged particles traveling in…"/>
            <p:cNvSpPr txBox="1"/>
            <p:nvPr/>
          </p:nvSpPr>
          <p:spPr>
            <a:xfrm>
              <a:off x="50800" y="50800"/>
              <a:ext cx="9040318" cy="1295407"/>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t>high-energy charged particles traveling in </a:t>
              </a:r>
            </a:p>
            <a:p>
              <a:r>
                <a:t>a </a:t>
              </a:r>
              <a:r>
                <a:rPr b="1">
                  <a:latin typeface="Helvetica"/>
                  <a:ea typeface="Helvetica"/>
                  <a:cs typeface="Helvetica"/>
                  <a:sym typeface="Helvetica"/>
                </a:rPr>
                <a:t>medium</a:t>
              </a:r>
              <a:r>
                <a:t> produce Cherenkov light!</a:t>
              </a:r>
            </a:p>
          </p:txBody>
        </p:sp>
        <p:pic>
          <p:nvPicPr>
            <p:cNvPr id="234" name="high-energy charged particles traveling in…" descr="high-energy charged particles traveling in…"/>
            <p:cNvPicPr>
              <a:picLocks/>
            </p:cNvPicPr>
            <p:nvPr/>
          </p:nvPicPr>
          <p:blipFill>
            <a:blip r:embed="rId4">
              <a:extLst/>
            </a:blip>
            <a:stretch>
              <a:fillRect/>
            </a:stretch>
          </p:blipFill>
          <p:spPr>
            <a:xfrm>
              <a:off x="0" y="-1"/>
              <a:ext cx="9141918" cy="1397008"/>
            </a:xfrm>
            <a:prstGeom prst="rect">
              <a:avLst/>
            </a:prstGeom>
            <a:effectLst/>
          </p:spPr>
        </p:pic>
      </p:grpSp>
      <p:pic>
        <p:nvPicPr>
          <p:cNvPr id="237" name="Nuclear Reactor start up.mp4" descr="Nuclear Reactor start up.mp4"/>
          <p:cNvPicPr>
            <a:picLocks/>
          </p:cNvPicPr>
          <p:nvPr>
            <a:videoFile r:link="rId2"/>
            <p:extLst>
              <p:ext uri="{DAA4B4D4-6D71-4841-9C94-3DE7FCFB9230}">
                <p14:media xmlns:p14="http://schemas.microsoft.com/office/powerpoint/2010/main" r:embed="rId1"/>
              </p:ext>
            </p:extLst>
          </p:nvPr>
        </p:nvPicPr>
        <p:blipFill>
          <a:blip r:embed="rId5">
            <a:extLst/>
          </a:blip>
          <a:stretch>
            <a:fillRect/>
          </a:stretch>
        </p:blipFill>
        <p:spPr>
          <a:xfrm>
            <a:off x="2444750" y="2276900"/>
            <a:ext cx="8115300" cy="4470401"/>
          </a:xfrm>
          <a:prstGeom prst="rect">
            <a:avLst/>
          </a:prstGeom>
          <a:ln w="12700">
            <a:miter lim="400000"/>
          </a:ln>
        </p:spPr>
      </p:pic>
      <p:pic>
        <p:nvPicPr>
          <p:cNvPr id="238" name="pasted-image.tif" descr="pasted-image.tif"/>
          <p:cNvPicPr>
            <a:picLocks noChangeAspect="1"/>
          </p:cNvPicPr>
          <p:nvPr/>
        </p:nvPicPr>
        <p:blipFill>
          <a:blip r:embed="rId6">
            <a:extLst/>
          </a:blip>
          <a:stretch>
            <a:fillRect/>
          </a:stretch>
        </p:blipFill>
        <p:spPr>
          <a:xfrm>
            <a:off x="12455134" y="8744512"/>
            <a:ext cx="440921" cy="946895"/>
          </a:xfrm>
          <a:prstGeom prst="rect">
            <a:avLst/>
          </a:prstGeom>
          <a:ln w="12700">
            <a:miter lim="400000"/>
          </a:ln>
        </p:spPr>
      </p:pic>
      <p:pic>
        <p:nvPicPr>
          <p:cNvPr id="10" name="Picture 9" descr="IceCube_official_logo.png"/>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37151668" fill="hold"/>
                                        <p:tgtEl>
                                          <p:spTgt spid="237"/>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23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100000">
                <p:cTn id="11" fill="hold" display="0">
                  <p:stCondLst>
                    <p:cond delay="indefinite"/>
                  </p:stCondLst>
                </p:cTn>
                <p:tgtEl>
                  <p:spTgt spid="237"/>
                </p:tgtEl>
              </p:cMediaNode>
            </p:video>
          </p:childTnLst>
        </p:cTn>
      </p:par>
    </p:tnLst>
    <p:bldLst>
      <p:bldP spid="236" grpId="2" animBg="1" advAuto="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1" name="How does IceCube detect neutrinos?"/>
          <p:cNvSpPr txBox="1">
            <a:spLocks noGrp="1"/>
          </p:cNvSpPr>
          <p:nvPr>
            <p:ph type="title"/>
          </p:nvPr>
        </p:nvSpPr>
        <p:spPr>
          <a:xfrm>
            <a:off x="952500" y="304800"/>
            <a:ext cx="11099800" cy="946895"/>
          </a:xfrm>
          <a:prstGeom prst="rect">
            <a:avLst/>
          </a:prstGeom>
        </p:spPr>
        <p:txBody>
          <a:bodyPr/>
          <a:lstStyle>
            <a:lvl1pPr defTabSz="379729">
              <a:defRPr sz="5200"/>
            </a:lvl1pPr>
          </a:lstStyle>
          <a:p>
            <a:r>
              <a:t>How does IceCube detect neutrinos?</a:t>
            </a:r>
          </a:p>
        </p:txBody>
      </p:sp>
      <p:sp>
        <p:nvSpPr>
          <p:cNvPr id="242"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10</a:t>
            </a:fld>
            <a:endParaRPr/>
          </a:p>
        </p:txBody>
      </p:sp>
      <p:pic>
        <p:nvPicPr>
          <p:cNvPr id="243" name="A Cherenkov neutrino telescope.mp4" descr="A Cherenkov neutrino telescope.mp4"/>
          <p:cNvPicPr>
            <a:picLocks/>
          </p:cNvPicPr>
          <p:nvPr>
            <a:videoFile r:link="rId2"/>
            <p:extLst>
              <p:ext uri="{DAA4B4D4-6D71-4841-9C94-3DE7FCFB9230}">
                <p14:media xmlns:p14="http://schemas.microsoft.com/office/powerpoint/2010/main" r:embed="rId1"/>
              </p:ext>
            </p:extLst>
          </p:nvPr>
        </p:nvPicPr>
        <p:blipFill>
          <a:blip r:embed="rId4">
            <a:extLst/>
          </a:blip>
          <a:stretch>
            <a:fillRect/>
          </a:stretch>
        </p:blipFill>
        <p:spPr>
          <a:xfrm>
            <a:off x="3018353" y="1899066"/>
            <a:ext cx="6968094" cy="5226070"/>
          </a:xfrm>
          <a:prstGeom prst="rect">
            <a:avLst/>
          </a:prstGeom>
          <a:ln w="12700">
            <a:miter lim="400000"/>
          </a:ln>
        </p:spPr>
      </p:pic>
      <p:grpSp>
        <p:nvGrpSpPr>
          <p:cNvPr id="246" name="high-energy charged particles traveling in…"/>
          <p:cNvGrpSpPr/>
          <p:nvPr/>
        </p:nvGrpSpPr>
        <p:grpSpPr>
          <a:xfrm>
            <a:off x="1931441" y="7508111"/>
            <a:ext cx="9141918" cy="1397008"/>
            <a:chOff x="0" y="0"/>
            <a:chExt cx="9141917" cy="1397006"/>
          </a:xfrm>
        </p:grpSpPr>
        <p:sp>
          <p:nvSpPr>
            <p:cNvPr id="245" name="high-energy charged particles traveling in…"/>
            <p:cNvSpPr txBox="1"/>
            <p:nvPr/>
          </p:nvSpPr>
          <p:spPr>
            <a:xfrm>
              <a:off x="50800" y="50800"/>
              <a:ext cx="9040318" cy="1295407"/>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t>high-energy charged particles traveling in </a:t>
              </a:r>
            </a:p>
            <a:p>
              <a:r>
                <a:t>a </a:t>
              </a:r>
              <a:r>
                <a:rPr b="1">
                  <a:latin typeface="Helvetica"/>
                  <a:ea typeface="Helvetica"/>
                  <a:cs typeface="Helvetica"/>
                  <a:sym typeface="Helvetica"/>
                </a:rPr>
                <a:t>medium</a:t>
              </a:r>
              <a:r>
                <a:t> produce Cherenkov light!</a:t>
              </a:r>
            </a:p>
          </p:txBody>
        </p:sp>
        <p:pic>
          <p:nvPicPr>
            <p:cNvPr id="244" name="high-energy charged particles traveling in…" descr="high-energy charged particles traveling in…"/>
            <p:cNvPicPr>
              <a:picLocks/>
            </p:cNvPicPr>
            <p:nvPr/>
          </p:nvPicPr>
          <p:blipFill>
            <a:blip r:embed="rId5">
              <a:extLst/>
            </a:blip>
            <a:stretch>
              <a:fillRect/>
            </a:stretch>
          </p:blipFill>
          <p:spPr>
            <a:xfrm>
              <a:off x="0" y="-1"/>
              <a:ext cx="9141918" cy="1397008"/>
            </a:xfrm>
            <a:prstGeom prst="rect">
              <a:avLst/>
            </a:prstGeom>
            <a:effectLst/>
          </p:spPr>
        </p:pic>
      </p:grpSp>
      <p:pic>
        <p:nvPicPr>
          <p:cNvPr id="247" name="pasted-image.tif" descr="pasted-image.tif"/>
          <p:cNvPicPr>
            <a:picLocks noChangeAspect="1"/>
          </p:cNvPicPr>
          <p:nvPr/>
        </p:nvPicPr>
        <p:blipFill>
          <a:blip r:embed="rId6">
            <a:extLst/>
          </a:blip>
          <a:stretch>
            <a:fillRect/>
          </a:stretch>
        </p:blipFill>
        <p:spPr>
          <a:xfrm>
            <a:off x="12455134" y="8744512"/>
            <a:ext cx="440921" cy="946895"/>
          </a:xfrm>
          <a:prstGeom prst="rect">
            <a:avLst/>
          </a:prstGeom>
          <a:ln w="12700">
            <a:miter lim="400000"/>
          </a:ln>
        </p:spPr>
      </p:pic>
      <p:pic>
        <p:nvPicPr>
          <p:cNvPr id="10" name="Picture 9" descr="IceCube_official_logo.png"/>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9968334" fill="hold"/>
                                        <p:tgtEl>
                                          <p:spTgt spid="24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fill="hold" display="0">
                  <p:stCondLst>
                    <p:cond delay="indefinite"/>
                  </p:stCondLst>
                </p:cTn>
                <p:tgtEl>
                  <p:spTgt spid="243"/>
                </p:tgtEl>
              </p:cMediaNode>
            </p:vide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0" name="What do neutrinos look like in IceCube?"/>
          <p:cNvSpPr txBox="1">
            <a:spLocks noGrp="1"/>
          </p:cNvSpPr>
          <p:nvPr>
            <p:ph type="title"/>
          </p:nvPr>
        </p:nvSpPr>
        <p:spPr>
          <a:xfrm>
            <a:off x="952500" y="304800"/>
            <a:ext cx="11099800" cy="946895"/>
          </a:xfrm>
          <a:prstGeom prst="rect">
            <a:avLst/>
          </a:prstGeom>
        </p:spPr>
        <p:txBody>
          <a:bodyPr/>
          <a:lstStyle>
            <a:lvl1pPr defTabSz="356362">
              <a:defRPr sz="4880"/>
            </a:lvl1pPr>
          </a:lstStyle>
          <a:p>
            <a:r>
              <a:t>What do neutrinos look like in IceCube?</a:t>
            </a:r>
          </a:p>
        </p:txBody>
      </p:sp>
      <p:sp>
        <p:nvSpPr>
          <p:cNvPr id="251"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11</a:t>
            </a:fld>
            <a:endParaRPr/>
          </a:p>
        </p:txBody>
      </p:sp>
      <p:pic>
        <p:nvPicPr>
          <p:cNvPr id="252" name="pasted-image.tif" descr="pasted-image.tif"/>
          <p:cNvPicPr>
            <a:picLocks noChangeAspect="1"/>
          </p:cNvPicPr>
          <p:nvPr/>
        </p:nvPicPr>
        <p:blipFill>
          <a:blip r:embed="rId2">
            <a:extLst/>
          </a:blip>
          <a:stretch>
            <a:fillRect/>
          </a:stretch>
        </p:blipFill>
        <p:spPr>
          <a:xfrm>
            <a:off x="98489" y="3045322"/>
            <a:ext cx="5455209" cy="3662956"/>
          </a:xfrm>
          <a:prstGeom prst="rect">
            <a:avLst/>
          </a:prstGeom>
          <a:ln w="12700">
            <a:miter lim="400000"/>
          </a:ln>
        </p:spPr>
      </p:pic>
      <p:pic>
        <p:nvPicPr>
          <p:cNvPr id="253" name="pasted-image.tif" descr="pasted-image.tif"/>
          <p:cNvPicPr>
            <a:picLocks noChangeAspect="1"/>
          </p:cNvPicPr>
          <p:nvPr/>
        </p:nvPicPr>
        <p:blipFill>
          <a:blip r:embed="rId3">
            <a:extLst/>
          </a:blip>
          <a:stretch>
            <a:fillRect/>
          </a:stretch>
        </p:blipFill>
        <p:spPr>
          <a:xfrm>
            <a:off x="6625552" y="3202575"/>
            <a:ext cx="6020707" cy="3348450"/>
          </a:xfrm>
          <a:prstGeom prst="rect">
            <a:avLst/>
          </a:prstGeom>
          <a:ln w="12700">
            <a:miter lim="400000"/>
          </a:ln>
        </p:spPr>
      </p:pic>
      <p:sp>
        <p:nvSpPr>
          <p:cNvPr id="254" name="track"/>
          <p:cNvSpPr txBox="1"/>
          <p:nvPr/>
        </p:nvSpPr>
        <p:spPr>
          <a:xfrm>
            <a:off x="2260765" y="2200647"/>
            <a:ext cx="1130657"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track</a:t>
            </a:r>
          </a:p>
        </p:txBody>
      </p:sp>
      <p:sp>
        <p:nvSpPr>
          <p:cNvPr id="255" name="cascade"/>
          <p:cNvSpPr txBox="1"/>
          <p:nvPr/>
        </p:nvSpPr>
        <p:spPr>
          <a:xfrm>
            <a:off x="8689272" y="2200647"/>
            <a:ext cx="1893266"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cascade</a:t>
            </a:r>
          </a:p>
        </p:txBody>
      </p:sp>
      <p:sp>
        <p:nvSpPr>
          <p:cNvPr id="256" name="νμ + N → μ + X"/>
          <p:cNvSpPr txBox="1"/>
          <p:nvPr/>
        </p:nvSpPr>
        <p:spPr>
          <a:xfrm>
            <a:off x="1317941" y="7221954"/>
            <a:ext cx="3311356" cy="1104348"/>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lnSpc>
                <a:spcPct val="80000"/>
              </a:lnSpc>
              <a:defRPr>
                <a:latin typeface="Helvetica Neue"/>
                <a:ea typeface="Helvetica Neue"/>
                <a:cs typeface="Helvetica Neue"/>
                <a:sym typeface="Helvetica Neue"/>
              </a:defRPr>
            </a:pPr>
            <a:r>
              <a:rPr>
                <a:latin typeface="Harrington"/>
                <a:ea typeface="Harrington"/>
                <a:cs typeface="Harrington"/>
                <a:sym typeface="Harrington"/>
              </a:rPr>
              <a:t>ν</a:t>
            </a:r>
            <a:r>
              <a:rPr baseline="-5999">
                <a:latin typeface="Harrington"/>
                <a:ea typeface="Harrington"/>
                <a:cs typeface="Harrington"/>
                <a:sym typeface="Harrington"/>
              </a:rPr>
              <a:t>μ</a:t>
            </a:r>
            <a:r>
              <a:rPr>
                <a:latin typeface="Harrington"/>
                <a:ea typeface="Harrington"/>
                <a:cs typeface="Harrington"/>
                <a:sym typeface="Harrington"/>
              </a:rPr>
              <a:t> + </a:t>
            </a:r>
            <a:r>
              <a:rPr>
                <a:latin typeface="Helvetica"/>
                <a:ea typeface="Helvetica"/>
                <a:cs typeface="Helvetica"/>
                <a:sym typeface="Helvetica"/>
              </a:rPr>
              <a:t>N</a:t>
            </a:r>
            <a:r>
              <a:rPr>
                <a:latin typeface="Harrington"/>
                <a:ea typeface="Harrington"/>
                <a:cs typeface="Harrington"/>
                <a:sym typeface="Harrington"/>
              </a:rPr>
              <a:t> </a:t>
            </a:r>
            <a:r>
              <a:t>→ </a:t>
            </a:r>
            <a:r>
              <a:rPr>
                <a:latin typeface="Harrington"/>
                <a:ea typeface="Harrington"/>
                <a:cs typeface="Harrington"/>
                <a:sym typeface="Harrington"/>
              </a:rPr>
              <a:t>μ</a:t>
            </a:r>
            <a:r>
              <a:t> </a:t>
            </a:r>
            <a:r>
              <a:rPr>
                <a:latin typeface="Harrington"/>
                <a:ea typeface="Harrington"/>
                <a:cs typeface="Harrington"/>
                <a:sym typeface="Harrington"/>
              </a:rPr>
              <a:t>+ </a:t>
            </a:r>
            <a:r>
              <a:t>X</a:t>
            </a:r>
            <a:endParaRPr>
              <a:latin typeface="Times"/>
              <a:ea typeface="Times"/>
              <a:cs typeface="Times"/>
              <a:sym typeface="Times"/>
            </a:endParaRPr>
          </a:p>
        </p:txBody>
      </p:sp>
      <p:sp>
        <p:nvSpPr>
          <p:cNvPr id="257" name="νe + N → e + X…"/>
          <p:cNvSpPr txBox="1"/>
          <p:nvPr/>
        </p:nvSpPr>
        <p:spPr>
          <a:xfrm>
            <a:off x="8127753" y="6997881"/>
            <a:ext cx="3468443" cy="1552494"/>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lnSpc>
                <a:spcPct val="80000"/>
              </a:lnSpc>
              <a:defRPr>
                <a:latin typeface="Helvetica Neue"/>
                <a:ea typeface="Helvetica Neue"/>
                <a:cs typeface="Helvetica Neue"/>
                <a:sym typeface="Helvetica Neue"/>
              </a:defRPr>
            </a:pPr>
            <a:r>
              <a:rPr>
                <a:latin typeface="Harrington"/>
                <a:ea typeface="Harrington"/>
                <a:cs typeface="Harrington"/>
                <a:sym typeface="Harrington"/>
              </a:rPr>
              <a:t>ν</a:t>
            </a:r>
            <a:r>
              <a:rPr baseline="-5999">
                <a:latin typeface="Helvetica"/>
                <a:ea typeface="Helvetica"/>
                <a:cs typeface="Helvetica"/>
                <a:sym typeface="Helvetica"/>
              </a:rPr>
              <a:t>e</a:t>
            </a:r>
            <a:r>
              <a:rPr>
                <a:latin typeface="Harrington"/>
                <a:ea typeface="Harrington"/>
                <a:cs typeface="Harrington"/>
                <a:sym typeface="Harrington"/>
              </a:rPr>
              <a:t> + </a:t>
            </a:r>
            <a:r>
              <a:rPr>
                <a:latin typeface="Helvetica"/>
                <a:ea typeface="Helvetica"/>
                <a:cs typeface="Helvetica"/>
                <a:sym typeface="Helvetica"/>
              </a:rPr>
              <a:t>N</a:t>
            </a:r>
            <a:r>
              <a:rPr>
                <a:latin typeface="Harrington"/>
                <a:ea typeface="Harrington"/>
                <a:cs typeface="Harrington"/>
                <a:sym typeface="Harrington"/>
              </a:rPr>
              <a:t> </a:t>
            </a:r>
            <a:r>
              <a:t>→ </a:t>
            </a:r>
            <a:r>
              <a:rPr>
                <a:latin typeface="Helvetica"/>
                <a:ea typeface="Helvetica"/>
                <a:cs typeface="Helvetica"/>
                <a:sym typeface="Helvetica"/>
              </a:rPr>
              <a:t>e</a:t>
            </a:r>
            <a:r>
              <a:t> </a:t>
            </a:r>
            <a:r>
              <a:rPr>
                <a:latin typeface="Harrington"/>
                <a:ea typeface="Harrington"/>
                <a:cs typeface="Harrington"/>
                <a:sym typeface="Harrington"/>
              </a:rPr>
              <a:t>+ </a:t>
            </a:r>
            <a:r>
              <a:t>X</a:t>
            </a:r>
          </a:p>
          <a:p>
            <a:pPr algn="l">
              <a:lnSpc>
                <a:spcPct val="80000"/>
              </a:lnSpc>
              <a:defRPr>
                <a:latin typeface="Helvetica Neue"/>
                <a:ea typeface="Helvetica Neue"/>
                <a:cs typeface="Helvetica Neue"/>
                <a:sym typeface="Helvetica Neue"/>
              </a:defRPr>
            </a:pPr>
            <a:endParaRPr/>
          </a:p>
          <a:p>
            <a:pPr algn="l">
              <a:lnSpc>
                <a:spcPct val="80000"/>
              </a:lnSpc>
              <a:defRPr>
                <a:latin typeface="Helvetica Neue"/>
                <a:ea typeface="Helvetica Neue"/>
                <a:cs typeface="Helvetica Neue"/>
                <a:sym typeface="Helvetica Neue"/>
              </a:defRPr>
            </a:pPr>
            <a:r>
              <a:rPr>
                <a:latin typeface="Harrington"/>
                <a:ea typeface="Harrington"/>
                <a:cs typeface="Harrington"/>
                <a:sym typeface="Harrington"/>
              </a:rPr>
              <a:t>ν</a:t>
            </a:r>
            <a:r>
              <a:rPr baseline="-5999">
                <a:latin typeface="Helvetica"/>
                <a:ea typeface="Helvetica"/>
                <a:cs typeface="Helvetica"/>
                <a:sym typeface="Helvetica"/>
              </a:rPr>
              <a:t>x</a:t>
            </a:r>
            <a:r>
              <a:rPr>
                <a:latin typeface="Harrington"/>
                <a:ea typeface="Harrington"/>
                <a:cs typeface="Harrington"/>
                <a:sym typeface="Harrington"/>
              </a:rPr>
              <a:t> + </a:t>
            </a:r>
            <a:r>
              <a:rPr>
                <a:latin typeface="Helvetica"/>
                <a:ea typeface="Helvetica"/>
                <a:cs typeface="Helvetica"/>
                <a:sym typeface="Helvetica"/>
              </a:rPr>
              <a:t>N</a:t>
            </a:r>
            <a:r>
              <a:rPr>
                <a:latin typeface="Harrington"/>
                <a:ea typeface="Harrington"/>
                <a:cs typeface="Harrington"/>
                <a:sym typeface="Harrington"/>
              </a:rPr>
              <a:t> </a:t>
            </a:r>
            <a:r>
              <a:t>→ </a:t>
            </a:r>
            <a:r>
              <a:rPr>
                <a:latin typeface="Harrington"/>
                <a:ea typeface="Harrington"/>
                <a:cs typeface="Harrington"/>
                <a:sym typeface="Harrington"/>
              </a:rPr>
              <a:t>ν</a:t>
            </a:r>
            <a:r>
              <a:rPr baseline="-5999">
                <a:latin typeface="Helvetica"/>
                <a:ea typeface="Helvetica"/>
                <a:cs typeface="Helvetica"/>
                <a:sym typeface="Helvetica"/>
              </a:rPr>
              <a:t>x</a:t>
            </a:r>
            <a:r>
              <a:rPr>
                <a:latin typeface="Harrington"/>
                <a:ea typeface="Harrington"/>
                <a:cs typeface="Harrington"/>
                <a:sym typeface="Harrington"/>
              </a:rPr>
              <a:t> + </a:t>
            </a:r>
            <a:r>
              <a:rPr>
                <a:latin typeface="Helvetica"/>
                <a:ea typeface="Helvetica"/>
                <a:cs typeface="Helvetica"/>
                <a:sym typeface="Helvetica"/>
              </a:rPr>
              <a:t>N</a:t>
            </a:r>
            <a:r>
              <a:rPr>
                <a:latin typeface="Harrington"/>
                <a:ea typeface="Harrington"/>
                <a:cs typeface="Harrington"/>
                <a:sym typeface="Harrington"/>
              </a:rPr>
              <a:t> </a:t>
            </a:r>
          </a:p>
        </p:txBody>
      </p:sp>
      <p:sp>
        <p:nvSpPr>
          <p:cNvPr id="258" name="x = any flavor"/>
          <p:cNvSpPr txBox="1"/>
          <p:nvPr/>
        </p:nvSpPr>
        <p:spPr>
          <a:xfrm>
            <a:off x="10561069" y="8997231"/>
            <a:ext cx="2189188" cy="5080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2700"/>
            </a:lvl1pPr>
          </a:lstStyle>
          <a:p>
            <a:r>
              <a:t>x = any flavor</a:t>
            </a:r>
          </a:p>
        </p:txBody>
      </p:sp>
      <p:pic>
        <p:nvPicPr>
          <p:cNvPr id="12" name="Picture 11"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1" name="What is IceCube seeing?"/>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What is IceCube seeing?</a:t>
            </a:r>
          </a:p>
        </p:txBody>
      </p:sp>
      <p:sp>
        <p:nvSpPr>
          <p:cNvPr id="262"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12</a:t>
            </a:fld>
            <a:endParaRPr/>
          </a:p>
        </p:txBody>
      </p:sp>
      <p:pic>
        <p:nvPicPr>
          <p:cNvPr id="263" name="pasted-image.tif" descr="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sp>
        <p:nvSpPr>
          <p:cNvPr id="264" name="For each event, we want to know the energy and direction: how good does this work for tracks/cascades?"/>
          <p:cNvSpPr txBox="1"/>
          <p:nvPr/>
        </p:nvSpPr>
        <p:spPr>
          <a:xfrm>
            <a:off x="736804" y="1924422"/>
            <a:ext cx="11531192" cy="6654801"/>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marL="444500" indent="-444500" algn="l">
              <a:buSzPct val="75000"/>
              <a:buChar char="•"/>
            </a:pPr>
            <a:r>
              <a:t>For each event, we want to know the energy and direction: how good does this work for tracks/cascades?</a:t>
            </a:r>
          </a:p>
          <a:p>
            <a:pPr algn="l"/>
            <a:endParaRPr/>
          </a:p>
          <a:p>
            <a:pPr algn="l"/>
            <a:endParaRPr/>
          </a:p>
          <a:p>
            <a:pPr algn="l"/>
            <a:endParaRPr/>
          </a:p>
          <a:p>
            <a:pPr algn="l"/>
            <a:endParaRPr/>
          </a:p>
          <a:p>
            <a:pPr algn="l"/>
            <a:endParaRPr/>
          </a:p>
          <a:p>
            <a:pPr algn="l"/>
            <a:endParaRPr/>
          </a:p>
          <a:p>
            <a:pPr algn="l"/>
            <a:endParaRPr/>
          </a:p>
          <a:p>
            <a:pPr algn="l"/>
            <a:endParaRPr/>
          </a:p>
        </p:txBody>
      </p:sp>
      <p:pic>
        <p:nvPicPr>
          <p:cNvPr id="265" name="pasted-image.tif" descr="pasted-image.tif"/>
          <p:cNvPicPr>
            <a:picLocks noChangeAspect="1"/>
          </p:cNvPicPr>
          <p:nvPr/>
        </p:nvPicPr>
        <p:blipFill>
          <a:blip r:embed="rId3">
            <a:extLst/>
          </a:blip>
          <a:stretch>
            <a:fillRect/>
          </a:stretch>
        </p:blipFill>
        <p:spPr>
          <a:xfrm>
            <a:off x="924583" y="4200926"/>
            <a:ext cx="4159233" cy="2792759"/>
          </a:xfrm>
          <a:prstGeom prst="rect">
            <a:avLst/>
          </a:prstGeom>
          <a:ln w="12700">
            <a:miter lim="400000"/>
          </a:ln>
        </p:spPr>
      </p:pic>
      <p:pic>
        <p:nvPicPr>
          <p:cNvPr id="266" name="pasted-image.tif" descr="pasted-image.tif"/>
          <p:cNvPicPr>
            <a:picLocks noChangeAspect="1"/>
          </p:cNvPicPr>
          <p:nvPr/>
        </p:nvPicPr>
        <p:blipFill>
          <a:blip r:embed="rId4">
            <a:extLst/>
          </a:blip>
          <a:stretch>
            <a:fillRect/>
          </a:stretch>
        </p:blipFill>
        <p:spPr>
          <a:xfrm>
            <a:off x="6363589" y="4200926"/>
            <a:ext cx="5021544" cy="2792759"/>
          </a:xfrm>
          <a:prstGeom prst="rect">
            <a:avLst/>
          </a:prstGeom>
          <a:ln w="12700">
            <a:miter lim="400000"/>
          </a:ln>
        </p:spPr>
      </p:pic>
      <p:sp>
        <p:nvSpPr>
          <p:cNvPr id="267" name="good direction resolution…"/>
          <p:cNvSpPr txBox="1"/>
          <p:nvPr/>
        </p:nvSpPr>
        <p:spPr>
          <a:xfrm>
            <a:off x="979792" y="7288987"/>
            <a:ext cx="4729786" cy="97028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lnSpc>
                <a:spcPct val="80000"/>
              </a:lnSpc>
              <a:defRPr sz="3200"/>
            </a:pPr>
            <a:r>
              <a:t>good direction resolution</a:t>
            </a:r>
          </a:p>
          <a:p>
            <a:pPr algn="l">
              <a:lnSpc>
                <a:spcPct val="80000"/>
              </a:lnSpc>
              <a:defRPr sz="3200"/>
            </a:pPr>
            <a:r>
              <a:t>bad energy resolution</a:t>
            </a:r>
          </a:p>
        </p:txBody>
      </p:sp>
      <p:sp>
        <p:nvSpPr>
          <p:cNvPr id="268" name="good energy resolution…"/>
          <p:cNvSpPr txBox="1"/>
          <p:nvPr/>
        </p:nvSpPr>
        <p:spPr>
          <a:xfrm>
            <a:off x="6663900" y="7288987"/>
            <a:ext cx="4420922" cy="97028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lnSpc>
                <a:spcPct val="80000"/>
              </a:lnSpc>
              <a:defRPr sz="3200"/>
            </a:pPr>
            <a:r>
              <a:t>good energy resolution</a:t>
            </a:r>
          </a:p>
          <a:p>
            <a:pPr algn="l">
              <a:lnSpc>
                <a:spcPct val="80000"/>
              </a:lnSpc>
              <a:defRPr sz="3200"/>
            </a:pPr>
            <a:r>
              <a:t>bad direction resolution</a:t>
            </a:r>
          </a:p>
        </p:txBody>
      </p:sp>
      <p:pic>
        <p:nvPicPr>
          <p:cNvPr id="11" name="Picture 10" descr="IceCube_official_logo.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267"/>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2" nodeType="afterEffect">
                                  <p:stCondLst>
                                    <p:cond delay="0"/>
                                  </p:stCondLst>
                                  <p:iterate>
                                    <p:tmAbs val="0"/>
                                  </p:iterate>
                                  <p:childTnLst>
                                    <p:set>
                                      <p:cBhvr>
                                        <p:cTn id="9" fill="hold"/>
                                        <p:tgtEl>
                                          <p:spTgt spid="26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7" grpId="1" animBg="1" advAuto="0"/>
      <p:bldP spid="268" grpId="2" animBg="1" advAuto="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1" name="What do neutrinos look like in IceCube?"/>
          <p:cNvSpPr txBox="1">
            <a:spLocks noGrp="1"/>
          </p:cNvSpPr>
          <p:nvPr>
            <p:ph type="title"/>
          </p:nvPr>
        </p:nvSpPr>
        <p:spPr>
          <a:xfrm>
            <a:off x="952500" y="304800"/>
            <a:ext cx="11099800" cy="946895"/>
          </a:xfrm>
          <a:prstGeom prst="rect">
            <a:avLst/>
          </a:prstGeom>
        </p:spPr>
        <p:txBody>
          <a:bodyPr/>
          <a:lstStyle>
            <a:lvl1pPr defTabSz="356362">
              <a:defRPr sz="4880"/>
            </a:lvl1pPr>
          </a:lstStyle>
          <a:p>
            <a:r>
              <a:t>What do neutrinos look like in IceCube?</a:t>
            </a:r>
          </a:p>
        </p:txBody>
      </p:sp>
      <p:sp>
        <p:nvSpPr>
          <p:cNvPr id="272"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13</a:t>
            </a:fld>
            <a:endParaRPr/>
          </a:p>
        </p:txBody>
      </p:sp>
      <p:pic>
        <p:nvPicPr>
          <p:cNvPr id="273" name="pasted-image.tif" descr="pasted-image.tif"/>
          <p:cNvPicPr>
            <a:picLocks noChangeAspect="1"/>
          </p:cNvPicPr>
          <p:nvPr/>
        </p:nvPicPr>
        <p:blipFill>
          <a:blip r:embed="rId2">
            <a:extLst/>
          </a:blip>
          <a:stretch>
            <a:fillRect/>
          </a:stretch>
        </p:blipFill>
        <p:spPr>
          <a:xfrm>
            <a:off x="98489" y="3045322"/>
            <a:ext cx="5455209" cy="3662956"/>
          </a:xfrm>
          <a:prstGeom prst="rect">
            <a:avLst/>
          </a:prstGeom>
          <a:ln w="12700">
            <a:miter lim="400000"/>
          </a:ln>
        </p:spPr>
      </p:pic>
      <p:pic>
        <p:nvPicPr>
          <p:cNvPr id="274" name="pasted-image.tif" descr="pasted-image.tif"/>
          <p:cNvPicPr>
            <a:picLocks noChangeAspect="1"/>
          </p:cNvPicPr>
          <p:nvPr/>
        </p:nvPicPr>
        <p:blipFill>
          <a:blip r:embed="rId3">
            <a:extLst/>
          </a:blip>
          <a:stretch>
            <a:fillRect/>
          </a:stretch>
        </p:blipFill>
        <p:spPr>
          <a:xfrm>
            <a:off x="6625552" y="3202575"/>
            <a:ext cx="6020707" cy="3348450"/>
          </a:xfrm>
          <a:prstGeom prst="rect">
            <a:avLst/>
          </a:prstGeom>
          <a:ln w="12700">
            <a:miter lim="400000"/>
          </a:ln>
        </p:spPr>
      </p:pic>
      <p:sp>
        <p:nvSpPr>
          <p:cNvPr id="275" name="track"/>
          <p:cNvSpPr txBox="1"/>
          <p:nvPr/>
        </p:nvSpPr>
        <p:spPr>
          <a:xfrm>
            <a:off x="2260765" y="2200647"/>
            <a:ext cx="1130657"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track</a:t>
            </a:r>
          </a:p>
        </p:txBody>
      </p:sp>
      <p:sp>
        <p:nvSpPr>
          <p:cNvPr id="276" name="cascade"/>
          <p:cNvSpPr txBox="1"/>
          <p:nvPr/>
        </p:nvSpPr>
        <p:spPr>
          <a:xfrm>
            <a:off x="8689272" y="2200647"/>
            <a:ext cx="1893266"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cascade</a:t>
            </a:r>
          </a:p>
        </p:txBody>
      </p:sp>
      <p:sp>
        <p:nvSpPr>
          <p:cNvPr id="277" name="each coloured dot represents a sensor detecting light…"/>
          <p:cNvSpPr txBox="1"/>
          <p:nvPr/>
        </p:nvSpPr>
        <p:spPr>
          <a:xfrm>
            <a:off x="1643464" y="7164887"/>
            <a:ext cx="9717872" cy="14732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marL="370416" indent="-370416" algn="l">
              <a:buSzPct val="75000"/>
              <a:buChar char="•"/>
              <a:defRPr sz="3000"/>
            </a:pPr>
            <a:r>
              <a:t>each coloured dot represents a sensor detecting light</a:t>
            </a:r>
          </a:p>
          <a:p>
            <a:pPr marL="370416" indent="-370416" algn="l">
              <a:buSzPct val="75000"/>
              <a:buChar char="•"/>
              <a:defRPr sz="3000"/>
            </a:pPr>
            <a:r>
              <a:t>size scales with the amount of recorded light</a:t>
            </a:r>
          </a:p>
          <a:p>
            <a:pPr marL="370416" indent="-370416" algn="l">
              <a:buSzPct val="75000"/>
              <a:buChar char="•"/>
              <a:defRPr sz="3000"/>
            </a:pPr>
            <a:r>
              <a:t>color indicates arrival time: red first, green last</a:t>
            </a:r>
          </a:p>
        </p:txBody>
      </p:sp>
      <p:pic>
        <p:nvPicPr>
          <p:cNvPr id="10" name="Picture 9"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0"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14</a:t>
            </a:fld>
            <a:endParaRPr/>
          </a:p>
        </p:txBody>
      </p:sp>
      <p:sp>
        <p:nvSpPr>
          <p:cNvPr id="281" name="now it’s your turn to identify events in this…"/>
          <p:cNvSpPr txBox="1"/>
          <p:nvPr/>
        </p:nvSpPr>
        <p:spPr>
          <a:xfrm>
            <a:off x="2150998" y="3210383"/>
            <a:ext cx="8702803" cy="1193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now it’s your turn to identify events in this </a:t>
            </a:r>
          </a:p>
          <a:p>
            <a:r>
              <a:t>IceCube event display</a:t>
            </a:r>
          </a:p>
        </p:txBody>
      </p:sp>
      <p:sp>
        <p:nvSpPr>
          <p:cNvPr id="282" name="http://icecube.wisc.edu/viewer/quiz"/>
          <p:cNvSpPr txBox="1"/>
          <p:nvPr/>
        </p:nvSpPr>
        <p:spPr>
          <a:xfrm>
            <a:off x="2837256" y="5429250"/>
            <a:ext cx="7330288"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http://icecube.wisc.edu/viewer/quiz</a:t>
            </a:r>
          </a:p>
        </p:txBody>
      </p:sp>
      <p:pic>
        <p:nvPicPr>
          <p:cNvPr id="283" name="pasted-image.tif" descr="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sp>
        <p:nvSpPr>
          <p:cNvPr id="284" name="Particles in the IceCube detector"/>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Particles in the IceCube detector</a:t>
            </a:r>
          </a:p>
        </p:txBody>
      </p:sp>
      <p:sp>
        <p:nvSpPr>
          <p:cNvPr id="285" name="(Particle ID Quiz)"/>
          <p:cNvSpPr txBox="1"/>
          <p:nvPr/>
        </p:nvSpPr>
        <p:spPr>
          <a:xfrm>
            <a:off x="4701031" y="6362873"/>
            <a:ext cx="3602737"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(Particle ID Quiz)</a:t>
            </a:r>
          </a:p>
        </p:txBody>
      </p:sp>
      <p:pic>
        <p:nvPicPr>
          <p:cNvPr id="9" name="Picture 8" descr="IceCube_official_logo.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8"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15</a:t>
            </a:fld>
            <a:endParaRPr/>
          </a:p>
        </p:txBody>
      </p:sp>
      <p:sp>
        <p:nvSpPr>
          <p:cNvPr id="289" name="now it’s your turn to identify events in this…"/>
          <p:cNvSpPr txBox="1"/>
          <p:nvPr/>
        </p:nvSpPr>
        <p:spPr>
          <a:xfrm>
            <a:off x="2150998" y="3210383"/>
            <a:ext cx="8702803" cy="1193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now it’s your turn to identify events in this </a:t>
            </a:r>
          </a:p>
          <a:p>
            <a:r>
              <a:t>IceCube event display</a:t>
            </a:r>
          </a:p>
        </p:txBody>
      </p:sp>
      <p:sp>
        <p:nvSpPr>
          <p:cNvPr id="290" name="http://icecube.wisc.edu/viewer/quiz"/>
          <p:cNvSpPr txBox="1"/>
          <p:nvPr/>
        </p:nvSpPr>
        <p:spPr>
          <a:xfrm>
            <a:off x="2741386" y="5055475"/>
            <a:ext cx="7522032" cy="1395254"/>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dirty="0">
                <a:hlinkClick r:id="rId2"/>
              </a:rPr>
              <a:t>http://icecube.wisc.edu/viewer/</a:t>
            </a:r>
            <a:r>
              <a:rPr dirty="0" smtClean="0">
                <a:hlinkClick r:id="rId2"/>
              </a:rPr>
              <a:t>quiz</a:t>
            </a:r>
            <a:endParaRPr lang="en-US" dirty="0" smtClean="0"/>
          </a:p>
          <a:p>
            <a:endParaRPr lang="en-US" sz="2000" i="1" dirty="0" smtClean="0"/>
          </a:p>
          <a:p>
            <a:r>
              <a:rPr lang="en-US" sz="2800" i="1" dirty="0" smtClean="0"/>
              <a:t>Called Particle ID Quiz in the quick links page</a:t>
            </a:r>
            <a:endParaRPr sz="2800" i="1" dirty="0"/>
          </a:p>
        </p:txBody>
      </p:sp>
      <p:pic>
        <p:nvPicPr>
          <p:cNvPr id="291" name="pasted-image.tif" descr="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292" name="Particles in the IceCube detector"/>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Particles in the IceCube detector</a:t>
            </a:r>
          </a:p>
        </p:txBody>
      </p:sp>
      <p:sp>
        <p:nvSpPr>
          <p:cNvPr id="293" name="Are all of the events you just saw…"/>
          <p:cNvSpPr txBox="1"/>
          <p:nvPr/>
        </p:nvSpPr>
        <p:spPr>
          <a:xfrm>
            <a:off x="2980588" y="6895771"/>
            <a:ext cx="7043624" cy="1193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dirty="0"/>
              <a:t>Are all of the events you just saw </a:t>
            </a:r>
          </a:p>
          <a:p>
            <a:r>
              <a:rPr dirty="0"/>
              <a:t>astrophysical neutrinos?</a:t>
            </a:r>
          </a:p>
        </p:txBody>
      </p:sp>
      <p:pic>
        <p:nvPicPr>
          <p:cNvPr id="9" name="Picture 8"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 name="Particles in the IceCube detector"/>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Particles in the IceCube detector</a:t>
            </a:r>
          </a:p>
        </p:txBody>
      </p:sp>
      <p:pic>
        <p:nvPicPr>
          <p:cNvPr id="297" name="pasted-image.tif" descr="pasted-image.tif"/>
          <p:cNvPicPr>
            <a:picLocks noChangeAspect="1"/>
          </p:cNvPicPr>
          <p:nvPr/>
        </p:nvPicPr>
        <p:blipFill>
          <a:blip r:embed="rId2">
            <a:extLst/>
          </a:blip>
          <a:stretch>
            <a:fillRect/>
          </a:stretch>
        </p:blipFill>
        <p:spPr>
          <a:xfrm>
            <a:off x="2083449" y="1503240"/>
            <a:ext cx="8031151" cy="6336757"/>
          </a:xfrm>
          <a:prstGeom prst="rect">
            <a:avLst/>
          </a:prstGeom>
          <a:ln w="12700">
            <a:miter lim="400000"/>
          </a:ln>
        </p:spPr>
      </p:pic>
      <p:sp>
        <p:nvSpPr>
          <p:cNvPr id="298" name="Rectangle"/>
          <p:cNvSpPr/>
          <p:nvPr/>
        </p:nvSpPr>
        <p:spPr>
          <a:xfrm>
            <a:off x="7657234" y="1577401"/>
            <a:ext cx="1497744" cy="5549840"/>
          </a:xfrm>
          <a:prstGeom prst="rect">
            <a:avLst/>
          </a:prstGeom>
          <a:blipFill>
            <a:blip r:embed="rId3">
              <a:alphaModFix amt="24754"/>
            </a:blip>
          </a:blipFill>
          <a:ln w="12700">
            <a:miter lim="400000"/>
          </a:ln>
          <a:effectLst>
            <a:outerShdw blurRad="38100" dist="25400" dir="5400000" rotWithShape="0">
              <a:srgbClr val="000000">
                <a:alpha val="50000"/>
              </a:srgbClr>
            </a:outerShdw>
          </a:effectLst>
        </p:spPr>
        <p:txBody>
          <a:bodyPr lIns="50800" tIns="50800" rIns="50800" bIns="50800" anchor="ctr"/>
          <a:lstStyle/>
          <a:p>
            <a:pPr>
              <a:defRPr sz="2400">
                <a:solidFill>
                  <a:srgbClr val="FFFFFF"/>
                </a:solidFill>
              </a:defRPr>
            </a:pPr>
            <a:endParaRPr/>
          </a:p>
        </p:txBody>
      </p:sp>
      <p:sp>
        <p:nvSpPr>
          <p:cNvPr id="299" name="can be…"/>
          <p:cNvSpPr txBox="1"/>
          <p:nvPr/>
        </p:nvSpPr>
        <p:spPr>
          <a:xfrm>
            <a:off x="10453477" y="1708478"/>
            <a:ext cx="1677239" cy="17272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sz="2700"/>
            </a:pPr>
            <a:r>
              <a:t>can be </a:t>
            </a:r>
          </a:p>
          <a:p>
            <a:pPr>
              <a:defRPr sz="2700"/>
            </a:pPr>
            <a:r>
              <a:t>detected </a:t>
            </a:r>
          </a:p>
          <a:p>
            <a:pPr>
              <a:defRPr sz="2700"/>
            </a:pPr>
            <a:r>
              <a:t>by </a:t>
            </a:r>
          </a:p>
          <a:p>
            <a:pPr>
              <a:defRPr sz="2700"/>
            </a:pPr>
            <a:r>
              <a:t>IceCube</a:t>
            </a:r>
          </a:p>
        </p:txBody>
      </p:sp>
      <p:sp>
        <p:nvSpPr>
          <p:cNvPr id="300" name="Line"/>
          <p:cNvSpPr/>
          <p:nvPr/>
        </p:nvSpPr>
        <p:spPr>
          <a:xfrm flipH="1">
            <a:off x="8480667" y="2292635"/>
            <a:ext cx="1835327" cy="307033"/>
          </a:xfrm>
          <a:prstGeom prst="line">
            <a:avLst/>
          </a:prstGeom>
          <a:ln w="38100">
            <a:solidFill>
              <a:srgbClr val="000000"/>
            </a:solidFill>
            <a:miter lim="400000"/>
            <a:tailEnd type="triangle"/>
          </a:ln>
        </p:spPr>
        <p:txBody>
          <a:bodyPr lIns="50800" tIns="50800" rIns="50800" bIns="50800" anchor="ctr"/>
          <a:lstStyle/>
          <a:p>
            <a:pPr>
              <a:defRPr sz="2400"/>
            </a:pPr>
            <a:endParaRPr/>
          </a:p>
        </p:txBody>
      </p:sp>
      <p:sp>
        <p:nvSpPr>
          <p:cNvPr id="301" name="Rectangle"/>
          <p:cNvSpPr/>
          <p:nvPr/>
        </p:nvSpPr>
        <p:spPr>
          <a:xfrm>
            <a:off x="4612732" y="5444830"/>
            <a:ext cx="2735179" cy="706772"/>
          </a:xfrm>
          <a:prstGeom prst="rect">
            <a:avLst/>
          </a:prstGeom>
          <a:solidFill>
            <a:srgbClr val="FFFFFF"/>
          </a:solidFill>
          <a:ln w="12700">
            <a:miter lim="400000"/>
          </a:ln>
        </p:spPr>
        <p:txBody>
          <a:bodyPr lIns="50800" tIns="50800" rIns="50800" bIns="50800" anchor="ctr"/>
          <a:lstStyle/>
          <a:p>
            <a:pPr>
              <a:defRPr sz="2400">
                <a:solidFill>
                  <a:srgbClr val="FFFFFF"/>
                </a:solidFill>
              </a:defRPr>
            </a:pPr>
            <a:endParaRPr/>
          </a:p>
        </p:txBody>
      </p:sp>
      <p:sp>
        <p:nvSpPr>
          <p:cNvPr id="302" name="Astrophysical ν"/>
          <p:cNvSpPr txBox="1"/>
          <p:nvPr/>
        </p:nvSpPr>
        <p:spPr>
          <a:xfrm>
            <a:off x="5371734" y="5595015"/>
            <a:ext cx="1838453" cy="4064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2000"/>
            </a:lvl1pPr>
          </a:lstStyle>
          <a:p>
            <a:r>
              <a:t>Astrophysical ν</a:t>
            </a:r>
          </a:p>
        </p:txBody>
      </p:sp>
      <p:sp>
        <p:nvSpPr>
          <p:cNvPr id="303" name="Oval"/>
          <p:cNvSpPr/>
          <p:nvPr/>
        </p:nvSpPr>
        <p:spPr>
          <a:xfrm>
            <a:off x="5009980" y="5488134"/>
            <a:ext cx="2468664" cy="593122"/>
          </a:xfrm>
          <a:prstGeom prst="ellipse">
            <a:avLst/>
          </a:prstGeom>
          <a:ln w="38100">
            <a:solidFill>
              <a:schemeClr val="accent5">
                <a:alpha val="56000"/>
              </a:schemeClr>
            </a:solidFill>
            <a:miter lim="400000"/>
          </a:ln>
        </p:spPr>
        <p:txBody>
          <a:bodyPr lIns="50800" tIns="50800" rIns="50800" bIns="50800" anchor="ctr"/>
          <a:lstStyle/>
          <a:p>
            <a:pPr>
              <a:defRPr sz="2400"/>
            </a:pPr>
            <a:endParaRPr/>
          </a:p>
        </p:txBody>
      </p:sp>
      <p:sp>
        <p:nvSpPr>
          <p:cNvPr id="304" name="our signal!"/>
          <p:cNvSpPr txBox="1"/>
          <p:nvPr/>
        </p:nvSpPr>
        <p:spPr>
          <a:xfrm>
            <a:off x="5213453" y="6153072"/>
            <a:ext cx="2061717" cy="558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3000" b="1">
                <a:latin typeface="Helvetica"/>
                <a:ea typeface="Helvetica"/>
                <a:cs typeface="Helvetica"/>
                <a:sym typeface="Helvetica"/>
              </a:defRPr>
            </a:lvl1pPr>
          </a:lstStyle>
          <a:p>
            <a:r>
              <a:t>our signal!</a:t>
            </a:r>
          </a:p>
        </p:txBody>
      </p:sp>
      <p:sp>
        <p:nvSpPr>
          <p:cNvPr id="305" name="Text"/>
          <p:cNvSpPr txBox="1"/>
          <p:nvPr/>
        </p:nvSpPr>
        <p:spPr>
          <a:xfrm>
            <a:off x="6311798" y="9251950"/>
            <a:ext cx="368504" cy="38100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spAutoFit/>
          </a:bodyPr>
          <a:lstStyle/>
          <a:p>
            <a:pPr>
              <a:defRPr sz="1800"/>
            </a:pPr>
            <a:fld id="{86CB4B4D-7CA3-9044-876B-883B54F8677D}" type="slidenum">
              <a:t>16</a:t>
            </a:fld>
            <a:r>
              <a:t>￼</a:t>
            </a:r>
          </a:p>
        </p:txBody>
      </p:sp>
      <p:grpSp>
        <p:nvGrpSpPr>
          <p:cNvPr id="308" name="signal: astrophysical ν; background: everything else"/>
          <p:cNvGrpSpPr/>
          <p:nvPr/>
        </p:nvGrpSpPr>
        <p:grpSpPr>
          <a:xfrm>
            <a:off x="1667418" y="8158619"/>
            <a:ext cx="9669964" cy="774707"/>
            <a:chOff x="0" y="0"/>
            <a:chExt cx="9669963" cy="774706"/>
          </a:xfrm>
        </p:grpSpPr>
        <p:sp>
          <p:nvSpPr>
            <p:cNvPr id="307" name="signal: astrophysical ν; background: everything else"/>
            <p:cNvSpPr txBox="1"/>
            <p:nvPr/>
          </p:nvSpPr>
          <p:spPr>
            <a:xfrm>
              <a:off x="50800" y="50800"/>
              <a:ext cx="9568364" cy="673107"/>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pPr>
                <a:defRPr sz="3100"/>
              </a:pPr>
              <a:r>
                <a:rPr b="1">
                  <a:latin typeface="Helvetica"/>
                  <a:ea typeface="Helvetica"/>
                  <a:cs typeface="Helvetica"/>
                  <a:sym typeface="Helvetica"/>
                </a:rPr>
                <a:t>signal</a:t>
              </a:r>
              <a:r>
                <a:t>: astrophysical ν; </a:t>
              </a:r>
              <a:r>
                <a:rPr b="1">
                  <a:latin typeface="Helvetica"/>
                  <a:ea typeface="Helvetica"/>
                  <a:cs typeface="Helvetica"/>
                  <a:sym typeface="Helvetica"/>
                </a:rPr>
                <a:t>background</a:t>
              </a:r>
              <a:r>
                <a:t>: everything else</a:t>
              </a:r>
            </a:p>
          </p:txBody>
        </p:sp>
        <p:pic>
          <p:nvPicPr>
            <p:cNvPr id="306" name="signal: astrophysical ν; background: everything else" descr="signal: astrophysical ν; background: everything else"/>
            <p:cNvPicPr>
              <a:picLocks/>
            </p:cNvPicPr>
            <p:nvPr/>
          </p:nvPicPr>
          <p:blipFill>
            <a:blip r:embed="rId4">
              <a:extLst/>
            </a:blip>
            <a:stretch>
              <a:fillRect/>
            </a:stretch>
          </p:blipFill>
          <p:spPr>
            <a:xfrm>
              <a:off x="0" y="0"/>
              <a:ext cx="9669964" cy="774707"/>
            </a:xfrm>
            <a:prstGeom prst="rect">
              <a:avLst/>
            </a:prstGeom>
            <a:effectLst/>
          </p:spPr>
        </p:pic>
      </p:grpSp>
      <p:pic>
        <p:nvPicPr>
          <p:cNvPr id="309" name="pasted-image.tif" descr="pasted-image.tif"/>
          <p:cNvPicPr>
            <a:picLocks noChangeAspect="1"/>
          </p:cNvPicPr>
          <p:nvPr/>
        </p:nvPicPr>
        <p:blipFill>
          <a:blip r:embed="rId5">
            <a:extLst/>
          </a:blip>
          <a:stretch>
            <a:fillRect/>
          </a:stretch>
        </p:blipFill>
        <p:spPr>
          <a:xfrm>
            <a:off x="12455134" y="8744512"/>
            <a:ext cx="440921" cy="946895"/>
          </a:xfrm>
          <a:prstGeom prst="rect">
            <a:avLst/>
          </a:prstGeom>
          <a:ln w="12700">
            <a:miter lim="400000"/>
          </a:ln>
        </p:spPr>
      </p:pic>
      <p:pic>
        <p:nvPicPr>
          <p:cNvPr id="17" name="Picture 16" descr="IceCube_official_logo.png"/>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304"/>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2" nodeType="afterEffect">
                                  <p:stCondLst>
                                    <p:cond delay="0"/>
                                  </p:stCondLst>
                                  <p:iterate>
                                    <p:tmAbs val="0"/>
                                  </p:iterate>
                                  <p:childTnLst>
                                    <p:set>
                                      <p:cBhvr>
                                        <p:cTn id="9" fill="hold"/>
                                        <p:tgtEl>
                                          <p:spTgt spid="303"/>
                                        </p:tgtEl>
                                        <p:attrNameLst>
                                          <p:attrName>style.visibility</p:attrName>
                                        </p:attrNameLst>
                                      </p:cBhvr>
                                      <p:to>
                                        <p:strVal val="visible"/>
                                      </p:to>
                                    </p:set>
                                  </p:childTnLst>
                                </p:cTn>
                              </p:par>
                            </p:childTnLst>
                          </p:cTn>
                        </p:par>
                      </p:childTnLst>
                    </p:cTn>
                  </p:par>
                  <p:par>
                    <p:cTn id="10" fill="hold">
                      <p:stCondLst>
                        <p:cond delay="indefinite"/>
                      </p:stCondLst>
                      <p:childTnLst>
                        <p:par>
                          <p:cTn id="11" fill="hold">
                            <p:stCondLst>
                              <p:cond delay="0"/>
                            </p:stCondLst>
                            <p:childTnLst>
                              <p:par>
                                <p:cTn id="12" presetID="1" presetClass="entr" presetSubtype="0" fill="hold" grpId="3" nodeType="clickEffect">
                                  <p:stCondLst>
                                    <p:cond delay="0"/>
                                  </p:stCondLst>
                                  <p:iterate>
                                    <p:tmAbs val="0"/>
                                  </p:iterate>
                                  <p:childTnLst>
                                    <p:set>
                                      <p:cBhvr>
                                        <p:cTn id="13" fill="hold"/>
                                        <p:tgtEl>
                                          <p:spTgt spid="300"/>
                                        </p:tgtEl>
                                        <p:attrNameLst>
                                          <p:attrName>style.visibility</p:attrName>
                                        </p:attrNameLst>
                                      </p:cBhvr>
                                      <p:to>
                                        <p:strVal val="visible"/>
                                      </p:to>
                                    </p:set>
                                  </p:childTnLst>
                                </p:cTn>
                              </p:par>
                            </p:childTnLst>
                          </p:cTn>
                        </p:par>
                        <p:par>
                          <p:cTn id="14" fill="hold">
                            <p:stCondLst>
                              <p:cond delay="0"/>
                            </p:stCondLst>
                            <p:childTnLst>
                              <p:par>
                                <p:cTn id="15" presetID="1" presetClass="entr" presetSubtype="0" fill="hold" grpId="4" nodeType="afterEffect">
                                  <p:stCondLst>
                                    <p:cond delay="0"/>
                                  </p:stCondLst>
                                  <p:iterate>
                                    <p:tmAbs val="0"/>
                                  </p:iterate>
                                  <p:childTnLst>
                                    <p:set>
                                      <p:cBhvr>
                                        <p:cTn id="16" fill="hold"/>
                                        <p:tgtEl>
                                          <p:spTgt spid="299"/>
                                        </p:tgtEl>
                                        <p:attrNameLst>
                                          <p:attrName>style.visibility</p:attrName>
                                        </p:attrNameLst>
                                      </p:cBhvr>
                                      <p:to>
                                        <p:strVal val="visible"/>
                                      </p:to>
                                    </p:set>
                                  </p:childTnLst>
                                </p:cTn>
                              </p:par>
                            </p:childTnLst>
                          </p:cTn>
                        </p:par>
                        <p:par>
                          <p:cTn id="17" fill="hold">
                            <p:stCondLst>
                              <p:cond delay="0"/>
                            </p:stCondLst>
                            <p:childTnLst>
                              <p:par>
                                <p:cTn id="18" presetID="1" presetClass="entr" presetSubtype="0" fill="hold" grpId="5" nodeType="afterEffect">
                                  <p:stCondLst>
                                    <p:cond delay="0"/>
                                  </p:stCondLst>
                                  <p:iterate>
                                    <p:tmAbs val="0"/>
                                  </p:iterate>
                                  <p:childTnLst>
                                    <p:set>
                                      <p:cBhvr>
                                        <p:cTn id="19" fill="hold"/>
                                        <p:tgtEl>
                                          <p:spTgt spid="298"/>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1" presetClass="entr" presetSubtype="0" fill="hold" grpId="6" nodeType="clickEffect">
                                  <p:stCondLst>
                                    <p:cond delay="0"/>
                                  </p:stCondLst>
                                  <p:iterate>
                                    <p:tmAbs val="0"/>
                                  </p:iterate>
                                  <p:childTnLst>
                                    <p:set>
                                      <p:cBhvr>
                                        <p:cTn id="23" fill="hold"/>
                                        <p:tgtEl>
                                          <p:spTgt spid="30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8" grpId="5" animBg="1" advAuto="0"/>
      <p:bldP spid="299" grpId="4" animBg="1" advAuto="0"/>
      <p:bldP spid="300" grpId="3" animBg="1" advAuto="0"/>
      <p:bldP spid="303" grpId="2" animBg="1" advAuto="0"/>
      <p:bldP spid="304" grpId="1" animBg="1" advAuto="0"/>
      <p:bldP spid="308" grpId="6" animBg="1" advAuto="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2" name="Particles in the IceCube detector"/>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Particles in the IceCube detector</a:t>
            </a:r>
          </a:p>
        </p:txBody>
      </p:sp>
      <p:sp>
        <p:nvSpPr>
          <p:cNvPr id="313"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17</a:t>
            </a:fld>
            <a:endParaRPr/>
          </a:p>
        </p:txBody>
      </p:sp>
      <p:grpSp>
        <p:nvGrpSpPr>
          <p:cNvPr id="316" name="challenge: select only signal events!"/>
          <p:cNvGrpSpPr/>
          <p:nvPr/>
        </p:nvGrpSpPr>
        <p:grpSpPr>
          <a:xfrm>
            <a:off x="2930397" y="8158622"/>
            <a:ext cx="7144006" cy="774701"/>
            <a:chOff x="0" y="0"/>
            <a:chExt cx="7144004" cy="774699"/>
          </a:xfrm>
        </p:grpSpPr>
        <p:sp>
          <p:nvSpPr>
            <p:cNvPr id="315" name="challenge: select only signal events!"/>
            <p:cNvSpPr txBox="1"/>
            <p:nvPr/>
          </p:nvSpPr>
          <p:spPr>
            <a:xfrm>
              <a:off x="50800" y="50800"/>
              <a:ext cx="7042405" cy="673100"/>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lvl1pPr>
                <a:defRPr sz="3100" b="1">
                  <a:latin typeface="Helvetica"/>
                  <a:ea typeface="Helvetica"/>
                  <a:cs typeface="Helvetica"/>
                  <a:sym typeface="Helvetica"/>
                </a:defRPr>
              </a:lvl1pPr>
            </a:lstStyle>
            <a:p>
              <a:pPr>
                <a:defRPr b="0">
                  <a:latin typeface="+mn-lt"/>
                  <a:ea typeface="+mn-ea"/>
                  <a:cs typeface="+mn-cs"/>
                  <a:sym typeface="Helvetica Light"/>
                </a:defRPr>
              </a:pPr>
              <a:r>
                <a:rPr b="1">
                  <a:latin typeface="Helvetica"/>
                  <a:ea typeface="Helvetica"/>
                  <a:cs typeface="Helvetica"/>
                  <a:sym typeface="Helvetica"/>
                </a:rPr>
                <a:t>challenge: select only signal events!</a:t>
              </a:r>
            </a:p>
          </p:txBody>
        </p:sp>
        <p:pic>
          <p:nvPicPr>
            <p:cNvPr id="314" name="challenge: select only signal events!" descr="challenge: select only signal events!"/>
            <p:cNvPicPr>
              <a:picLocks/>
            </p:cNvPicPr>
            <p:nvPr/>
          </p:nvPicPr>
          <p:blipFill>
            <a:blip r:embed="rId2">
              <a:extLst/>
            </a:blip>
            <a:stretch>
              <a:fillRect/>
            </a:stretch>
          </p:blipFill>
          <p:spPr>
            <a:xfrm>
              <a:off x="0" y="0"/>
              <a:ext cx="7144005" cy="774700"/>
            </a:xfrm>
            <a:prstGeom prst="rect">
              <a:avLst/>
            </a:prstGeom>
            <a:effectLst/>
          </p:spPr>
        </p:pic>
      </p:grpSp>
      <p:pic>
        <p:nvPicPr>
          <p:cNvPr id="317" name="pasted-image.pdf" descr="pasted-image.pdf"/>
          <p:cNvPicPr>
            <a:picLocks noChangeAspect="1"/>
          </p:cNvPicPr>
          <p:nvPr/>
        </p:nvPicPr>
        <p:blipFill>
          <a:blip r:embed="rId3">
            <a:extLst/>
          </a:blip>
          <a:stretch>
            <a:fillRect/>
          </a:stretch>
        </p:blipFill>
        <p:spPr>
          <a:xfrm>
            <a:off x="6543523" y="2580559"/>
            <a:ext cx="5831115" cy="5259437"/>
          </a:xfrm>
          <a:prstGeom prst="rect">
            <a:avLst/>
          </a:prstGeom>
          <a:ln w="12700">
            <a:miter lim="400000"/>
          </a:ln>
        </p:spPr>
      </p:pic>
      <p:sp>
        <p:nvSpPr>
          <p:cNvPr id="318" name="Background:…"/>
          <p:cNvSpPr txBox="1"/>
          <p:nvPr/>
        </p:nvSpPr>
        <p:spPr>
          <a:xfrm>
            <a:off x="646196" y="2507670"/>
            <a:ext cx="5831115" cy="2832101"/>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r>
              <a:t>Background:</a:t>
            </a:r>
          </a:p>
          <a:p>
            <a:pPr algn="l"/>
            <a:endParaRPr/>
          </a:p>
          <a:p>
            <a:pPr marL="444500" indent="-444500" algn="l">
              <a:buSzPct val="75000"/>
              <a:buChar char="•"/>
            </a:pPr>
            <a:r>
              <a:t>atmospheric neutrinos</a:t>
            </a:r>
          </a:p>
          <a:p>
            <a:pPr marL="444500" indent="-444500" algn="l">
              <a:buSzPct val="75000"/>
              <a:buChar char="•"/>
            </a:pPr>
            <a:endParaRPr/>
          </a:p>
        </p:txBody>
      </p:sp>
      <p:sp>
        <p:nvSpPr>
          <p:cNvPr id="319" name="“IceTop”"/>
          <p:cNvSpPr txBox="1"/>
          <p:nvPr/>
        </p:nvSpPr>
        <p:spPr>
          <a:xfrm>
            <a:off x="8743873" y="1504631"/>
            <a:ext cx="1842517"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“IceTop”</a:t>
            </a:r>
          </a:p>
        </p:txBody>
      </p:sp>
      <p:sp>
        <p:nvSpPr>
          <p:cNvPr id="320" name="Line"/>
          <p:cNvSpPr/>
          <p:nvPr/>
        </p:nvSpPr>
        <p:spPr>
          <a:xfrm>
            <a:off x="9516705" y="2125478"/>
            <a:ext cx="1" cy="381002"/>
          </a:xfrm>
          <a:prstGeom prst="line">
            <a:avLst/>
          </a:prstGeom>
          <a:ln w="25400">
            <a:solidFill>
              <a:srgbClr val="000000"/>
            </a:solidFill>
            <a:miter lim="400000"/>
            <a:tailEnd type="triangle"/>
          </a:ln>
        </p:spPr>
        <p:txBody>
          <a:bodyPr lIns="50800" tIns="50800" rIns="50800" bIns="50800" anchor="ctr"/>
          <a:lstStyle/>
          <a:p>
            <a:pPr>
              <a:defRPr sz="2400"/>
            </a:pPr>
            <a:endParaRPr/>
          </a:p>
        </p:txBody>
      </p:sp>
      <p:pic>
        <p:nvPicPr>
          <p:cNvPr id="321" name="pasted-image.tif" descr="pasted-image.tif"/>
          <p:cNvPicPr>
            <a:picLocks noChangeAspect="1"/>
          </p:cNvPicPr>
          <p:nvPr/>
        </p:nvPicPr>
        <p:blipFill>
          <a:blip r:embed="rId4">
            <a:extLst/>
          </a:blip>
          <a:stretch>
            <a:fillRect/>
          </a:stretch>
        </p:blipFill>
        <p:spPr>
          <a:xfrm>
            <a:off x="12455134" y="8744512"/>
            <a:ext cx="440921" cy="946895"/>
          </a:xfrm>
          <a:prstGeom prst="rect">
            <a:avLst/>
          </a:prstGeom>
          <a:ln w="12700">
            <a:miter lim="400000"/>
          </a:ln>
        </p:spPr>
      </p:pic>
      <p:sp>
        <p:nvSpPr>
          <p:cNvPr id="322" name="atmospheric muons…"/>
          <p:cNvSpPr txBox="1"/>
          <p:nvPr/>
        </p:nvSpPr>
        <p:spPr>
          <a:xfrm>
            <a:off x="650251" y="4616646"/>
            <a:ext cx="5196536" cy="22860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marL="444500" indent="-444500" algn="l">
              <a:buSzPct val="75000"/>
              <a:buChar char="•"/>
            </a:pPr>
            <a:r>
              <a:t>atmospheric muons </a:t>
            </a:r>
          </a:p>
          <a:p>
            <a:pPr algn="l"/>
            <a:r>
              <a:t>   (many! can get two at </a:t>
            </a:r>
          </a:p>
          <a:p>
            <a:pPr algn="l"/>
            <a:r>
              <a:t>   the same time: </a:t>
            </a:r>
          </a:p>
          <a:p>
            <a:pPr algn="l"/>
            <a:r>
              <a:t>   coincident event)</a:t>
            </a:r>
          </a:p>
        </p:txBody>
      </p:sp>
      <p:pic>
        <p:nvPicPr>
          <p:cNvPr id="14" name="Picture 13" descr="IceCube_official_logo.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32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3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6" grpId="2" animBg="1" advAuto="0"/>
      <p:bldP spid="322" grpId="1" animBg="1" advAuto="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5" name="How can we distinguish signal from background?"/>
          <p:cNvSpPr txBox="1">
            <a:spLocks noGrp="1"/>
          </p:cNvSpPr>
          <p:nvPr>
            <p:ph type="title"/>
          </p:nvPr>
        </p:nvSpPr>
        <p:spPr>
          <a:xfrm>
            <a:off x="952500" y="304800"/>
            <a:ext cx="11099800" cy="946895"/>
          </a:xfrm>
          <a:prstGeom prst="rect">
            <a:avLst/>
          </a:prstGeom>
        </p:spPr>
        <p:txBody>
          <a:bodyPr/>
          <a:lstStyle>
            <a:lvl1pPr defTabSz="286258">
              <a:defRPr sz="3920"/>
            </a:lvl1pPr>
          </a:lstStyle>
          <a:p>
            <a:r>
              <a:t>How can we distinguish signal from background?</a:t>
            </a:r>
          </a:p>
        </p:txBody>
      </p:sp>
      <p:sp>
        <p:nvSpPr>
          <p:cNvPr id="326"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18</a:t>
            </a:fld>
            <a:endParaRPr/>
          </a:p>
        </p:txBody>
      </p:sp>
      <p:pic>
        <p:nvPicPr>
          <p:cNvPr id="327" name="pasted-image.tif" descr="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sp>
        <p:nvSpPr>
          <p:cNvPr id="328" name="can you guess what is signal and what is background?"/>
          <p:cNvSpPr txBox="1"/>
          <p:nvPr/>
        </p:nvSpPr>
        <p:spPr>
          <a:xfrm>
            <a:off x="846607" y="3483433"/>
            <a:ext cx="11311586"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can you guess what is signal and what is background?</a:t>
            </a:r>
          </a:p>
        </p:txBody>
      </p:sp>
      <p:sp>
        <p:nvSpPr>
          <p:cNvPr id="329" name="http://icecube.wisc.edu/viewer/background_signal"/>
          <p:cNvSpPr txBox="1"/>
          <p:nvPr/>
        </p:nvSpPr>
        <p:spPr>
          <a:xfrm>
            <a:off x="1304264" y="5429250"/>
            <a:ext cx="10396272"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u="sng">
                <a:hlinkClick r:id="rId3"/>
              </a:defRPr>
            </a:lvl1pPr>
          </a:lstStyle>
          <a:p>
            <a:pPr>
              <a:defRPr u="none"/>
            </a:pPr>
            <a:r>
              <a:rPr u="sng" dirty="0">
                <a:hlinkClick r:id="rId3"/>
              </a:rPr>
              <a:t>http://icecube.wisc.edu/viewer/background_signal</a:t>
            </a:r>
          </a:p>
        </p:txBody>
      </p:sp>
      <p:sp>
        <p:nvSpPr>
          <p:cNvPr id="330" name="(Background vs Signal)"/>
          <p:cNvSpPr txBox="1"/>
          <p:nvPr/>
        </p:nvSpPr>
        <p:spPr>
          <a:xfrm>
            <a:off x="3958809" y="6419984"/>
            <a:ext cx="5087185" cy="53347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sz="2800" i="1" dirty="0" smtClean="0"/>
              <a:t>(</a:t>
            </a:r>
            <a:r>
              <a:rPr lang="en-US" sz="2800" i="1" dirty="0" smtClean="0"/>
              <a:t>Called </a:t>
            </a:r>
            <a:r>
              <a:rPr sz="2800" i="1" dirty="0" smtClean="0"/>
              <a:t>Background </a:t>
            </a:r>
            <a:r>
              <a:rPr sz="2800" i="1" dirty="0"/>
              <a:t>vs Signal)</a:t>
            </a:r>
          </a:p>
        </p:txBody>
      </p:sp>
      <p:pic>
        <p:nvPicPr>
          <p:cNvPr id="9" name="Picture 8"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3"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19</a:t>
            </a:fld>
            <a:endParaRPr/>
          </a:p>
        </p:txBody>
      </p:sp>
      <p:sp>
        <p:nvSpPr>
          <p:cNvPr id="334" name="How can we select signal event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How can we select signal events?</a:t>
            </a:r>
          </a:p>
        </p:txBody>
      </p:sp>
      <p:pic>
        <p:nvPicPr>
          <p:cNvPr id="335" name="pasted-image.png" descr="pasted-image.png"/>
          <p:cNvPicPr>
            <a:picLocks noChangeAspect="1"/>
          </p:cNvPicPr>
          <p:nvPr/>
        </p:nvPicPr>
        <p:blipFill>
          <a:blip r:embed="rId2">
            <a:extLst/>
          </a:blip>
          <a:stretch>
            <a:fillRect/>
          </a:stretch>
        </p:blipFill>
        <p:spPr>
          <a:xfrm>
            <a:off x="538576" y="1879735"/>
            <a:ext cx="12283451" cy="3816079"/>
          </a:xfrm>
          <a:prstGeom prst="rect">
            <a:avLst/>
          </a:prstGeom>
          <a:ln w="12700">
            <a:miter lim="400000"/>
          </a:ln>
        </p:spPr>
      </p:pic>
      <p:pic>
        <p:nvPicPr>
          <p:cNvPr id="336" name="pasted-image.tif" descr="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337" name="Any ideas how to select the signal events?"/>
          <p:cNvSpPr txBox="1"/>
          <p:nvPr/>
        </p:nvSpPr>
        <p:spPr>
          <a:xfrm>
            <a:off x="2049043" y="6651692"/>
            <a:ext cx="8906714" cy="1193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dirty="0"/>
              <a:t>Any ideas how to select the signal events?</a:t>
            </a:r>
          </a:p>
        </p:txBody>
      </p:sp>
      <p:pic>
        <p:nvPicPr>
          <p:cNvPr id="8" name="Picture 7"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0" name="How can we select signal event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How can we select signal events?</a:t>
            </a:r>
          </a:p>
        </p:txBody>
      </p:sp>
      <p:sp>
        <p:nvSpPr>
          <p:cNvPr id="341"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20</a:t>
            </a:fld>
            <a:endParaRPr/>
          </a:p>
        </p:txBody>
      </p:sp>
      <p:pic>
        <p:nvPicPr>
          <p:cNvPr id="342" name="pasted-image.tif" descr="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pic>
        <p:nvPicPr>
          <p:cNvPr id="343" name="Screen Shot 2015-03-16 at 20.03.11.png" descr="Screen Shot 2015-03-16 at 20.03.11.png"/>
          <p:cNvPicPr>
            <a:picLocks noChangeAspect="1"/>
          </p:cNvPicPr>
          <p:nvPr/>
        </p:nvPicPr>
        <p:blipFill>
          <a:blip r:embed="rId3">
            <a:extLst/>
          </a:blip>
          <a:stretch>
            <a:fillRect/>
          </a:stretch>
        </p:blipFill>
        <p:spPr>
          <a:xfrm>
            <a:off x="810623" y="3023058"/>
            <a:ext cx="5338493" cy="5306140"/>
          </a:xfrm>
          <a:prstGeom prst="rect">
            <a:avLst/>
          </a:prstGeom>
          <a:ln w="12700">
            <a:miter lim="400000"/>
          </a:ln>
        </p:spPr>
      </p:pic>
      <p:pic>
        <p:nvPicPr>
          <p:cNvPr id="344" name="Screen Shot 2015-03-16 at 20.03.33.png" descr="Screen Shot 2015-03-16 at 20.03.33.png"/>
          <p:cNvPicPr>
            <a:picLocks noChangeAspect="1"/>
          </p:cNvPicPr>
          <p:nvPr/>
        </p:nvPicPr>
        <p:blipFill>
          <a:blip r:embed="rId4">
            <a:extLst/>
          </a:blip>
          <a:stretch>
            <a:fillRect/>
          </a:stretch>
        </p:blipFill>
        <p:spPr>
          <a:xfrm>
            <a:off x="7244443" y="3084636"/>
            <a:ext cx="5215377" cy="5182984"/>
          </a:xfrm>
          <a:prstGeom prst="rect">
            <a:avLst/>
          </a:prstGeom>
          <a:ln w="12700">
            <a:miter lim="400000"/>
          </a:ln>
        </p:spPr>
      </p:pic>
      <p:sp>
        <p:nvSpPr>
          <p:cNvPr id="345" name="typical signal"/>
          <p:cNvSpPr txBox="1"/>
          <p:nvPr/>
        </p:nvSpPr>
        <p:spPr>
          <a:xfrm>
            <a:off x="2076265" y="2319132"/>
            <a:ext cx="2807209"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typical signal</a:t>
            </a:r>
          </a:p>
        </p:txBody>
      </p:sp>
      <p:sp>
        <p:nvSpPr>
          <p:cNvPr id="346" name="typical background"/>
          <p:cNvSpPr txBox="1"/>
          <p:nvPr/>
        </p:nvSpPr>
        <p:spPr>
          <a:xfrm>
            <a:off x="7817362" y="2319132"/>
            <a:ext cx="4069538"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typical background</a:t>
            </a:r>
          </a:p>
        </p:txBody>
      </p:sp>
      <p:pic>
        <p:nvPicPr>
          <p:cNvPr id="10" name="Picture 9" descr="IceCube_official_logo.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345"/>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2" nodeType="afterEffect">
                                  <p:stCondLst>
                                    <p:cond delay="0"/>
                                  </p:stCondLst>
                                  <p:iterate>
                                    <p:tmAbs val="0"/>
                                  </p:iterate>
                                  <p:childTnLst>
                                    <p:set>
                                      <p:cBhvr>
                                        <p:cTn id="9" fill="hold"/>
                                        <p:tgtEl>
                                          <p:spTgt spid="34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45" grpId="1" animBg="1" advAuto="0"/>
      <p:bldP spid="346" grpId="2" animBg="1" advAuto="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9"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21</a:t>
            </a:fld>
            <a:endParaRPr/>
          </a:p>
        </p:txBody>
      </p:sp>
      <p:sp>
        <p:nvSpPr>
          <p:cNvPr id="350" name="How can we select signal event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How can we select signal events?</a:t>
            </a:r>
          </a:p>
        </p:txBody>
      </p:sp>
      <p:pic>
        <p:nvPicPr>
          <p:cNvPr id="351" name="pasted-image.tif" descr="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sp>
        <p:nvSpPr>
          <p:cNvPr id="352" name="Rectangle"/>
          <p:cNvSpPr/>
          <p:nvPr/>
        </p:nvSpPr>
        <p:spPr>
          <a:xfrm>
            <a:off x="2039746" y="3299393"/>
            <a:ext cx="3412517" cy="4479228"/>
          </a:xfrm>
          <a:prstGeom prst="rect">
            <a:avLst/>
          </a:prstGeom>
          <a:ln w="38100">
            <a:solidFill>
              <a:srgbClr val="85888D"/>
            </a:solidFill>
            <a:miter lim="400000"/>
          </a:ln>
        </p:spPr>
        <p:txBody>
          <a:bodyPr lIns="50800" tIns="50800" rIns="50800" bIns="50800" anchor="ctr"/>
          <a:lstStyle/>
          <a:p>
            <a:pPr>
              <a:defRPr sz="2400"/>
            </a:pPr>
            <a:endParaRPr/>
          </a:p>
        </p:txBody>
      </p:sp>
      <p:sp>
        <p:nvSpPr>
          <p:cNvPr id="353" name="Rectangle"/>
          <p:cNvSpPr/>
          <p:nvPr/>
        </p:nvSpPr>
        <p:spPr>
          <a:xfrm>
            <a:off x="7769877" y="3299393"/>
            <a:ext cx="3412518" cy="4479228"/>
          </a:xfrm>
          <a:prstGeom prst="rect">
            <a:avLst/>
          </a:prstGeom>
          <a:ln w="38100">
            <a:solidFill>
              <a:srgbClr val="85888D"/>
            </a:solidFill>
            <a:miter lim="400000"/>
          </a:ln>
        </p:spPr>
        <p:txBody>
          <a:bodyPr lIns="50800" tIns="50800" rIns="50800" bIns="50800" anchor="ctr"/>
          <a:lstStyle/>
          <a:p>
            <a:pPr>
              <a:defRPr sz="2400"/>
            </a:pPr>
            <a:endParaRPr/>
          </a:p>
        </p:txBody>
      </p:sp>
      <p:sp>
        <p:nvSpPr>
          <p:cNvPr id="354" name="Oval"/>
          <p:cNvSpPr/>
          <p:nvPr/>
        </p:nvSpPr>
        <p:spPr>
          <a:xfrm>
            <a:off x="3838282" y="4467973"/>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55" name="Oval"/>
          <p:cNvSpPr/>
          <p:nvPr/>
        </p:nvSpPr>
        <p:spPr>
          <a:xfrm>
            <a:off x="3645440" y="4734673"/>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56" name="Oval"/>
          <p:cNvSpPr/>
          <p:nvPr/>
        </p:nvSpPr>
        <p:spPr>
          <a:xfrm>
            <a:off x="4000049" y="4845550"/>
            <a:ext cx="201130"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57" name="Oval"/>
          <p:cNvSpPr/>
          <p:nvPr/>
        </p:nvSpPr>
        <p:spPr>
          <a:xfrm>
            <a:off x="4221624" y="4451895"/>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58" name="Oval"/>
          <p:cNvSpPr/>
          <p:nvPr/>
        </p:nvSpPr>
        <p:spPr>
          <a:xfrm>
            <a:off x="4000049" y="4236040"/>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59" name="Oval"/>
          <p:cNvSpPr/>
          <p:nvPr/>
        </p:nvSpPr>
        <p:spPr>
          <a:xfrm>
            <a:off x="3581940" y="4261440"/>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60" name="Oval"/>
          <p:cNvSpPr/>
          <p:nvPr/>
        </p:nvSpPr>
        <p:spPr>
          <a:xfrm>
            <a:off x="9980758" y="3942634"/>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61" name="Oval"/>
          <p:cNvSpPr/>
          <p:nvPr/>
        </p:nvSpPr>
        <p:spPr>
          <a:xfrm>
            <a:off x="9658305" y="5205834"/>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62" name="Oval"/>
          <p:cNvSpPr/>
          <p:nvPr/>
        </p:nvSpPr>
        <p:spPr>
          <a:xfrm>
            <a:off x="9658305" y="4467973"/>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63" name="Oval"/>
          <p:cNvSpPr/>
          <p:nvPr/>
        </p:nvSpPr>
        <p:spPr>
          <a:xfrm>
            <a:off x="10456333" y="3765150"/>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64" name="Oval"/>
          <p:cNvSpPr/>
          <p:nvPr/>
        </p:nvSpPr>
        <p:spPr>
          <a:xfrm>
            <a:off x="9012315" y="5426418"/>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65" name="Oval"/>
          <p:cNvSpPr/>
          <p:nvPr/>
        </p:nvSpPr>
        <p:spPr>
          <a:xfrm>
            <a:off x="8793443" y="6222195"/>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66" name="Oval"/>
          <p:cNvSpPr/>
          <p:nvPr/>
        </p:nvSpPr>
        <p:spPr>
          <a:xfrm>
            <a:off x="8101698" y="6545009"/>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67" name="typical signal"/>
          <p:cNvSpPr txBox="1"/>
          <p:nvPr/>
        </p:nvSpPr>
        <p:spPr>
          <a:xfrm>
            <a:off x="2301958" y="1895550"/>
            <a:ext cx="2807209"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typical signal</a:t>
            </a:r>
          </a:p>
        </p:txBody>
      </p:sp>
      <p:sp>
        <p:nvSpPr>
          <p:cNvPr id="368" name="typical background"/>
          <p:cNvSpPr txBox="1"/>
          <p:nvPr/>
        </p:nvSpPr>
        <p:spPr>
          <a:xfrm>
            <a:off x="7464425" y="1913305"/>
            <a:ext cx="4069539"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typical background</a:t>
            </a:r>
          </a:p>
        </p:txBody>
      </p:sp>
      <p:sp>
        <p:nvSpPr>
          <p:cNvPr id="369" name="Line"/>
          <p:cNvSpPr/>
          <p:nvPr/>
        </p:nvSpPr>
        <p:spPr>
          <a:xfrm flipH="1">
            <a:off x="3994740" y="2739512"/>
            <a:ext cx="1249033" cy="1976300"/>
          </a:xfrm>
          <a:prstGeom prst="line">
            <a:avLst/>
          </a:prstGeom>
          <a:ln w="50800">
            <a:solidFill>
              <a:schemeClr val="accent1"/>
            </a:solidFill>
            <a:custDash>
              <a:ds d="200000" sp="200000"/>
            </a:custDash>
            <a:miter lim="400000"/>
            <a:tailEnd type="triangle"/>
          </a:ln>
        </p:spPr>
        <p:txBody>
          <a:bodyPr lIns="50800" tIns="50800" rIns="50800" bIns="50800" anchor="ctr"/>
          <a:lstStyle/>
          <a:p>
            <a:pPr>
              <a:defRPr sz="2400"/>
            </a:pPr>
            <a:endParaRPr/>
          </a:p>
        </p:txBody>
      </p:sp>
      <p:sp>
        <p:nvSpPr>
          <p:cNvPr id="370" name="ν"/>
          <p:cNvSpPr txBox="1"/>
          <p:nvPr/>
        </p:nvSpPr>
        <p:spPr>
          <a:xfrm>
            <a:off x="5350066" y="2345010"/>
            <a:ext cx="467457" cy="8636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t>ν</a:t>
            </a:r>
          </a:p>
        </p:txBody>
      </p:sp>
      <p:sp>
        <p:nvSpPr>
          <p:cNvPr id="371" name="Line"/>
          <p:cNvSpPr/>
          <p:nvPr/>
        </p:nvSpPr>
        <p:spPr>
          <a:xfrm flipH="1">
            <a:off x="8339040" y="2775293"/>
            <a:ext cx="2767511" cy="4259303"/>
          </a:xfrm>
          <a:prstGeom prst="line">
            <a:avLst/>
          </a:prstGeom>
          <a:ln w="50800">
            <a:solidFill>
              <a:schemeClr val="accent1"/>
            </a:solidFill>
            <a:miter lim="400000"/>
            <a:tailEnd type="triangle"/>
          </a:ln>
        </p:spPr>
        <p:txBody>
          <a:bodyPr lIns="50800" tIns="50800" rIns="50800" bIns="50800" anchor="ctr"/>
          <a:lstStyle/>
          <a:p>
            <a:pPr>
              <a:defRPr sz="2400"/>
            </a:pPr>
            <a:endParaRPr/>
          </a:p>
        </p:txBody>
      </p:sp>
      <p:sp>
        <p:nvSpPr>
          <p:cNvPr id="372" name="μ"/>
          <p:cNvSpPr txBox="1"/>
          <p:nvPr/>
        </p:nvSpPr>
        <p:spPr>
          <a:xfrm>
            <a:off x="11140299" y="2345010"/>
            <a:ext cx="502185" cy="8636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t>μ</a:t>
            </a:r>
          </a:p>
        </p:txBody>
      </p:sp>
      <p:sp>
        <p:nvSpPr>
          <p:cNvPr id="373" name="Oval"/>
          <p:cNvSpPr/>
          <p:nvPr/>
        </p:nvSpPr>
        <p:spPr>
          <a:xfrm>
            <a:off x="10405533" y="3428329"/>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74" name="Oval"/>
          <p:cNvSpPr/>
          <p:nvPr/>
        </p:nvSpPr>
        <p:spPr>
          <a:xfrm>
            <a:off x="10748433" y="3320650"/>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grpSp>
        <p:nvGrpSpPr>
          <p:cNvPr id="377" name="Idea: events starting in the detector have to be neutrinos"/>
          <p:cNvGrpSpPr/>
          <p:nvPr/>
        </p:nvGrpSpPr>
        <p:grpSpPr>
          <a:xfrm>
            <a:off x="1566640" y="7923672"/>
            <a:ext cx="10062020" cy="1244601"/>
            <a:chOff x="0" y="0"/>
            <a:chExt cx="10062019" cy="1244600"/>
          </a:xfrm>
        </p:grpSpPr>
        <p:sp>
          <p:nvSpPr>
            <p:cNvPr id="376" name="Idea: events starting in the detector have to be neutrinos"/>
            <p:cNvSpPr txBox="1"/>
            <p:nvPr/>
          </p:nvSpPr>
          <p:spPr>
            <a:xfrm>
              <a:off x="50800" y="50800"/>
              <a:ext cx="9960420" cy="1143000"/>
            </a:xfrm>
            <a:prstGeom prst="rect">
              <a:avLst/>
            </a:prstGeom>
            <a:noFill/>
            <a:ln>
              <a:noFill/>
            </a:ln>
            <a:effectLst/>
            <a:extLst>
              <a:ext uri="{C572A759-6A51-4108-AA02-DFA0A04FC94B}">
                <ma14:wrappingTextBoxFlag xmlns:ma14="http://schemas.microsoft.com/office/mac/drawingml/2011/main" val="1"/>
              </a:ext>
            </a:extLst>
          </p:spPr>
          <p:txBody>
            <a:bodyPr wrap="square" lIns="50800" tIns="50800" rIns="50800" bIns="50800" numCol="1" anchor="ctr">
              <a:spAutoFit/>
            </a:bodyPr>
            <a:lstStyle>
              <a:lvl1pPr>
                <a:defRPr sz="3100"/>
              </a:lvl1pPr>
            </a:lstStyle>
            <a:p>
              <a:r>
                <a:t>Idea: events starting in the detector have to be neutrinos</a:t>
              </a:r>
            </a:p>
          </p:txBody>
        </p:sp>
        <p:pic>
          <p:nvPicPr>
            <p:cNvPr id="375" name="Idea: events starting in the detector have to be neutrinos" descr="Idea: events starting in the detector have to be neutrinos"/>
            <p:cNvPicPr>
              <a:picLocks/>
            </p:cNvPicPr>
            <p:nvPr/>
          </p:nvPicPr>
          <p:blipFill>
            <a:blip r:embed="rId3">
              <a:extLst/>
            </a:blip>
            <a:stretch>
              <a:fillRect/>
            </a:stretch>
          </p:blipFill>
          <p:spPr>
            <a:xfrm>
              <a:off x="0" y="-1"/>
              <a:ext cx="10062020" cy="1244601"/>
            </a:xfrm>
            <a:prstGeom prst="rect">
              <a:avLst/>
            </a:prstGeom>
            <a:effectLst/>
          </p:spPr>
        </p:pic>
      </p:grpSp>
      <p:pic>
        <p:nvPicPr>
          <p:cNvPr id="32" name="Picture 31"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37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7" grpId="1" animBg="1" advAuto="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82" name="use DOMs on outer layer as veto!"/>
          <p:cNvGrpSpPr/>
          <p:nvPr/>
        </p:nvGrpSpPr>
        <p:grpSpPr>
          <a:xfrm>
            <a:off x="2926079" y="8120522"/>
            <a:ext cx="7152642" cy="850901"/>
            <a:chOff x="0" y="0"/>
            <a:chExt cx="7152640" cy="850900"/>
          </a:xfrm>
        </p:grpSpPr>
        <p:sp>
          <p:nvSpPr>
            <p:cNvPr id="381" name="use DOMs on outer layer as veto!"/>
            <p:cNvSpPr txBox="1"/>
            <p:nvPr/>
          </p:nvSpPr>
          <p:spPr>
            <a:xfrm>
              <a:off x="50799" y="50800"/>
              <a:ext cx="7051042" cy="749300"/>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t>use DOMs on outer layer as veto!</a:t>
              </a:r>
            </a:p>
          </p:txBody>
        </p:sp>
        <p:pic>
          <p:nvPicPr>
            <p:cNvPr id="380" name="use DOMs on outer layer as veto!" descr="use DOMs on outer layer as veto!"/>
            <p:cNvPicPr>
              <a:picLocks/>
            </p:cNvPicPr>
            <p:nvPr/>
          </p:nvPicPr>
          <p:blipFill>
            <a:blip r:embed="rId2">
              <a:extLst/>
            </a:blip>
            <a:stretch>
              <a:fillRect/>
            </a:stretch>
          </p:blipFill>
          <p:spPr>
            <a:xfrm>
              <a:off x="-1" y="-1"/>
              <a:ext cx="7152642" cy="850901"/>
            </a:xfrm>
            <a:prstGeom prst="rect">
              <a:avLst/>
            </a:prstGeom>
            <a:effectLst/>
          </p:spPr>
        </p:pic>
      </p:grpSp>
      <p:sp>
        <p:nvSpPr>
          <p:cNvPr id="383" name="Rectangle"/>
          <p:cNvSpPr/>
          <p:nvPr/>
        </p:nvSpPr>
        <p:spPr>
          <a:xfrm>
            <a:off x="7759519" y="3288226"/>
            <a:ext cx="3412518" cy="4479228"/>
          </a:xfrm>
          <a:prstGeom prst="rect">
            <a:avLst/>
          </a:prstGeom>
          <a:solidFill>
            <a:srgbClr val="A6AAA9"/>
          </a:solidFill>
          <a:ln w="38100">
            <a:solidFill>
              <a:srgbClr val="85888D"/>
            </a:solidFill>
            <a:miter lim="400000"/>
          </a:ln>
        </p:spPr>
        <p:txBody>
          <a:bodyPr lIns="50800" tIns="50800" rIns="50800" bIns="50800" anchor="ctr"/>
          <a:lstStyle/>
          <a:p>
            <a:pPr>
              <a:defRPr sz="2400"/>
            </a:pPr>
            <a:endParaRPr/>
          </a:p>
        </p:txBody>
      </p:sp>
      <p:sp>
        <p:nvSpPr>
          <p:cNvPr id="384" name="Rectangle"/>
          <p:cNvSpPr/>
          <p:nvPr/>
        </p:nvSpPr>
        <p:spPr>
          <a:xfrm>
            <a:off x="8098591" y="3547675"/>
            <a:ext cx="2734374" cy="3960330"/>
          </a:xfrm>
          <a:prstGeom prst="rect">
            <a:avLst/>
          </a:prstGeom>
          <a:solidFill>
            <a:srgbClr val="FFFFFF"/>
          </a:solidFill>
          <a:ln w="38100">
            <a:solidFill>
              <a:srgbClr val="85888D"/>
            </a:solidFill>
            <a:miter lim="400000"/>
          </a:ln>
        </p:spPr>
        <p:txBody>
          <a:bodyPr lIns="50800" tIns="50800" rIns="50800" bIns="50800" anchor="ctr"/>
          <a:lstStyle/>
          <a:p>
            <a:pPr>
              <a:defRPr sz="2400"/>
            </a:pPr>
            <a:endParaRPr/>
          </a:p>
        </p:txBody>
      </p:sp>
      <p:sp>
        <p:nvSpPr>
          <p:cNvPr id="385" name="Rectangle"/>
          <p:cNvSpPr/>
          <p:nvPr/>
        </p:nvSpPr>
        <p:spPr>
          <a:xfrm>
            <a:off x="2029387" y="3288226"/>
            <a:ext cx="3412518" cy="4479228"/>
          </a:xfrm>
          <a:prstGeom prst="rect">
            <a:avLst/>
          </a:prstGeom>
          <a:solidFill>
            <a:srgbClr val="A6AAA9"/>
          </a:solidFill>
          <a:ln w="38100">
            <a:solidFill>
              <a:srgbClr val="85888D"/>
            </a:solidFill>
            <a:miter lim="400000"/>
          </a:ln>
        </p:spPr>
        <p:txBody>
          <a:bodyPr lIns="50800" tIns="50800" rIns="50800" bIns="50800" anchor="ctr"/>
          <a:lstStyle/>
          <a:p>
            <a:pPr>
              <a:defRPr sz="2400"/>
            </a:pPr>
            <a:endParaRPr/>
          </a:p>
        </p:txBody>
      </p:sp>
      <p:sp>
        <p:nvSpPr>
          <p:cNvPr id="386" name="Rectangle"/>
          <p:cNvSpPr/>
          <p:nvPr/>
        </p:nvSpPr>
        <p:spPr>
          <a:xfrm>
            <a:off x="2368459" y="3547675"/>
            <a:ext cx="2734374" cy="3960330"/>
          </a:xfrm>
          <a:prstGeom prst="rect">
            <a:avLst/>
          </a:prstGeom>
          <a:solidFill>
            <a:srgbClr val="FFFFFF"/>
          </a:solidFill>
          <a:ln w="38100">
            <a:solidFill>
              <a:srgbClr val="85888D"/>
            </a:solidFill>
            <a:miter lim="400000"/>
          </a:ln>
        </p:spPr>
        <p:txBody>
          <a:bodyPr lIns="50800" tIns="50800" rIns="50800" bIns="50800" anchor="ctr"/>
          <a:lstStyle/>
          <a:p>
            <a:pPr>
              <a:defRPr sz="2400"/>
            </a:pPr>
            <a:endParaRPr/>
          </a:p>
        </p:txBody>
      </p:sp>
      <p:sp>
        <p:nvSpPr>
          <p:cNvPr id="387"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22</a:t>
            </a:fld>
            <a:endParaRPr/>
          </a:p>
        </p:txBody>
      </p:sp>
      <p:sp>
        <p:nvSpPr>
          <p:cNvPr id="388" name="How can we select signal event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How can we select signal events?</a:t>
            </a:r>
          </a:p>
        </p:txBody>
      </p:sp>
      <p:pic>
        <p:nvPicPr>
          <p:cNvPr id="389" name="pasted-image.tif" descr="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390" name="Oval"/>
          <p:cNvSpPr/>
          <p:nvPr/>
        </p:nvSpPr>
        <p:spPr>
          <a:xfrm>
            <a:off x="3827924" y="4456806"/>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91" name="Oval"/>
          <p:cNvSpPr/>
          <p:nvPr/>
        </p:nvSpPr>
        <p:spPr>
          <a:xfrm>
            <a:off x="3635082" y="4723506"/>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92" name="Oval"/>
          <p:cNvSpPr/>
          <p:nvPr/>
        </p:nvSpPr>
        <p:spPr>
          <a:xfrm>
            <a:off x="3989691" y="4834383"/>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93" name="Oval"/>
          <p:cNvSpPr/>
          <p:nvPr/>
        </p:nvSpPr>
        <p:spPr>
          <a:xfrm>
            <a:off x="4211266" y="4440728"/>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94" name="Oval"/>
          <p:cNvSpPr/>
          <p:nvPr/>
        </p:nvSpPr>
        <p:spPr>
          <a:xfrm>
            <a:off x="3989691" y="4224873"/>
            <a:ext cx="201130"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95" name="Oval"/>
          <p:cNvSpPr/>
          <p:nvPr/>
        </p:nvSpPr>
        <p:spPr>
          <a:xfrm>
            <a:off x="3571582" y="4250273"/>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96" name="Oval"/>
          <p:cNvSpPr/>
          <p:nvPr/>
        </p:nvSpPr>
        <p:spPr>
          <a:xfrm>
            <a:off x="9970399" y="3931468"/>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97" name="Oval"/>
          <p:cNvSpPr/>
          <p:nvPr/>
        </p:nvSpPr>
        <p:spPr>
          <a:xfrm>
            <a:off x="9647946" y="5194667"/>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98" name="Oval"/>
          <p:cNvSpPr/>
          <p:nvPr/>
        </p:nvSpPr>
        <p:spPr>
          <a:xfrm>
            <a:off x="9647946" y="4456806"/>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399" name="Oval"/>
          <p:cNvSpPr/>
          <p:nvPr/>
        </p:nvSpPr>
        <p:spPr>
          <a:xfrm>
            <a:off x="10445974" y="3753983"/>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00" name="Oval"/>
          <p:cNvSpPr/>
          <p:nvPr/>
        </p:nvSpPr>
        <p:spPr>
          <a:xfrm>
            <a:off x="10395174" y="3417162"/>
            <a:ext cx="201130"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01" name="Oval"/>
          <p:cNvSpPr/>
          <p:nvPr/>
        </p:nvSpPr>
        <p:spPr>
          <a:xfrm>
            <a:off x="9001957" y="5415251"/>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02" name="Oval"/>
          <p:cNvSpPr/>
          <p:nvPr/>
        </p:nvSpPr>
        <p:spPr>
          <a:xfrm>
            <a:off x="8783084" y="6211027"/>
            <a:ext cx="201130"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03" name="Oval"/>
          <p:cNvSpPr/>
          <p:nvPr/>
        </p:nvSpPr>
        <p:spPr>
          <a:xfrm>
            <a:off x="8091340" y="6533842"/>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04" name="typical signal"/>
          <p:cNvSpPr txBox="1"/>
          <p:nvPr/>
        </p:nvSpPr>
        <p:spPr>
          <a:xfrm>
            <a:off x="2301958" y="1895550"/>
            <a:ext cx="2807209"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typical signal</a:t>
            </a:r>
          </a:p>
        </p:txBody>
      </p:sp>
      <p:sp>
        <p:nvSpPr>
          <p:cNvPr id="405" name="typical background"/>
          <p:cNvSpPr txBox="1"/>
          <p:nvPr/>
        </p:nvSpPr>
        <p:spPr>
          <a:xfrm>
            <a:off x="7464425" y="1913305"/>
            <a:ext cx="4069539"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typical background</a:t>
            </a:r>
          </a:p>
        </p:txBody>
      </p:sp>
      <p:sp>
        <p:nvSpPr>
          <p:cNvPr id="406" name="Line"/>
          <p:cNvSpPr/>
          <p:nvPr/>
        </p:nvSpPr>
        <p:spPr>
          <a:xfrm flipH="1">
            <a:off x="3984382" y="2728346"/>
            <a:ext cx="1249033" cy="1976299"/>
          </a:xfrm>
          <a:prstGeom prst="line">
            <a:avLst/>
          </a:prstGeom>
          <a:ln w="50800">
            <a:solidFill>
              <a:schemeClr val="accent1"/>
            </a:solidFill>
            <a:custDash>
              <a:ds d="200000" sp="200000"/>
            </a:custDash>
            <a:miter lim="400000"/>
            <a:tailEnd type="triangle"/>
          </a:ln>
        </p:spPr>
        <p:txBody>
          <a:bodyPr lIns="50800" tIns="50800" rIns="50800" bIns="50800" anchor="ctr"/>
          <a:lstStyle/>
          <a:p>
            <a:pPr>
              <a:defRPr sz="2400"/>
            </a:pPr>
            <a:endParaRPr/>
          </a:p>
        </p:txBody>
      </p:sp>
      <p:sp>
        <p:nvSpPr>
          <p:cNvPr id="407" name="ν"/>
          <p:cNvSpPr txBox="1"/>
          <p:nvPr/>
        </p:nvSpPr>
        <p:spPr>
          <a:xfrm>
            <a:off x="5339708" y="2333843"/>
            <a:ext cx="467457" cy="8636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t>ν</a:t>
            </a:r>
          </a:p>
        </p:txBody>
      </p:sp>
      <p:sp>
        <p:nvSpPr>
          <p:cNvPr id="408" name="Line"/>
          <p:cNvSpPr/>
          <p:nvPr/>
        </p:nvSpPr>
        <p:spPr>
          <a:xfrm flipH="1">
            <a:off x="8328682" y="2764126"/>
            <a:ext cx="2767511" cy="4259303"/>
          </a:xfrm>
          <a:prstGeom prst="line">
            <a:avLst/>
          </a:prstGeom>
          <a:ln w="50800">
            <a:solidFill>
              <a:schemeClr val="accent1"/>
            </a:solidFill>
            <a:miter lim="400000"/>
            <a:tailEnd type="triangle"/>
          </a:ln>
        </p:spPr>
        <p:txBody>
          <a:bodyPr lIns="50800" tIns="50800" rIns="50800" bIns="50800" anchor="ctr"/>
          <a:lstStyle/>
          <a:p>
            <a:pPr>
              <a:defRPr sz="2400"/>
            </a:pPr>
            <a:endParaRPr/>
          </a:p>
        </p:txBody>
      </p:sp>
      <p:sp>
        <p:nvSpPr>
          <p:cNvPr id="409" name="μ"/>
          <p:cNvSpPr txBox="1"/>
          <p:nvPr/>
        </p:nvSpPr>
        <p:spPr>
          <a:xfrm>
            <a:off x="11129940" y="2333843"/>
            <a:ext cx="502185" cy="8636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t>μ</a:t>
            </a:r>
          </a:p>
        </p:txBody>
      </p:sp>
      <p:sp>
        <p:nvSpPr>
          <p:cNvPr id="410" name="Oval"/>
          <p:cNvSpPr/>
          <p:nvPr/>
        </p:nvSpPr>
        <p:spPr>
          <a:xfrm>
            <a:off x="10738074" y="3309483"/>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pic>
        <p:nvPicPr>
          <p:cNvPr id="34" name="Picture 33"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38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2" grpId="1" animBg="1" advAuto="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3" name="Rectangle"/>
          <p:cNvSpPr/>
          <p:nvPr/>
        </p:nvSpPr>
        <p:spPr>
          <a:xfrm>
            <a:off x="876480" y="3323999"/>
            <a:ext cx="3412518" cy="4479228"/>
          </a:xfrm>
          <a:prstGeom prst="rect">
            <a:avLst/>
          </a:prstGeom>
          <a:solidFill>
            <a:srgbClr val="A6AAA9"/>
          </a:solidFill>
          <a:ln w="38100">
            <a:solidFill>
              <a:srgbClr val="85888D"/>
            </a:solidFill>
            <a:miter lim="400000"/>
          </a:ln>
        </p:spPr>
        <p:txBody>
          <a:bodyPr lIns="50800" tIns="50800" rIns="50800" bIns="50800" anchor="ctr"/>
          <a:lstStyle/>
          <a:p>
            <a:pPr>
              <a:defRPr sz="2400"/>
            </a:pPr>
            <a:endParaRPr/>
          </a:p>
        </p:txBody>
      </p:sp>
      <p:sp>
        <p:nvSpPr>
          <p:cNvPr id="414" name="Rectangle"/>
          <p:cNvSpPr/>
          <p:nvPr/>
        </p:nvSpPr>
        <p:spPr>
          <a:xfrm>
            <a:off x="1215552" y="3583449"/>
            <a:ext cx="2734374" cy="3960329"/>
          </a:xfrm>
          <a:prstGeom prst="rect">
            <a:avLst/>
          </a:prstGeom>
          <a:solidFill>
            <a:srgbClr val="FFFFFF"/>
          </a:solidFill>
          <a:ln w="38100">
            <a:solidFill>
              <a:srgbClr val="85888D"/>
            </a:solidFill>
            <a:miter lim="400000"/>
          </a:ln>
        </p:spPr>
        <p:txBody>
          <a:bodyPr lIns="50800" tIns="50800" rIns="50800" bIns="50800" anchor="ctr"/>
          <a:lstStyle/>
          <a:p>
            <a:pPr>
              <a:defRPr sz="2400"/>
            </a:pPr>
            <a:endParaRPr/>
          </a:p>
        </p:txBody>
      </p:sp>
      <p:sp>
        <p:nvSpPr>
          <p:cNvPr id="415"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23</a:t>
            </a:fld>
            <a:endParaRPr/>
          </a:p>
        </p:txBody>
      </p:sp>
      <p:sp>
        <p:nvSpPr>
          <p:cNvPr id="416" name="How can we select signal event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How can we select signal events?</a:t>
            </a:r>
          </a:p>
        </p:txBody>
      </p:sp>
      <p:sp>
        <p:nvSpPr>
          <p:cNvPr id="417" name="Oval"/>
          <p:cNvSpPr/>
          <p:nvPr/>
        </p:nvSpPr>
        <p:spPr>
          <a:xfrm>
            <a:off x="2675016" y="4492579"/>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18" name="Oval"/>
          <p:cNvSpPr/>
          <p:nvPr/>
        </p:nvSpPr>
        <p:spPr>
          <a:xfrm>
            <a:off x="2482174" y="4759279"/>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19" name="Oval"/>
          <p:cNvSpPr/>
          <p:nvPr/>
        </p:nvSpPr>
        <p:spPr>
          <a:xfrm>
            <a:off x="2836784" y="4870156"/>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20" name="Oval"/>
          <p:cNvSpPr/>
          <p:nvPr/>
        </p:nvSpPr>
        <p:spPr>
          <a:xfrm>
            <a:off x="3058358" y="4476502"/>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21" name="Oval"/>
          <p:cNvSpPr/>
          <p:nvPr/>
        </p:nvSpPr>
        <p:spPr>
          <a:xfrm>
            <a:off x="2836784" y="4260647"/>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22" name="Oval"/>
          <p:cNvSpPr/>
          <p:nvPr/>
        </p:nvSpPr>
        <p:spPr>
          <a:xfrm>
            <a:off x="2418674" y="4286047"/>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23" name="signal"/>
          <p:cNvSpPr txBox="1"/>
          <p:nvPr/>
        </p:nvSpPr>
        <p:spPr>
          <a:xfrm>
            <a:off x="1852412" y="2438670"/>
            <a:ext cx="1333653"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signal</a:t>
            </a:r>
          </a:p>
        </p:txBody>
      </p:sp>
      <p:sp>
        <p:nvSpPr>
          <p:cNvPr id="424" name="Line"/>
          <p:cNvSpPr/>
          <p:nvPr/>
        </p:nvSpPr>
        <p:spPr>
          <a:xfrm flipH="1">
            <a:off x="2831474" y="2764119"/>
            <a:ext cx="1249033" cy="1976300"/>
          </a:xfrm>
          <a:prstGeom prst="line">
            <a:avLst/>
          </a:prstGeom>
          <a:ln w="50800">
            <a:solidFill>
              <a:schemeClr val="accent1"/>
            </a:solidFill>
            <a:custDash>
              <a:ds d="200000" sp="200000"/>
            </a:custDash>
            <a:miter lim="400000"/>
            <a:tailEnd type="triangle"/>
          </a:ln>
        </p:spPr>
        <p:txBody>
          <a:bodyPr lIns="50800" tIns="50800" rIns="50800" bIns="50800" anchor="ctr"/>
          <a:lstStyle/>
          <a:p>
            <a:pPr>
              <a:defRPr sz="2400"/>
            </a:pPr>
            <a:endParaRPr/>
          </a:p>
        </p:txBody>
      </p:sp>
      <p:sp>
        <p:nvSpPr>
          <p:cNvPr id="425" name="ν"/>
          <p:cNvSpPr txBox="1"/>
          <p:nvPr/>
        </p:nvSpPr>
        <p:spPr>
          <a:xfrm>
            <a:off x="4186800" y="2369617"/>
            <a:ext cx="467457" cy="8636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t>ν</a:t>
            </a:r>
          </a:p>
        </p:txBody>
      </p:sp>
      <p:sp>
        <p:nvSpPr>
          <p:cNvPr id="426" name="an event is marked as signal if:…"/>
          <p:cNvSpPr txBox="1"/>
          <p:nvPr/>
        </p:nvSpPr>
        <p:spPr>
          <a:xfrm>
            <a:off x="5654992" y="2101063"/>
            <a:ext cx="6456117" cy="3759201"/>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defRPr sz="3000"/>
            </a:pPr>
            <a:r>
              <a:t>an event is marked as signal if:</a:t>
            </a:r>
          </a:p>
          <a:p>
            <a:pPr algn="l">
              <a:defRPr sz="3000"/>
            </a:pPr>
            <a:endParaRPr/>
          </a:p>
          <a:p>
            <a:pPr marL="444500" indent="-444500" algn="l">
              <a:buSzPct val="75000"/>
              <a:buChar char="•"/>
              <a:defRPr sz="3000"/>
            </a:pPr>
            <a:r>
              <a:t>less than 3 of the first 250 photoelectrons were recorded in the veto region</a:t>
            </a:r>
          </a:p>
          <a:p>
            <a:pPr marL="444500" indent="-444500" algn="l">
              <a:buSzPct val="75000"/>
              <a:buChar char="•"/>
              <a:defRPr sz="3000"/>
            </a:pPr>
            <a:endParaRPr/>
          </a:p>
          <a:p>
            <a:pPr algn="l">
              <a:defRPr sz="3000"/>
            </a:pPr>
            <a:r>
              <a:t>   → removes atmospheric       </a:t>
            </a:r>
          </a:p>
          <a:p>
            <a:pPr algn="l">
              <a:defRPr sz="3000"/>
            </a:pPr>
            <a:r>
              <a:t>        muon background</a:t>
            </a:r>
          </a:p>
        </p:txBody>
      </p:sp>
      <p:pic>
        <p:nvPicPr>
          <p:cNvPr id="17" name="Picture 16" descr="IceCube_official_logo.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9" name="Rectangle"/>
          <p:cNvSpPr/>
          <p:nvPr/>
        </p:nvSpPr>
        <p:spPr>
          <a:xfrm>
            <a:off x="876480" y="3323999"/>
            <a:ext cx="3412518" cy="4479228"/>
          </a:xfrm>
          <a:prstGeom prst="rect">
            <a:avLst/>
          </a:prstGeom>
          <a:solidFill>
            <a:srgbClr val="A6AAA9"/>
          </a:solidFill>
          <a:ln w="38100">
            <a:solidFill>
              <a:srgbClr val="85888D"/>
            </a:solidFill>
            <a:miter lim="400000"/>
          </a:ln>
        </p:spPr>
        <p:txBody>
          <a:bodyPr lIns="50800" tIns="50800" rIns="50800" bIns="50800" anchor="ctr"/>
          <a:lstStyle/>
          <a:p>
            <a:pPr>
              <a:defRPr sz="2400"/>
            </a:pPr>
            <a:endParaRPr/>
          </a:p>
        </p:txBody>
      </p:sp>
      <p:sp>
        <p:nvSpPr>
          <p:cNvPr id="430" name="Rectangle"/>
          <p:cNvSpPr/>
          <p:nvPr/>
        </p:nvSpPr>
        <p:spPr>
          <a:xfrm>
            <a:off x="1215552" y="3583449"/>
            <a:ext cx="2734374" cy="3960329"/>
          </a:xfrm>
          <a:prstGeom prst="rect">
            <a:avLst/>
          </a:prstGeom>
          <a:solidFill>
            <a:srgbClr val="FFFFFF"/>
          </a:solidFill>
          <a:ln w="38100">
            <a:solidFill>
              <a:srgbClr val="85888D"/>
            </a:solidFill>
            <a:miter lim="400000"/>
          </a:ln>
        </p:spPr>
        <p:txBody>
          <a:bodyPr lIns="50800" tIns="50800" rIns="50800" bIns="50800" anchor="ctr"/>
          <a:lstStyle/>
          <a:p>
            <a:pPr>
              <a:defRPr sz="2400"/>
            </a:pPr>
            <a:endParaRPr/>
          </a:p>
        </p:txBody>
      </p:sp>
      <p:pic>
        <p:nvPicPr>
          <p:cNvPr id="431" name="pasted-image.tif" descr="pasted-image.tif"/>
          <p:cNvPicPr>
            <a:picLocks noChangeAspect="1"/>
          </p:cNvPicPr>
          <p:nvPr/>
        </p:nvPicPr>
        <p:blipFill>
          <a:blip r:embed="rId2">
            <a:extLst/>
          </a:blip>
          <a:stretch>
            <a:fillRect/>
          </a:stretch>
        </p:blipFill>
        <p:spPr>
          <a:xfrm>
            <a:off x="451800" y="5660101"/>
            <a:ext cx="4655016" cy="3672912"/>
          </a:xfrm>
          <a:prstGeom prst="rect">
            <a:avLst/>
          </a:prstGeom>
          <a:ln w="12700">
            <a:miter lim="400000"/>
          </a:ln>
        </p:spPr>
      </p:pic>
      <p:sp>
        <p:nvSpPr>
          <p:cNvPr id="432" name="Oval"/>
          <p:cNvSpPr/>
          <p:nvPr/>
        </p:nvSpPr>
        <p:spPr>
          <a:xfrm>
            <a:off x="1020549" y="7845827"/>
            <a:ext cx="2468664" cy="593122"/>
          </a:xfrm>
          <a:prstGeom prst="ellipse">
            <a:avLst/>
          </a:prstGeom>
          <a:solidFill>
            <a:srgbClr val="FFFFFF"/>
          </a:solidFill>
          <a:ln w="38100">
            <a:solidFill>
              <a:schemeClr val="accent5">
                <a:alpha val="56000"/>
              </a:schemeClr>
            </a:solidFill>
            <a:miter lim="400000"/>
          </a:ln>
        </p:spPr>
        <p:txBody>
          <a:bodyPr lIns="50800" tIns="50800" rIns="50800" bIns="50800" anchor="ctr"/>
          <a:lstStyle/>
          <a:p>
            <a:pPr>
              <a:defRPr sz="2400"/>
            </a:pPr>
            <a:endParaRPr/>
          </a:p>
        </p:txBody>
      </p:sp>
      <p:sp>
        <p:nvSpPr>
          <p:cNvPr id="433"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24</a:t>
            </a:fld>
            <a:endParaRPr/>
          </a:p>
        </p:txBody>
      </p:sp>
      <p:sp>
        <p:nvSpPr>
          <p:cNvPr id="434" name="How can we select signal event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How can we select signal events?</a:t>
            </a:r>
          </a:p>
        </p:txBody>
      </p:sp>
      <p:pic>
        <p:nvPicPr>
          <p:cNvPr id="435" name="pasted-image.tif" descr="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436" name="Oval"/>
          <p:cNvSpPr/>
          <p:nvPr/>
        </p:nvSpPr>
        <p:spPr>
          <a:xfrm>
            <a:off x="2675016" y="4492579"/>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37" name="Oval"/>
          <p:cNvSpPr/>
          <p:nvPr/>
        </p:nvSpPr>
        <p:spPr>
          <a:xfrm>
            <a:off x="2482174" y="4759279"/>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38" name="Oval"/>
          <p:cNvSpPr/>
          <p:nvPr/>
        </p:nvSpPr>
        <p:spPr>
          <a:xfrm>
            <a:off x="2836784" y="4870156"/>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39" name="Oval"/>
          <p:cNvSpPr/>
          <p:nvPr/>
        </p:nvSpPr>
        <p:spPr>
          <a:xfrm>
            <a:off x="3058358" y="4476502"/>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40" name="Oval"/>
          <p:cNvSpPr/>
          <p:nvPr/>
        </p:nvSpPr>
        <p:spPr>
          <a:xfrm>
            <a:off x="2836784" y="4260647"/>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41" name="Oval"/>
          <p:cNvSpPr/>
          <p:nvPr/>
        </p:nvSpPr>
        <p:spPr>
          <a:xfrm>
            <a:off x="2418674" y="4286047"/>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a:p>
        </p:txBody>
      </p:sp>
      <p:sp>
        <p:nvSpPr>
          <p:cNvPr id="442" name="signal"/>
          <p:cNvSpPr txBox="1"/>
          <p:nvPr/>
        </p:nvSpPr>
        <p:spPr>
          <a:xfrm>
            <a:off x="1852412" y="2438670"/>
            <a:ext cx="1333653"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signal</a:t>
            </a:r>
          </a:p>
        </p:txBody>
      </p:sp>
      <p:sp>
        <p:nvSpPr>
          <p:cNvPr id="443" name="Line"/>
          <p:cNvSpPr/>
          <p:nvPr/>
        </p:nvSpPr>
        <p:spPr>
          <a:xfrm flipH="1">
            <a:off x="2831474" y="2764119"/>
            <a:ext cx="1249033" cy="1976300"/>
          </a:xfrm>
          <a:prstGeom prst="line">
            <a:avLst/>
          </a:prstGeom>
          <a:ln w="50800">
            <a:solidFill>
              <a:schemeClr val="accent1"/>
            </a:solidFill>
            <a:custDash>
              <a:ds d="200000" sp="200000"/>
            </a:custDash>
            <a:miter lim="400000"/>
            <a:tailEnd type="triangle"/>
          </a:ln>
        </p:spPr>
        <p:txBody>
          <a:bodyPr lIns="50800" tIns="50800" rIns="50800" bIns="50800" anchor="ctr"/>
          <a:lstStyle/>
          <a:p>
            <a:pPr>
              <a:defRPr sz="2400"/>
            </a:pPr>
            <a:endParaRPr/>
          </a:p>
        </p:txBody>
      </p:sp>
      <p:sp>
        <p:nvSpPr>
          <p:cNvPr id="444" name="ν"/>
          <p:cNvSpPr txBox="1"/>
          <p:nvPr/>
        </p:nvSpPr>
        <p:spPr>
          <a:xfrm>
            <a:off x="4186800" y="2369617"/>
            <a:ext cx="467457" cy="8636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t>ν</a:t>
            </a:r>
          </a:p>
        </p:txBody>
      </p:sp>
      <p:sp>
        <p:nvSpPr>
          <p:cNvPr id="445" name="Astrophysical ν"/>
          <p:cNvSpPr txBox="1"/>
          <p:nvPr/>
        </p:nvSpPr>
        <p:spPr>
          <a:xfrm>
            <a:off x="1382302" y="7952708"/>
            <a:ext cx="1838453" cy="4064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2000"/>
            </a:lvl1pPr>
          </a:lstStyle>
          <a:p>
            <a:r>
              <a:t>Astrophysical ν</a:t>
            </a:r>
          </a:p>
        </p:txBody>
      </p:sp>
      <p:sp>
        <p:nvSpPr>
          <p:cNvPr id="446" name="it deposits more than 6000 PE…"/>
          <p:cNvSpPr txBox="1"/>
          <p:nvPr/>
        </p:nvSpPr>
        <p:spPr>
          <a:xfrm>
            <a:off x="5642645" y="6071644"/>
            <a:ext cx="6480811" cy="19304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marL="444500" indent="-444500" algn="l">
              <a:buSzPct val="75000"/>
              <a:buChar char="•"/>
              <a:defRPr sz="3000"/>
            </a:pPr>
            <a:r>
              <a:t>it deposits more than 6000 PE</a:t>
            </a:r>
          </a:p>
          <a:p>
            <a:pPr marL="444500" indent="-444500" algn="l">
              <a:buSzPct val="75000"/>
              <a:buChar char="•"/>
              <a:defRPr sz="3000"/>
            </a:pPr>
            <a:endParaRPr/>
          </a:p>
          <a:p>
            <a:pPr algn="l">
              <a:defRPr sz="3000"/>
            </a:pPr>
            <a:r>
              <a:t>   → removes some atmospheric       </a:t>
            </a:r>
          </a:p>
          <a:p>
            <a:pPr algn="l">
              <a:defRPr sz="3000"/>
            </a:pPr>
            <a:r>
              <a:t>        neutrino background</a:t>
            </a:r>
          </a:p>
        </p:txBody>
      </p:sp>
      <p:sp>
        <p:nvSpPr>
          <p:cNvPr id="447" name="an event is marked as signal if:…"/>
          <p:cNvSpPr txBox="1"/>
          <p:nvPr/>
        </p:nvSpPr>
        <p:spPr>
          <a:xfrm>
            <a:off x="5654992" y="2101063"/>
            <a:ext cx="6456117" cy="3759201"/>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defRPr sz="3000"/>
            </a:pPr>
            <a:r>
              <a:t>an event is marked as signal if:</a:t>
            </a:r>
          </a:p>
          <a:p>
            <a:pPr algn="l">
              <a:defRPr sz="3000"/>
            </a:pPr>
            <a:endParaRPr/>
          </a:p>
          <a:p>
            <a:pPr marL="444500" indent="-444500" algn="l">
              <a:buSzPct val="75000"/>
              <a:buChar char="•"/>
              <a:defRPr sz="3000"/>
            </a:pPr>
            <a:r>
              <a:t>less than 3 of the first 250 photoelectrons were recorded in the veto region</a:t>
            </a:r>
          </a:p>
          <a:p>
            <a:pPr marL="444500" indent="-444500" algn="l">
              <a:buSzPct val="75000"/>
              <a:buChar char="•"/>
              <a:defRPr sz="3000"/>
            </a:pPr>
            <a:endParaRPr/>
          </a:p>
          <a:p>
            <a:pPr algn="l">
              <a:defRPr sz="3000"/>
            </a:pPr>
            <a:r>
              <a:t>   → removes atmospheric       </a:t>
            </a:r>
          </a:p>
          <a:p>
            <a:pPr algn="l">
              <a:defRPr sz="3000"/>
            </a:pPr>
            <a:r>
              <a:t>        muon background</a:t>
            </a:r>
          </a:p>
        </p:txBody>
      </p:sp>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44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46" grpId="1" animBg="1" advAuto="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9"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25</a:t>
            </a:fld>
            <a:endParaRPr/>
          </a:p>
        </p:txBody>
      </p:sp>
      <p:sp>
        <p:nvSpPr>
          <p:cNvPr id="450" name="How can we select signal events?"/>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How can we select signal events?</a:t>
            </a:r>
          </a:p>
        </p:txBody>
      </p:sp>
      <p:sp>
        <p:nvSpPr>
          <p:cNvPr id="451" name="now it’s your turn: which events pass/fail the veto?"/>
          <p:cNvSpPr txBox="1"/>
          <p:nvPr/>
        </p:nvSpPr>
        <p:spPr>
          <a:xfrm>
            <a:off x="1363243" y="3483433"/>
            <a:ext cx="10278314"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now it’s your turn: which events pass/fail the veto?</a:t>
            </a:r>
          </a:p>
        </p:txBody>
      </p:sp>
      <p:sp>
        <p:nvSpPr>
          <p:cNvPr id="452" name="http://icecube.wisc.edu/viewer/training"/>
          <p:cNvSpPr txBox="1"/>
          <p:nvPr/>
        </p:nvSpPr>
        <p:spPr>
          <a:xfrm>
            <a:off x="2506929" y="5429250"/>
            <a:ext cx="7990942"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u="sng">
                <a:hlinkClick r:id="rId2"/>
              </a:defRPr>
            </a:lvl1pPr>
          </a:lstStyle>
          <a:p>
            <a:pPr>
              <a:defRPr u="none"/>
            </a:pPr>
            <a:r>
              <a:rPr u="sng">
                <a:hlinkClick r:id="rId2"/>
              </a:rPr>
              <a:t>http://icecube.wisc.edu/viewer/training</a:t>
            </a:r>
          </a:p>
        </p:txBody>
      </p:sp>
      <p:pic>
        <p:nvPicPr>
          <p:cNvPr id="453" name="pasted-image.tif" descr="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454" name="(Selecting neutrinos)"/>
          <p:cNvSpPr txBox="1"/>
          <p:nvPr/>
        </p:nvSpPr>
        <p:spPr>
          <a:xfrm>
            <a:off x="4321695" y="6358429"/>
            <a:ext cx="4361410"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dirty="0"/>
              <a:t>(</a:t>
            </a:r>
            <a:r>
              <a:rPr i="1" dirty="0"/>
              <a:t>Selecting neutrinos</a:t>
            </a:r>
            <a:r>
              <a:rPr dirty="0"/>
              <a:t>)</a:t>
            </a:r>
          </a:p>
        </p:txBody>
      </p:sp>
      <p:pic>
        <p:nvPicPr>
          <p:cNvPr id="9" name="Picture 8"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7"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26</a:t>
            </a:fld>
            <a:endParaRPr/>
          </a:p>
        </p:txBody>
      </p:sp>
      <p:sp>
        <p:nvSpPr>
          <p:cNvPr id="458" name="What did IceCube find?"/>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What did IceCube find?</a:t>
            </a:r>
          </a:p>
        </p:txBody>
      </p:sp>
      <p:sp>
        <p:nvSpPr>
          <p:cNvPr id="459" name="when opening up the box, we found 28 events…"/>
          <p:cNvSpPr txBox="1"/>
          <p:nvPr/>
        </p:nvSpPr>
        <p:spPr>
          <a:xfrm>
            <a:off x="830423" y="1974084"/>
            <a:ext cx="9822028" cy="1193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r>
              <a:t>when opening up the box, we found 28 events </a:t>
            </a:r>
          </a:p>
          <a:p>
            <a:pPr algn="l"/>
            <a:r>
              <a:t>in 2 years of measurement</a:t>
            </a:r>
          </a:p>
        </p:txBody>
      </p:sp>
      <p:pic>
        <p:nvPicPr>
          <p:cNvPr id="460" name="pasted-image.tif" descr="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pic>
        <p:nvPicPr>
          <p:cNvPr id="461" name="pasted-image.tif" descr="pasted-image.tif"/>
          <p:cNvPicPr>
            <a:picLocks noChangeAspect="1"/>
          </p:cNvPicPr>
          <p:nvPr/>
        </p:nvPicPr>
        <p:blipFill>
          <a:blip r:embed="rId3">
            <a:extLst/>
          </a:blip>
          <a:stretch>
            <a:fillRect/>
          </a:stretch>
        </p:blipFill>
        <p:spPr>
          <a:xfrm>
            <a:off x="340433" y="4676523"/>
            <a:ext cx="3810001" cy="4470401"/>
          </a:xfrm>
          <a:prstGeom prst="rect">
            <a:avLst/>
          </a:prstGeom>
          <a:ln w="12700">
            <a:miter lim="400000"/>
          </a:ln>
        </p:spPr>
      </p:pic>
      <p:sp>
        <p:nvSpPr>
          <p:cNvPr id="462" name="have a closer look at the individual events:…"/>
          <p:cNvSpPr txBox="1"/>
          <p:nvPr/>
        </p:nvSpPr>
        <p:spPr>
          <a:xfrm>
            <a:off x="2376502" y="3890274"/>
            <a:ext cx="8906714" cy="22860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dirty="0"/>
              <a:t>have a closer look at the individual events:</a:t>
            </a:r>
          </a:p>
          <a:p>
            <a:endParaRPr dirty="0"/>
          </a:p>
          <a:p>
            <a:r>
              <a:rPr u="sng" dirty="0">
                <a:hlinkClick r:id="rId4"/>
              </a:rPr>
              <a:t>http://icecube.wisc.edu/viewer/hese</a:t>
            </a:r>
          </a:p>
        </p:txBody>
      </p:sp>
      <p:sp>
        <p:nvSpPr>
          <p:cNvPr id="463" name="(28 very high energy events)"/>
          <p:cNvSpPr txBox="1"/>
          <p:nvPr/>
        </p:nvSpPr>
        <p:spPr>
          <a:xfrm>
            <a:off x="5129856" y="6094426"/>
            <a:ext cx="5966461"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(28 very high energy events)</a:t>
            </a:r>
          </a:p>
        </p:txBody>
      </p:sp>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68" name="pasted-image.tif" descr="pasted-image.tif"/>
          <p:cNvPicPr>
            <a:picLocks noChangeAspect="1"/>
          </p:cNvPicPr>
          <p:nvPr/>
        </p:nvPicPr>
        <p:blipFill>
          <a:blip r:embed="rId2">
            <a:extLst/>
          </a:blip>
          <a:stretch>
            <a:fillRect/>
          </a:stretch>
        </p:blipFill>
        <p:spPr>
          <a:xfrm>
            <a:off x="7139021" y="4138143"/>
            <a:ext cx="5294729" cy="5347677"/>
          </a:xfrm>
          <a:prstGeom prst="rect">
            <a:avLst/>
          </a:prstGeom>
          <a:ln w="12700">
            <a:miter lim="400000"/>
          </a:ln>
        </p:spPr>
      </p:pic>
      <p:sp>
        <p:nvSpPr>
          <p:cNvPr id="465"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27</a:t>
            </a:fld>
            <a:endParaRPr/>
          </a:p>
        </p:txBody>
      </p:sp>
      <p:sp>
        <p:nvSpPr>
          <p:cNvPr id="466" name="What did IceCube find?"/>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What did IceCube find?</a:t>
            </a:r>
          </a:p>
        </p:txBody>
      </p:sp>
      <p:sp>
        <p:nvSpPr>
          <p:cNvPr id="467" name="when opening up the box, we found 28 events…"/>
          <p:cNvSpPr txBox="1"/>
          <p:nvPr/>
        </p:nvSpPr>
        <p:spPr>
          <a:xfrm>
            <a:off x="784306" y="1822450"/>
            <a:ext cx="9822029" cy="6108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r>
              <a:t>when opening up the box, we found 28 events </a:t>
            </a:r>
          </a:p>
          <a:p>
            <a:pPr algn="l"/>
            <a:r>
              <a:t>in 2 years of measurement</a:t>
            </a:r>
          </a:p>
          <a:p>
            <a:pPr algn="l"/>
            <a:endParaRPr/>
          </a:p>
          <a:p>
            <a:pPr algn="l"/>
            <a:r>
              <a:t>we are interested in the following properties:</a:t>
            </a:r>
          </a:p>
          <a:p>
            <a:pPr marL="444500" indent="-444500" algn="l">
              <a:buSzPct val="75000"/>
              <a:buChar char="•"/>
            </a:pPr>
            <a:endParaRPr/>
          </a:p>
          <a:p>
            <a:pPr marL="444500" indent="-444500" algn="l">
              <a:buSzPct val="75000"/>
              <a:buChar char="•"/>
            </a:pPr>
            <a:r>
              <a:t>energy</a:t>
            </a:r>
          </a:p>
          <a:p>
            <a:pPr marL="444500" indent="-444500" algn="l">
              <a:buSzPct val="75000"/>
              <a:buChar char="•"/>
            </a:pPr>
            <a:r>
              <a:t>time of event (MJD)</a:t>
            </a:r>
          </a:p>
          <a:p>
            <a:pPr marL="444500" indent="-444500" algn="l">
              <a:buSzPct val="75000"/>
              <a:buChar char="•"/>
            </a:pPr>
            <a:r>
              <a:t>arrival direction (RA, Dec)</a:t>
            </a:r>
          </a:p>
          <a:p>
            <a:pPr marL="444500" indent="-444500" algn="l">
              <a:buSzPct val="75000"/>
              <a:buChar char="•"/>
            </a:pPr>
            <a:r>
              <a:t>angular error</a:t>
            </a:r>
          </a:p>
          <a:p>
            <a:pPr marL="444500" indent="-444500" algn="l">
              <a:buSzPct val="75000"/>
              <a:buChar char="•"/>
            </a:pPr>
            <a:r>
              <a:t>event type</a:t>
            </a:r>
          </a:p>
        </p:txBody>
      </p:sp>
      <p:sp>
        <p:nvSpPr>
          <p:cNvPr id="469" name="MJD: days since 0h Nov 17, 1858…"/>
          <p:cNvSpPr txBox="1"/>
          <p:nvPr/>
        </p:nvSpPr>
        <p:spPr>
          <a:xfrm>
            <a:off x="1055757" y="7804465"/>
            <a:ext cx="5958841" cy="10160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sz="3000"/>
            </a:pPr>
            <a:r>
              <a:t>MJD: days since 0h Nov 17, 1858</a:t>
            </a:r>
          </a:p>
          <a:p>
            <a:pPr>
              <a:defRPr sz="3000"/>
            </a:pPr>
            <a:r>
              <a:t>(now: ~57099.6)</a:t>
            </a:r>
          </a:p>
        </p:txBody>
      </p:sp>
      <p:pic>
        <p:nvPicPr>
          <p:cNvPr id="7" name="Picture 6" descr="IceCube_official_logo.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28</a:t>
            </a:fld>
            <a:endParaRPr/>
          </a:p>
        </p:txBody>
      </p:sp>
      <p:sp>
        <p:nvSpPr>
          <p:cNvPr id="472" name="What did IceCube find?"/>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What did IceCube find?</a:t>
            </a:r>
          </a:p>
        </p:txBody>
      </p:sp>
      <p:sp>
        <p:nvSpPr>
          <p:cNvPr id="473" name="when opening up the box, we found 28 events…"/>
          <p:cNvSpPr txBox="1"/>
          <p:nvPr/>
        </p:nvSpPr>
        <p:spPr>
          <a:xfrm>
            <a:off x="830423" y="1974084"/>
            <a:ext cx="9822028" cy="1193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r>
              <a:t>when opening up the box, we found 28 events </a:t>
            </a:r>
          </a:p>
          <a:p>
            <a:pPr algn="l"/>
            <a:r>
              <a:t>in 2 years of measurement</a:t>
            </a:r>
          </a:p>
        </p:txBody>
      </p:sp>
      <p:sp>
        <p:nvSpPr>
          <p:cNvPr id="474" name="can you guess which ones have the highest energy?…"/>
          <p:cNvSpPr txBox="1"/>
          <p:nvPr/>
        </p:nvSpPr>
        <p:spPr>
          <a:xfrm>
            <a:off x="1019657" y="3890274"/>
            <a:ext cx="10965486" cy="17399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can you guess which ones have the highest energy?</a:t>
            </a:r>
          </a:p>
          <a:p>
            <a:endParaRPr/>
          </a:p>
          <a:p>
            <a:r>
              <a:rPr u="sng">
                <a:hlinkClick r:id="rId2"/>
              </a:rPr>
              <a:t>http://icecube.wisc.edu/viewer/hese_all</a:t>
            </a:r>
          </a:p>
        </p:txBody>
      </p:sp>
      <p:pic>
        <p:nvPicPr>
          <p:cNvPr id="475" name="pasted-image.tif" descr="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476" name="(The highest energy events)"/>
          <p:cNvSpPr txBox="1"/>
          <p:nvPr/>
        </p:nvSpPr>
        <p:spPr>
          <a:xfrm>
            <a:off x="3586606" y="6362873"/>
            <a:ext cx="5831587"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(The highest energy events)</a:t>
            </a:r>
          </a:p>
        </p:txBody>
      </p:sp>
      <p:pic>
        <p:nvPicPr>
          <p:cNvPr id="9" name="Picture 8"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9"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29</a:t>
            </a:fld>
            <a:endParaRPr/>
          </a:p>
        </p:txBody>
      </p:sp>
      <p:sp>
        <p:nvSpPr>
          <p:cNvPr id="480" name="What did IceCube find?"/>
          <p:cNvSpPr txBox="1">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t>What did IceCube find?</a:t>
            </a:r>
          </a:p>
        </p:txBody>
      </p:sp>
      <p:sp>
        <p:nvSpPr>
          <p:cNvPr id="481" name="when opening up the box, we found 28 events…"/>
          <p:cNvSpPr txBox="1"/>
          <p:nvPr/>
        </p:nvSpPr>
        <p:spPr>
          <a:xfrm>
            <a:off x="830423" y="1974084"/>
            <a:ext cx="9822028" cy="1193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r>
              <a:t>when opening up the box, we found 28 events </a:t>
            </a:r>
          </a:p>
          <a:p>
            <a:pPr algn="l"/>
            <a:r>
              <a:t>in 2 years of measurement</a:t>
            </a:r>
          </a:p>
        </p:txBody>
      </p:sp>
      <p:sp>
        <p:nvSpPr>
          <p:cNvPr id="482" name="can you guess which ones have the highest energy?…"/>
          <p:cNvSpPr txBox="1"/>
          <p:nvPr/>
        </p:nvSpPr>
        <p:spPr>
          <a:xfrm>
            <a:off x="1019657" y="3609023"/>
            <a:ext cx="10965486" cy="17399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can you guess which ones have the highest energy?</a:t>
            </a:r>
          </a:p>
          <a:p>
            <a:endParaRPr/>
          </a:p>
          <a:p>
            <a:r>
              <a:rPr u="sng">
                <a:hlinkClick r:id="rId2"/>
              </a:rPr>
              <a:t>http://icecube.wisc.edu/viewer/hese_all</a:t>
            </a:r>
          </a:p>
        </p:txBody>
      </p:sp>
      <p:sp>
        <p:nvSpPr>
          <p:cNvPr id="483" name="why is it not easy to identify the highest energy events by eye?"/>
          <p:cNvSpPr txBox="1"/>
          <p:nvPr/>
        </p:nvSpPr>
        <p:spPr>
          <a:xfrm>
            <a:off x="1087818" y="5790062"/>
            <a:ext cx="10829164" cy="14732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defRPr sz="3000"/>
            </a:pPr>
            <a:r>
              <a:t>why is it not easy to identify the highest energy events by eye?</a:t>
            </a:r>
          </a:p>
          <a:p>
            <a:pPr marL="444500" indent="-444500" algn="l">
              <a:buSzPct val="75000"/>
              <a:buChar char="•"/>
              <a:defRPr sz="3000"/>
            </a:pPr>
            <a:endParaRPr/>
          </a:p>
        </p:txBody>
      </p:sp>
      <p:sp>
        <p:nvSpPr>
          <p:cNvPr id="484" name="ice is not the same everywhere…"/>
          <p:cNvSpPr txBox="1"/>
          <p:nvPr/>
        </p:nvSpPr>
        <p:spPr>
          <a:xfrm>
            <a:off x="1070190" y="6489791"/>
            <a:ext cx="8478648" cy="23876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marL="444500" indent="-444500" algn="l">
              <a:buSzPct val="75000"/>
              <a:buChar char="•"/>
              <a:defRPr sz="3000"/>
            </a:pPr>
            <a:r>
              <a:t>ice is not the same everywhere</a:t>
            </a:r>
          </a:p>
          <a:p>
            <a:pPr marL="444500" indent="-444500" algn="l">
              <a:buSzPct val="75000"/>
              <a:buChar char="•"/>
              <a:defRPr sz="3000"/>
            </a:pPr>
            <a:r>
              <a:t>energy can be deposited outside the detector</a:t>
            </a:r>
          </a:p>
          <a:p>
            <a:pPr marL="444500" indent="-444500" algn="l">
              <a:buSzPct val="75000"/>
              <a:buChar char="•"/>
              <a:defRPr sz="3000"/>
            </a:pPr>
            <a:r>
              <a:t>…</a:t>
            </a:r>
          </a:p>
          <a:p>
            <a:pPr algn="l">
              <a:defRPr sz="3000"/>
            </a:pPr>
            <a:endParaRPr/>
          </a:p>
          <a:p>
            <a:pPr algn="l">
              <a:defRPr sz="3000"/>
            </a:pPr>
            <a:r>
              <a:t>we call these “systematic effects”</a:t>
            </a:r>
          </a:p>
        </p:txBody>
      </p:sp>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48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4" grpId="1" animBg="1" advAuto="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6"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30</a:t>
            </a:fld>
            <a:endParaRPr/>
          </a:p>
        </p:txBody>
      </p:sp>
      <p:sp>
        <p:nvSpPr>
          <p:cNvPr id="487" name="Did we find astrophysical neutrinos?"/>
          <p:cNvSpPr txBox="1">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t>Did we find astrophysical neutrinos?</a:t>
            </a:r>
          </a:p>
        </p:txBody>
      </p:sp>
      <p:sp>
        <p:nvSpPr>
          <p:cNvPr id="488" name="“How significant is our result?”"/>
          <p:cNvSpPr txBox="1"/>
          <p:nvPr/>
        </p:nvSpPr>
        <p:spPr>
          <a:xfrm>
            <a:off x="830423" y="1762913"/>
            <a:ext cx="6305246"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t>“How significant is our result?”</a:t>
            </a:r>
          </a:p>
        </p:txBody>
      </p:sp>
      <p:sp>
        <p:nvSpPr>
          <p:cNvPr id="489" name="How much background did we expect?…"/>
          <p:cNvSpPr txBox="1"/>
          <p:nvPr/>
        </p:nvSpPr>
        <p:spPr>
          <a:xfrm>
            <a:off x="861341" y="2733737"/>
            <a:ext cx="6925057" cy="10160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defRPr sz="3000"/>
            </a:pPr>
            <a:r>
              <a:t>How much background did we expect?</a:t>
            </a:r>
          </a:p>
          <a:p>
            <a:pPr algn="l">
              <a:defRPr sz="3000"/>
            </a:pPr>
            <a:r>
              <a:t>→ needs precise computer models</a:t>
            </a:r>
          </a:p>
        </p:txBody>
      </p:sp>
      <p:pic>
        <p:nvPicPr>
          <p:cNvPr id="490" name="energy_Edep_greater_than_000TeV.pdf" descr="energy_Edep_greater_than_000TeV.pdf"/>
          <p:cNvPicPr>
            <a:picLocks noChangeAspect="1"/>
          </p:cNvPicPr>
          <p:nvPr/>
        </p:nvPicPr>
        <p:blipFill>
          <a:blip r:embed="rId2">
            <a:extLst/>
          </a:blip>
          <a:stretch>
            <a:fillRect/>
          </a:stretch>
        </p:blipFill>
        <p:spPr>
          <a:xfrm>
            <a:off x="3632377" y="3955995"/>
            <a:ext cx="5740046" cy="5089697"/>
          </a:xfrm>
          <a:prstGeom prst="rect">
            <a:avLst/>
          </a:prstGeom>
          <a:ln w="12700">
            <a:miter lim="400000"/>
          </a:ln>
        </p:spPr>
      </p:pic>
      <p:pic>
        <p:nvPicPr>
          <p:cNvPr id="8" name="Picture 7" descr="IceCube_official_logo.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48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49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9" grpId="1" animBg="1" advAuto="0"/>
      <p:bldP spid="490" grpId="2" animBg="1" advAuto="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3"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31</a:t>
            </a:fld>
            <a:endParaRPr/>
          </a:p>
        </p:txBody>
      </p:sp>
      <p:sp>
        <p:nvSpPr>
          <p:cNvPr id="494" name="Did we find astrophysical neutrinos?"/>
          <p:cNvSpPr txBox="1">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t>Did we find astrophysical neutrinos?</a:t>
            </a:r>
          </a:p>
        </p:txBody>
      </p:sp>
      <p:sp>
        <p:nvSpPr>
          <p:cNvPr id="495" name="“How significant is our result?”"/>
          <p:cNvSpPr txBox="1"/>
          <p:nvPr/>
        </p:nvSpPr>
        <p:spPr>
          <a:xfrm>
            <a:off x="830423" y="1762913"/>
            <a:ext cx="6305246"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t>“How significant is our result?”</a:t>
            </a:r>
          </a:p>
        </p:txBody>
      </p:sp>
      <p:sp>
        <p:nvSpPr>
          <p:cNvPr id="496" name="How many events did we actually find?…"/>
          <p:cNvSpPr txBox="1"/>
          <p:nvPr/>
        </p:nvSpPr>
        <p:spPr>
          <a:xfrm>
            <a:off x="861341" y="2714623"/>
            <a:ext cx="11709253" cy="1016001"/>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defRPr sz="3000"/>
            </a:pPr>
            <a:r>
              <a:t>How many events did we actually find?</a:t>
            </a:r>
          </a:p>
          <a:p>
            <a:pPr algn="l">
              <a:defRPr sz="3000"/>
            </a:pPr>
            <a:r>
              <a:t>→ can this be explained by a background-only hypothesis?</a:t>
            </a:r>
          </a:p>
        </p:txBody>
      </p:sp>
      <p:pic>
        <p:nvPicPr>
          <p:cNvPr id="497" name="energy_Edep_greater_than_000TeV.pdf" descr="energy_Edep_greater_than_000TeV.pdf"/>
          <p:cNvPicPr>
            <a:picLocks noChangeAspect="1"/>
          </p:cNvPicPr>
          <p:nvPr/>
        </p:nvPicPr>
        <p:blipFill>
          <a:blip r:embed="rId2">
            <a:extLst/>
          </a:blip>
          <a:stretch>
            <a:fillRect/>
          </a:stretch>
        </p:blipFill>
        <p:spPr>
          <a:xfrm>
            <a:off x="3623793" y="3938827"/>
            <a:ext cx="5757214" cy="5104920"/>
          </a:xfrm>
          <a:prstGeom prst="rect">
            <a:avLst/>
          </a:prstGeom>
          <a:ln w="12700">
            <a:miter lim="400000"/>
          </a:ln>
        </p:spPr>
      </p:pic>
      <p:pic>
        <p:nvPicPr>
          <p:cNvPr id="8" name="Picture 7" descr="IceCube_official_logo.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0"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32</a:t>
            </a:fld>
            <a:endParaRPr/>
          </a:p>
        </p:txBody>
      </p:sp>
      <p:sp>
        <p:nvSpPr>
          <p:cNvPr id="501" name="Did we find astrophysical neutrinos?"/>
          <p:cNvSpPr txBox="1">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t>Did we find astrophysical neutrinos?</a:t>
            </a:r>
          </a:p>
        </p:txBody>
      </p:sp>
      <p:sp>
        <p:nvSpPr>
          <p:cNvPr id="502" name="“How significant is our result?”"/>
          <p:cNvSpPr txBox="1"/>
          <p:nvPr/>
        </p:nvSpPr>
        <p:spPr>
          <a:xfrm>
            <a:off x="830423" y="1762913"/>
            <a:ext cx="6305246"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t>“How significant is our result?”</a:t>
            </a:r>
          </a:p>
        </p:txBody>
      </p:sp>
      <p:sp>
        <p:nvSpPr>
          <p:cNvPr id="503" name="To achieve the best results, we have to tune the…"/>
          <p:cNvSpPr txBox="1"/>
          <p:nvPr/>
        </p:nvSpPr>
        <p:spPr>
          <a:xfrm>
            <a:off x="838283" y="3455817"/>
            <a:ext cx="11099801" cy="1193801"/>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r>
              <a:t>To achieve the best results, we have to tune the </a:t>
            </a:r>
          </a:p>
          <a:p>
            <a:pPr algn="l"/>
            <a:r>
              <a:t>event selection:</a:t>
            </a:r>
          </a:p>
        </p:txBody>
      </p:sp>
      <p:sp>
        <p:nvSpPr>
          <p:cNvPr id="504" name="http://icecube.wisc.edu/masterclass/tuning"/>
          <p:cNvSpPr txBox="1"/>
          <p:nvPr/>
        </p:nvSpPr>
        <p:spPr>
          <a:xfrm>
            <a:off x="1178700" y="5963426"/>
            <a:ext cx="10647401"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u="sng">
                <a:hlinkClick r:id="rId2"/>
              </a:defRPr>
            </a:lvl1pPr>
          </a:lstStyle>
          <a:p>
            <a:pPr>
              <a:defRPr u="none"/>
            </a:pPr>
            <a:r>
              <a:rPr lang="en-US" dirty="0">
                <a:hlinkClick r:id="rId3"/>
              </a:rPr>
              <a:t>https://</a:t>
            </a:r>
            <a:r>
              <a:rPr lang="en-US" dirty="0" err="1">
                <a:hlinkClick r:id="rId3"/>
              </a:rPr>
              <a:t>masterclass.icecube.wisc.edu</a:t>
            </a:r>
            <a:r>
              <a:rPr lang="en-US" dirty="0">
                <a:hlinkClick r:id="rId3"/>
              </a:rPr>
              <a:t>/viewer/tuning</a:t>
            </a:r>
            <a:endParaRPr u="sng" dirty="0">
              <a:hlinkClick r:id="rId2"/>
            </a:endParaRPr>
          </a:p>
        </p:txBody>
      </p:sp>
      <p:pic>
        <p:nvPicPr>
          <p:cNvPr id="505" name="pasted-image.tif" descr="pasted-image.tif"/>
          <p:cNvPicPr>
            <a:picLocks noChangeAspect="1"/>
          </p:cNvPicPr>
          <p:nvPr/>
        </p:nvPicPr>
        <p:blipFill>
          <a:blip r:embed="rId4">
            <a:extLst/>
          </a:blip>
          <a:stretch>
            <a:fillRect/>
          </a:stretch>
        </p:blipFill>
        <p:spPr>
          <a:xfrm>
            <a:off x="12455134" y="8744512"/>
            <a:ext cx="440921" cy="946895"/>
          </a:xfrm>
          <a:prstGeom prst="rect">
            <a:avLst/>
          </a:prstGeom>
          <a:ln w="12700">
            <a:miter lim="400000"/>
          </a:ln>
        </p:spPr>
      </p:pic>
      <p:sp>
        <p:nvSpPr>
          <p:cNvPr id="506" name="(Tuning the event selection)"/>
          <p:cNvSpPr txBox="1"/>
          <p:nvPr/>
        </p:nvSpPr>
        <p:spPr>
          <a:xfrm>
            <a:off x="4187523" y="6689386"/>
            <a:ext cx="4629754" cy="53347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sz="2800" i="1" dirty="0"/>
              <a:t>(Tuning the event selection)</a:t>
            </a:r>
          </a:p>
        </p:txBody>
      </p:sp>
      <p:pic>
        <p:nvPicPr>
          <p:cNvPr id="10" name="Picture 9" descr="IceCube_official_logo.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9"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33</a:t>
            </a:fld>
            <a:endParaRPr/>
          </a:p>
        </p:txBody>
      </p:sp>
      <p:sp>
        <p:nvSpPr>
          <p:cNvPr id="510" name="Did we find astrophysical neutrinos?"/>
          <p:cNvSpPr txBox="1">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t>Did we find astrophysical neutrinos?</a:t>
            </a:r>
          </a:p>
        </p:txBody>
      </p:sp>
      <p:sp>
        <p:nvSpPr>
          <p:cNvPr id="511" name="“How significant is our result?”"/>
          <p:cNvSpPr txBox="1"/>
          <p:nvPr/>
        </p:nvSpPr>
        <p:spPr>
          <a:xfrm>
            <a:off x="830423" y="1762913"/>
            <a:ext cx="6305246"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t>“How significant is our result?”</a:t>
            </a:r>
          </a:p>
        </p:txBody>
      </p:sp>
      <p:pic>
        <p:nvPicPr>
          <p:cNvPr id="512" name="pasted-image.tif" descr="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pic>
        <p:nvPicPr>
          <p:cNvPr id="513" name="Signal-Background.png" descr="Signal-Background.png"/>
          <p:cNvPicPr>
            <a:picLocks noChangeAspect="1"/>
          </p:cNvPicPr>
          <p:nvPr/>
        </p:nvPicPr>
        <p:blipFill>
          <a:blip r:embed="rId3">
            <a:extLst/>
          </a:blip>
          <a:stretch>
            <a:fillRect/>
          </a:stretch>
        </p:blipFill>
        <p:spPr>
          <a:xfrm>
            <a:off x="2058313" y="2790871"/>
            <a:ext cx="8616643" cy="5343394"/>
          </a:xfrm>
          <a:prstGeom prst="rect">
            <a:avLst/>
          </a:prstGeom>
          <a:ln w="12700">
            <a:miter lim="400000"/>
          </a:ln>
        </p:spPr>
      </p:pic>
      <p:sp>
        <p:nvSpPr>
          <p:cNvPr id="514" name="signal"/>
          <p:cNvSpPr txBox="1"/>
          <p:nvPr/>
        </p:nvSpPr>
        <p:spPr>
          <a:xfrm>
            <a:off x="4081329" y="3159071"/>
            <a:ext cx="1333653"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signal</a:t>
            </a:r>
          </a:p>
        </p:txBody>
      </p:sp>
      <p:sp>
        <p:nvSpPr>
          <p:cNvPr id="515" name="background"/>
          <p:cNvSpPr txBox="1"/>
          <p:nvPr/>
        </p:nvSpPr>
        <p:spPr>
          <a:xfrm>
            <a:off x="3637283" y="6004680"/>
            <a:ext cx="2595983"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background</a:t>
            </a:r>
          </a:p>
        </p:txBody>
      </p:sp>
      <p:sp>
        <p:nvSpPr>
          <p:cNvPr id="516" name="events/(3 years)"/>
          <p:cNvSpPr txBox="1"/>
          <p:nvPr/>
        </p:nvSpPr>
        <p:spPr>
          <a:xfrm rot="16200000">
            <a:off x="-58689" y="4800386"/>
            <a:ext cx="3391968"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events/(3 years)</a:t>
            </a:r>
          </a:p>
        </p:txBody>
      </p:sp>
      <p:sp>
        <p:nvSpPr>
          <p:cNvPr id="517" name="deposited energy (GeV)"/>
          <p:cNvSpPr txBox="1"/>
          <p:nvPr/>
        </p:nvSpPr>
        <p:spPr>
          <a:xfrm>
            <a:off x="5634458" y="8201041"/>
            <a:ext cx="5042917"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t>deposited energy (GeV)</a:t>
            </a:r>
          </a:p>
        </p:txBody>
      </p:sp>
      <p:sp>
        <p:nvSpPr>
          <p:cNvPr id="518" name="Line"/>
          <p:cNvSpPr/>
          <p:nvPr/>
        </p:nvSpPr>
        <p:spPr>
          <a:xfrm flipV="1">
            <a:off x="3200948" y="2921831"/>
            <a:ext cx="1" cy="4858793"/>
          </a:xfrm>
          <a:prstGeom prst="line">
            <a:avLst/>
          </a:prstGeom>
          <a:ln w="38100">
            <a:solidFill>
              <a:srgbClr val="85888D"/>
            </a:solidFill>
            <a:custDash>
              <a:ds d="200000" sp="200000"/>
            </a:custDash>
            <a:miter lim="400000"/>
          </a:ln>
        </p:spPr>
        <p:txBody>
          <a:bodyPr lIns="50800" tIns="50800" rIns="50800" bIns="50800" anchor="ctr"/>
          <a:lstStyle/>
          <a:p>
            <a:pPr>
              <a:defRPr sz="2400"/>
            </a:pPr>
            <a:endParaRPr/>
          </a:p>
        </p:txBody>
      </p:sp>
      <p:pic>
        <p:nvPicPr>
          <p:cNvPr id="13" name="Picture 12"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5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8" grpId="1" animBg="1" advAuto="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1"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34</a:t>
            </a:fld>
            <a:endParaRPr/>
          </a:p>
        </p:txBody>
      </p:sp>
      <p:sp>
        <p:nvSpPr>
          <p:cNvPr id="522" name="Did we find astrophysical neutrinos?"/>
          <p:cNvSpPr txBox="1">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t>Did we find astrophysical neutrinos?</a:t>
            </a:r>
          </a:p>
        </p:txBody>
      </p:sp>
      <p:sp>
        <p:nvSpPr>
          <p:cNvPr id="523" name="“How significant is our result?”"/>
          <p:cNvSpPr txBox="1"/>
          <p:nvPr/>
        </p:nvSpPr>
        <p:spPr>
          <a:xfrm>
            <a:off x="830423" y="1762913"/>
            <a:ext cx="6305246"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t>“How significant is our result?”</a:t>
            </a:r>
          </a:p>
        </p:txBody>
      </p:sp>
      <p:sp>
        <p:nvSpPr>
          <p:cNvPr id="524" name="Can you think of another tuning parameter?"/>
          <p:cNvSpPr txBox="1"/>
          <p:nvPr/>
        </p:nvSpPr>
        <p:spPr>
          <a:xfrm>
            <a:off x="838283" y="3728867"/>
            <a:ext cx="11099801" cy="647701"/>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lvl1pPr algn="l"/>
          </a:lstStyle>
          <a:p>
            <a:r>
              <a:t>Can you think of another tuning parameter?</a:t>
            </a:r>
          </a:p>
        </p:txBody>
      </p:sp>
      <p:sp>
        <p:nvSpPr>
          <p:cNvPr id="525" name="http://icecube.wisc.edu/masterclass/tuning_zen"/>
          <p:cNvSpPr txBox="1"/>
          <p:nvPr/>
        </p:nvSpPr>
        <p:spPr>
          <a:xfrm>
            <a:off x="691182" y="5963427"/>
            <a:ext cx="11622437"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u="sng">
                <a:hlinkClick r:id="rId2"/>
              </a:defRPr>
            </a:lvl1pPr>
          </a:lstStyle>
          <a:p>
            <a:pPr>
              <a:defRPr u="none"/>
            </a:pPr>
            <a:r>
              <a:rPr lang="en-US" dirty="0">
                <a:hlinkClick r:id="rId3"/>
              </a:rPr>
              <a:t>https://</a:t>
            </a:r>
            <a:r>
              <a:rPr lang="en-US" dirty="0" err="1">
                <a:hlinkClick r:id="rId3"/>
              </a:rPr>
              <a:t>masterclass.icecube.wisc.edu</a:t>
            </a:r>
            <a:r>
              <a:rPr lang="en-US" dirty="0">
                <a:hlinkClick r:id="rId3"/>
              </a:rPr>
              <a:t>/viewer/</a:t>
            </a:r>
            <a:r>
              <a:rPr lang="en-US" dirty="0" err="1">
                <a:hlinkClick r:id="rId3"/>
              </a:rPr>
              <a:t>tuning_zen</a:t>
            </a:r>
            <a:endParaRPr u="sng" dirty="0">
              <a:hlinkClick r:id="rId2"/>
            </a:endParaRPr>
          </a:p>
        </p:txBody>
      </p:sp>
      <p:pic>
        <p:nvPicPr>
          <p:cNvPr id="526" name="pasted-image.tif" descr="pasted-image.tif"/>
          <p:cNvPicPr>
            <a:picLocks noChangeAspect="1"/>
          </p:cNvPicPr>
          <p:nvPr/>
        </p:nvPicPr>
        <p:blipFill>
          <a:blip r:embed="rId4">
            <a:extLst/>
          </a:blip>
          <a:stretch>
            <a:fillRect/>
          </a:stretch>
        </p:blipFill>
        <p:spPr>
          <a:xfrm>
            <a:off x="12455134" y="8744512"/>
            <a:ext cx="440921" cy="946895"/>
          </a:xfrm>
          <a:prstGeom prst="rect">
            <a:avLst/>
          </a:prstGeom>
          <a:ln w="12700">
            <a:miter lim="400000"/>
          </a:ln>
        </p:spPr>
      </p:pic>
      <p:pic>
        <p:nvPicPr>
          <p:cNvPr id="9" name="Picture 8" descr="IceCube_official_logo.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52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5" grpId="1" animBg="1" advAuto="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9"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35</a:t>
            </a:fld>
            <a:endParaRPr/>
          </a:p>
        </p:txBody>
      </p:sp>
      <p:sp>
        <p:nvSpPr>
          <p:cNvPr id="530" name="Did we find astrophysical neutrinos?"/>
          <p:cNvSpPr txBox="1">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t>Did we find astrophysical neutrinos?</a:t>
            </a:r>
          </a:p>
        </p:txBody>
      </p:sp>
      <p:sp>
        <p:nvSpPr>
          <p:cNvPr id="531" name="Yes, we did!"/>
          <p:cNvSpPr txBox="1"/>
          <p:nvPr/>
        </p:nvSpPr>
        <p:spPr>
          <a:xfrm>
            <a:off x="2795177" y="2120859"/>
            <a:ext cx="2612441" cy="6477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t>Yes, we did!</a:t>
            </a:r>
          </a:p>
        </p:txBody>
      </p:sp>
      <p:pic>
        <p:nvPicPr>
          <p:cNvPr id="532" name="pasted-image-small.png" descr="pasted-image-small.png"/>
          <p:cNvPicPr>
            <a:picLocks noChangeAspect="1"/>
          </p:cNvPicPr>
          <p:nvPr/>
        </p:nvPicPr>
        <p:blipFill>
          <a:blip r:embed="rId2">
            <a:extLst/>
          </a:blip>
          <a:stretch>
            <a:fillRect/>
          </a:stretch>
        </p:blipFill>
        <p:spPr>
          <a:xfrm>
            <a:off x="374238" y="3637725"/>
            <a:ext cx="8964067" cy="5051042"/>
          </a:xfrm>
          <a:prstGeom prst="rect">
            <a:avLst/>
          </a:prstGeom>
          <a:ln w="12700">
            <a:miter lim="400000"/>
          </a:ln>
        </p:spPr>
      </p:pic>
      <p:pic>
        <p:nvPicPr>
          <p:cNvPr id="533" name="pasted-image.tif" descr="pasted-image.tif"/>
          <p:cNvPicPr>
            <a:picLocks noChangeAspect="1"/>
          </p:cNvPicPr>
          <p:nvPr/>
        </p:nvPicPr>
        <p:blipFill>
          <a:blip r:embed="rId3">
            <a:extLst/>
          </a:blip>
          <a:stretch>
            <a:fillRect/>
          </a:stretch>
        </p:blipFill>
        <p:spPr>
          <a:xfrm>
            <a:off x="8533397" y="1812211"/>
            <a:ext cx="4222883" cy="5376192"/>
          </a:xfrm>
          <a:prstGeom prst="rect">
            <a:avLst/>
          </a:prstGeom>
          <a:ln w="12700">
            <a:miter lim="400000"/>
          </a:ln>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35" name="pasted-image.pdf" descr="pasted-image.pdf"/>
          <p:cNvPicPr>
            <a:picLocks noChangeAspect="1"/>
          </p:cNvPicPr>
          <p:nvPr/>
        </p:nvPicPr>
        <p:blipFill>
          <a:blip r:embed="rId3">
            <a:extLst/>
          </a:blip>
          <a:srcRect t="7998" r="5839"/>
          <a:stretch>
            <a:fillRect/>
          </a:stretch>
        </p:blipFill>
        <p:spPr>
          <a:xfrm>
            <a:off x="266424" y="1149342"/>
            <a:ext cx="13378602" cy="8596130"/>
          </a:xfrm>
          <a:prstGeom prst="rect">
            <a:avLst/>
          </a:prstGeom>
          <a:ln w="12700">
            <a:miter lim="400000"/>
          </a:ln>
        </p:spPr>
      </p:pic>
      <p:pic>
        <p:nvPicPr>
          <p:cNvPr id="536" name="pasted-image.pdf" descr="pasted-image.pdf"/>
          <p:cNvPicPr>
            <a:picLocks noChangeAspect="1"/>
          </p:cNvPicPr>
          <p:nvPr/>
        </p:nvPicPr>
        <p:blipFill>
          <a:blip r:embed="rId4">
            <a:extLst/>
          </a:blip>
          <a:stretch>
            <a:fillRect/>
          </a:stretch>
        </p:blipFill>
        <p:spPr>
          <a:xfrm>
            <a:off x="2605616" y="3280109"/>
            <a:ext cx="9106580" cy="4334780"/>
          </a:xfrm>
          <a:prstGeom prst="rect">
            <a:avLst/>
          </a:prstGeom>
          <a:ln w="12700">
            <a:miter lim="400000"/>
          </a:ln>
        </p:spPr>
      </p:pic>
      <p:sp>
        <p:nvSpPr>
          <p:cNvPr id="537"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36</a:t>
            </a:fld>
            <a:endParaRPr/>
          </a:p>
        </p:txBody>
      </p:sp>
      <p:sp>
        <p:nvSpPr>
          <p:cNvPr id="538" name="The IceCube Neutrino Observatory"/>
          <p:cNvSpPr txBox="1">
            <a:spLocks noGrp="1"/>
          </p:cNvSpPr>
          <p:nvPr>
            <p:ph type="title"/>
          </p:nvPr>
        </p:nvSpPr>
        <p:spPr>
          <a:xfrm>
            <a:off x="952500" y="304800"/>
            <a:ext cx="11099800" cy="946895"/>
          </a:xfrm>
          <a:prstGeom prst="rect">
            <a:avLst/>
          </a:prstGeom>
        </p:spPr>
        <p:txBody>
          <a:bodyPr/>
          <a:lstStyle>
            <a:lvl1pPr defTabSz="403097">
              <a:defRPr sz="5520"/>
            </a:lvl1pPr>
          </a:lstStyle>
          <a:p>
            <a:r>
              <a:t>The IceCube Neutrino Observatory</a:t>
            </a:r>
          </a:p>
        </p:txBody>
      </p:sp>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 name="The IceCube Neutrino Observatory"/>
          <p:cNvSpPr txBox="1">
            <a:spLocks noGrp="1"/>
          </p:cNvSpPr>
          <p:nvPr>
            <p:ph type="title"/>
          </p:nvPr>
        </p:nvSpPr>
        <p:spPr>
          <a:xfrm>
            <a:off x="952500" y="304800"/>
            <a:ext cx="11099800" cy="946895"/>
          </a:xfrm>
          <a:prstGeom prst="rect">
            <a:avLst/>
          </a:prstGeom>
        </p:spPr>
        <p:txBody>
          <a:bodyPr/>
          <a:lstStyle>
            <a:lvl1pPr defTabSz="403097">
              <a:defRPr sz="5520"/>
            </a:lvl1pPr>
          </a:lstStyle>
          <a:p>
            <a:r>
              <a:t>The IceCube Neutrino Observatory</a:t>
            </a:r>
          </a:p>
        </p:txBody>
      </p:sp>
      <p:sp>
        <p:nvSpPr>
          <p:cNvPr id="543" name="5160 light detectors…"/>
          <p:cNvSpPr txBox="1"/>
          <p:nvPr/>
        </p:nvSpPr>
        <p:spPr>
          <a:xfrm>
            <a:off x="324569" y="2512601"/>
            <a:ext cx="5552555" cy="5016501"/>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marL="444500" indent="-444500" algn="l">
              <a:buSzPct val="75000"/>
              <a:buChar char="•"/>
            </a:pPr>
            <a:r>
              <a:t>5160 light detectors</a:t>
            </a:r>
          </a:p>
          <a:p>
            <a:pPr algn="l"/>
            <a:endParaRPr/>
          </a:p>
          <a:p>
            <a:pPr marL="444500" indent="-444500" algn="l">
              <a:buSzPct val="75000"/>
              <a:buChar char="•"/>
            </a:pPr>
            <a:r>
              <a:t>1 km</a:t>
            </a:r>
            <a:r>
              <a:rPr baseline="31999"/>
              <a:t>3</a:t>
            </a:r>
            <a:r>
              <a:t> volume</a:t>
            </a:r>
          </a:p>
          <a:p>
            <a:pPr algn="l"/>
            <a:endParaRPr/>
          </a:p>
          <a:p>
            <a:pPr marL="444500" indent="-444500" algn="l">
              <a:buSzPct val="75000"/>
              <a:buChar char="•"/>
            </a:pPr>
            <a:r>
              <a:t>86 strings</a:t>
            </a:r>
          </a:p>
          <a:p>
            <a:pPr algn="l"/>
            <a:endParaRPr/>
          </a:p>
          <a:p>
            <a:pPr marL="444500" indent="-444500" algn="l">
              <a:buSzPct val="75000"/>
              <a:buChar char="•"/>
            </a:pPr>
            <a:r>
              <a:t>125 m string spacing</a:t>
            </a:r>
          </a:p>
          <a:p>
            <a:pPr algn="l"/>
            <a:endParaRPr/>
          </a:p>
          <a:p>
            <a:pPr marL="444500" indent="-444500" algn="l">
              <a:buSzPct val="75000"/>
              <a:buChar char="•"/>
            </a:pPr>
            <a:r>
              <a:t>completed in 2010</a:t>
            </a:r>
          </a:p>
        </p:txBody>
      </p:sp>
      <p:sp>
        <p:nvSpPr>
          <p:cNvPr id="544"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37</a:t>
            </a:fld>
            <a:endParaRPr/>
          </a:p>
        </p:txBody>
      </p:sp>
      <p:pic>
        <p:nvPicPr>
          <p:cNvPr id="545" name="pasted-image.tif" descr="pasted-image.tif"/>
          <p:cNvPicPr>
            <a:picLocks noChangeAspect="1"/>
          </p:cNvPicPr>
          <p:nvPr/>
        </p:nvPicPr>
        <p:blipFill>
          <a:blip r:embed="rId3">
            <a:extLst/>
          </a:blip>
          <a:stretch>
            <a:fillRect/>
          </a:stretch>
        </p:blipFill>
        <p:spPr>
          <a:xfrm>
            <a:off x="5667027" y="1967850"/>
            <a:ext cx="7285836" cy="6567945"/>
          </a:xfrm>
          <a:prstGeom prst="rect">
            <a:avLst/>
          </a:prstGeom>
          <a:ln w="12700">
            <a:miter lim="400000"/>
          </a:ln>
        </p:spPr>
      </p:pic>
      <p:pic>
        <p:nvPicPr>
          <p:cNvPr id="6" name="Picture 5" descr="IceCube_official_logo.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9" name="What do neutrinos look like in IceCube?"/>
          <p:cNvSpPr txBox="1">
            <a:spLocks noGrp="1"/>
          </p:cNvSpPr>
          <p:nvPr>
            <p:ph type="title"/>
          </p:nvPr>
        </p:nvSpPr>
        <p:spPr>
          <a:xfrm>
            <a:off x="952500" y="304800"/>
            <a:ext cx="11099800" cy="946895"/>
          </a:xfrm>
          <a:prstGeom prst="rect">
            <a:avLst/>
          </a:prstGeom>
        </p:spPr>
        <p:txBody>
          <a:bodyPr/>
          <a:lstStyle>
            <a:lvl1pPr defTabSz="356362">
              <a:defRPr sz="4880"/>
            </a:lvl1pPr>
          </a:lstStyle>
          <a:p>
            <a:r>
              <a:t>What do neutrinos look like in IceCube?</a:t>
            </a:r>
          </a:p>
        </p:txBody>
      </p:sp>
      <p:sp>
        <p:nvSpPr>
          <p:cNvPr id="550"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38</a:t>
            </a:fld>
            <a:endParaRPr/>
          </a:p>
        </p:txBody>
      </p:sp>
      <p:pic>
        <p:nvPicPr>
          <p:cNvPr id="551" name="Photons from a muon in South Pole ice [1080p].mp4" descr="Photons from a muon in South Pole ice [1080p].mp4"/>
          <p:cNvPicPr>
            <a:picLocks/>
          </p:cNvPicPr>
          <p:nvPr>
            <a:videoFile r:link="rId2"/>
            <p:extLst>
              <p:ext uri="{DAA4B4D4-6D71-4841-9C94-3DE7FCFB9230}">
                <p14:media xmlns:p14="http://schemas.microsoft.com/office/powerpoint/2010/main" r:embed="rId1"/>
              </p:ext>
            </p:extLst>
          </p:nvPr>
        </p:nvPicPr>
        <p:blipFill>
          <a:blip r:embed="rId4">
            <a:extLst/>
          </a:blip>
          <a:stretch>
            <a:fillRect/>
          </a:stretch>
        </p:blipFill>
        <p:spPr>
          <a:xfrm>
            <a:off x="2141034" y="1787006"/>
            <a:ext cx="8722733" cy="4906538"/>
          </a:xfrm>
          <a:prstGeom prst="rect">
            <a:avLst/>
          </a:prstGeom>
          <a:ln w="12700">
            <a:miter lim="400000"/>
          </a:ln>
        </p:spPr>
      </p:pic>
      <p:grpSp>
        <p:nvGrpSpPr>
          <p:cNvPr id="554" name="muons: long paths in the detector → track"/>
          <p:cNvGrpSpPr/>
          <p:nvPr/>
        </p:nvGrpSpPr>
        <p:grpSpPr>
          <a:xfrm>
            <a:off x="2010851" y="7523889"/>
            <a:ext cx="8983098" cy="859615"/>
            <a:chOff x="0" y="0"/>
            <a:chExt cx="8983097" cy="859613"/>
          </a:xfrm>
        </p:grpSpPr>
        <p:sp>
          <p:nvSpPr>
            <p:cNvPr id="553" name="muons: long paths in the detector → track"/>
            <p:cNvSpPr txBox="1"/>
            <p:nvPr/>
          </p:nvSpPr>
          <p:spPr>
            <a:xfrm>
              <a:off x="50799" y="50800"/>
              <a:ext cx="8881499" cy="758014"/>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t>muons: long paths in the detector → </a:t>
              </a:r>
              <a:r>
                <a:rPr b="1">
                  <a:latin typeface="Helvetica"/>
                  <a:ea typeface="Helvetica"/>
                  <a:cs typeface="Helvetica"/>
                  <a:sym typeface="Helvetica"/>
                </a:rPr>
                <a:t>track</a:t>
              </a:r>
            </a:p>
          </p:txBody>
        </p:sp>
        <p:pic>
          <p:nvPicPr>
            <p:cNvPr id="552" name="muons: long paths in the detector → track" descr="muons: long paths in the detector → track"/>
            <p:cNvPicPr>
              <a:picLocks/>
            </p:cNvPicPr>
            <p:nvPr/>
          </p:nvPicPr>
          <p:blipFill>
            <a:blip r:embed="rId5">
              <a:extLst/>
            </a:blip>
            <a:stretch>
              <a:fillRect/>
            </a:stretch>
          </p:blipFill>
          <p:spPr>
            <a:xfrm>
              <a:off x="0" y="-1"/>
              <a:ext cx="8983098" cy="859615"/>
            </a:xfrm>
            <a:prstGeom prst="rect">
              <a:avLst/>
            </a:prstGeom>
            <a:effectLst/>
          </p:spPr>
        </p:pic>
      </p:grpSp>
      <p:pic>
        <p:nvPicPr>
          <p:cNvPr id="9" name="Picture 8" descr="IceCube_official_logo.png"/>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006668" fill="hold"/>
                                        <p:tgtEl>
                                          <p:spTgt spid="551"/>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fill="hold" display="0">
                  <p:stCondLst>
                    <p:cond delay="indefinite"/>
                  </p:stCondLst>
                </p:cTn>
                <p:tgtEl>
                  <p:spTgt spid="551"/>
                </p:tgtEl>
              </p:cMediaNode>
            </p:video>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7" name="What do neutrinos look like in IceCube?"/>
          <p:cNvSpPr txBox="1">
            <a:spLocks noGrp="1"/>
          </p:cNvSpPr>
          <p:nvPr>
            <p:ph type="title"/>
          </p:nvPr>
        </p:nvSpPr>
        <p:spPr>
          <a:xfrm>
            <a:off x="952500" y="304800"/>
            <a:ext cx="11099800" cy="946895"/>
          </a:xfrm>
          <a:prstGeom prst="rect">
            <a:avLst/>
          </a:prstGeom>
        </p:spPr>
        <p:txBody>
          <a:bodyPr/>
          <a:lstStyle>
            <a:lvl1pPr defTabSz="356362">
              <a:defRPr sz="4880"/>
            </a:lvl1pPr>
          </a:lstStyle>
          <a:p>
            <a:r>
              <a:t>What do neutrinos look like in IceCube?</a:t>
            </a:r>
          </a:p>
        </p:txBody>
      </p:sp>
      <p:sp>
        <p:nvSpPr>
          <p:cNvPr id="558" name="Slide Number"/>
          <p:cNvSpPr txBox="1">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39</a:t>
            </a:fld>
            <a:endParaRPr/>
          </a:p>
        </p:txBody>
      </p:sp>
      <p:grpSp>
        <p:nvGrpSpPr>
          <p:cNvPr id="561" name="electrons/hadrons: shower of light → cascade"/>
          <p:cNvGrpSpPr/>
          <p:nvPr/>
        </p:nvGrpSpPr>
        <p:grpSpPr>
          <a:xfrm>
            <a:off x="1637975" y="7523889"/>
            <a:ext cx="9728850" cy="859615"/>
            <a:chOff x="0" y="0"/>
            <a:chExt cx="9728849" cy="859613"/>
          </a:xfrm>
        </p:grpSpPr>
        <p:sp>
          <p:nvSpPr>
            <p:cNvPr id="560" name="electrons/hadrons: shower of light → cascade"/>
            <p:cNvSpPr txBox="1"/>
            <p:nvPr/>
          </p:nvSpPr>
          <p:spPr>
            <a:xfrm>
              <a:off x="50799" y="50800"/>
              <a:ext cx="9627251" cy="758014"/>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t>electrons/hadrons: shower of light → </a:t>
              </a:r>
              <a:r>
                <a:rPr b="1">
                  <a:latin typeface="Helvetica"/>
                  <a:ea typeface="Helvetica"/>
                  <a:cs typeface="Helvetica"/>
                  <a:sym typeface="Helvetica"/>
                </a:rPr>
                <a:t>cascade</a:t>
              </a:r>
            </a:p>
          </p:txBody>
        </p:sp>
        <p:pic>
          <p:nvPicPr>
            <p:cNvPr id="559" name="electrons/hadrons: shower of light → cascade" descr="electrons/hadrons: shower of light → cascade"/>
            <p:cNvPicPr>
              <a:picLocks/>
            </p:cNvPicPr>
            <p:nvPr/>
          </p:nvPicPr>
          <p:blipFill>
            <a:blip r:embed="rId4">
              <a:extLst/>
            </a:blip>
            <a:stretch>
              <a:fillRect/>
            </a:stretch>
          </p:blipFill>
          <p:spPr>
            <a:xfrm>
              <a:off x="0" y="-1"/>
              <a:ext cx="9728850" cy="859615"/>
            </a:xfrm>
            <a:prstGeom prst="rect">
              <a:avLst/>
            </a:prstGeom>
            <a:effectLst/>
          </p:spPr>
        </p:pic>
      </p:grpSp>
      <p:pic>
        <p:nvPicPr>
          <p:cNvPr id="562" name="Photons from an electromagnetic shower in South Pole ice [1080p].mp4" descr="Photons from an electromagnetic shower in South Pole ice [1080p].mp4"/>
          <p:cNvPicPr>
            <a:picLocks/>
          </p:cNvPicPr>
          <p:nvPr>
            <a:videoFile r:link="rId2"/>
            <p:extLst>
              <p:ext uri="{DAA4B4D4-6D71-4841-9C94-3DE7FCFB9230}">
                <p14:media xmlns:p14="http://schemas.microsoft.com/office/powerpoint/2010/main" r:embed="rId1"/>
              </p:ext>
            </p:extLst>
          </p:nvPr>
        </p:nvPicPr>
        <p:blipFill>
          <a:blip r:embed="rId5">
            <a:extLst/>
          </a:blip>
          <a:stretch>
            <a:fillRect/>
          </a:stretch>
        </p:blipFill>
        <p:spPr>
          <a:xfrm>
            <a:off x="2177745" y="1790207"/>
            <a:ext cx="8649310" cy="4865237"/>
          </a:xfrm>
          <a:prstGeom prst="rect">
            <a:avLst/>
          </a:prstGeom>
          <a:ln w="12700">
            <a:miter lim="400000"/>
          </a:ln>
        </p:spPr>
      </p:pic>
      <p:pic>
        <p:nvPicPr>
          <p:cNvPr id="563" name="pasted-image.tif" descr="pasted-image.tif"/>
          <p:cNvPicPr>
            <a:picLocks noChangeAspect="1"/>
          </p:cNvPicPr>
          <p:nvPr/>
        </p:nvPicPr>
        <p:blipFill>
          <a:blip r:embed="rId6">
            <a:extLst/>
          </a:blip>
          <a:stretch>
            <a:fillRect/>
          </a:stretch>
        </p:blipFill>
        <p:spPr>
          <a:xfrm>
            <a:off x="12455134" y="8744512"/>
            <a:ext cx="440921" cy="946895"/>
          </a:xfrm>
          <a:prstGeom prst="rect">
            <a:avLst/>
          </a:prstGeom>
          <a:ln w="12700">
            <a:miter lim="400000"/>
          </a:ln>
        </p:spPr>
      </p:pic>
      <p:pic>
        <p:nvPicPr>
          <p:cNvPr id="10" name="Picture 9" descr="IceCube_official_logo.png"/>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584845" y="8215196"/>
            <a:ext cx="958037" cy="1058631"/>
          </a:xfrm>
          <a:prstGeom prst="rect">
            <a:avLst/>
          </a:prstGeom>
        </p:spPr>
      </p:pic>
    </p:spTree>
  </p:cSld>
  <p:clrMapOvr>
    <a:masterClrMapping/>
  </p:clrMapOvr>
  <p:transition xmlns:p14="http://schemas.microsoft.com/office/powerpoint/2010/main" spd="med"/>
  <p:timing>
    <p:tnLst>
      <p:par>
        <p:cTn xmlns:p14="http://schemas.microsoft.com/office/powerpoint/2010/mai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006668" fill="hold"/>
                                        <p:tgtEl>
                                          <p:spTgt spid="56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fill="hold" display="0">
                  <p:stCondLst>
                    <p:cond delay="indefinite"/>
                  </p:stCondLst>
                </p:cTn>
                <p:tgtEl>
                  <p:spTgt spid="562"/>
                </p:tgtEl>
              </p:cMediaNode>
            </p:video>
          </p:childTnLst>
        </p:cTn>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png"/></Relationships>
</file>

<file path=ppt/theme/_rels/theme2.xml.rels><?xml version="1.0" encoding="UTF-8" standalone="yes"?>
<Relationships xmlns="http://schemas.openxmlformats.org/package/2006/relationships"><Relationship Id="rId1" Type="http://schemas.openxmlformats.org/officeDocument/2006/relationships/image" Target="../media/image1.png"/></Relationships>
</file>

<file path=ppt/theme/theme1.xml><?xml version="1.0" encoding="utf-8"?>
<a:theme xmlns:a="http://schemas.openxmlformats.org/drawingml/2006/main" name="White">
  <a:themeElements>
    <a:clrScheme name="White">
      <a:dk1>
        <a:srgbClr val="000000"/>
      </a:dk1>
      <a:lt1>
        <a:srgbClr val="FFFFFF"/>
      </a:lt1>
      <a:dk2>
        <a:srgbClr val="53585F"/>
      </a:dk2>
      <a:lt2>
        <a:srgbClr val="DCDEE0"/>
      </a:lt2>
      <a:accent1>
        <a:srgbClr val="0365C0"/>
      </a:accent1>
      <a:accent2>
        <a:srgbClr val="00882B"/>
      </a:accent2>
      <a:accent3>
        <a:srgbClr val="DCBD23"/>
      </a:accent3>
      <a:accent4>
        <a:srgbClr val="DE6A10"/>
      </a:accent4>
      <a:accent5>
        <a:srgbClr val="C82506"/>
      </a:accent5>
      <a:accent6>
        <a:srgbClr val="773F9B"/>
      </a:accent6>
      <a:hlink>
        <a:srgbClr val="0000FF"/>
      </a:hlink>
      <a:folHlink>
        <a:srgbClr val="FF00FF"/>
      </a:folHlink>
    </a:clrScheme>
    <a:fontScheme name="White">
      <a:majorFont>
        <a:latin typeface="Helvetica Light"/>
        <a:ea typeface="Helvetica Light"/>
        <a:cs typeface="Helvetica Light"/>
      </a:majorFont>
      <a:minorFont>
        <a:latin typeface="Helvetica Light"/>
        <a:ea typeface="Helvetica Light"/>
        <a:cs typeface="Helvetica Light"/>
      </a:minorFont>
    </a:fontScheme>
    <a:fmtScheme name="Whit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rotWithShape="0">
              <a:srgbClr val="000000">
                <a:alpha val="50000"/>
              </a:srgbClr>
            </a:outerShdw>
          </a:effectLst>
        </a:effectStyle>
        <a:effectStyle>
          <a:effectLst>
            <a:outerShdw blurRad="50800" dist="12700" rotWithShape="0">
              <a:srgbClr val="000000">
                <a:alpha val="50000"/>
              </a:srgbClr>
            </a:outerShdw>
          </a:effectLst>
        </a:effectStyle>
        <a:effectStyle>
          <a:effectLst>
            <a:outerShdw blurRad="38100" dist="25400" dir="5400000" rotWithShape="0">
              <a:srgbClr val="000000">
                <a:alpha val="50000"/>
              </a:srgbClr>
            </a:outerShdw>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lipFill rotWithShape="1">
          <a:blip xmlns:r="http://schemas.openxmlformats.org/officeDocument/2006/relationships" r:embed="rId1"/>
          <a:srcRect/>
          <a:tile tx="0" ty="0" sx="100000" sy="100000" flip="none" algn="tl"/>
        </a:blipFill>
        <a:ln w="12700" cap="flat">
          <a:noFill/>
          <a:miter lim="400000"/>
        </a:ln>
        <a:effectLst>
          <a:outerShdw blurRad="38100" dist="25400" dir="5400000" rotWithShape="0">
            <a:srgbClr val="000000">
              <a:alpha val="50000"/>
            </a:srgbClr>
          </a:outerShdw>
        </a:effectLst>
        <a:sp3d/>
      </a:spPr>
      <a:bodyPr rot="0" spcFirstLastPara="1" vertOverflow="overflow" horzOverflow="overflow" vert="horz" wrap="square" lIns="50800" tIns="50800" rIns="50800" bIns="50800" numCol="1" spcCol="38100" rtlCol="0" anchor="ctr">
        <a:spAutoFit/>
      </a:bodyPr>
      <a:lstStyle>
        <a:defPPr marL="0" marR="0" indent="0" algn="ctr" defTabSz="584200" rtl="0" fontAlgn="auto" latinLnBrk="0" hangingPunct="0">
          <a:lnSpc>
            <a:spcPct val="100000"/>
          </a:lnSpc>
          <a:spcBef>
            <a:spcPts val="0"/>
          </a:spcBef>
          <a:spcAft>
            <a:spcPts val="0"/>
          </a:spcAft>
          <a:buClrTx/>
          <a:buSzTx/>
          <a:buFontTx/>
          <a:buNone/>
          <a:tabLst/>
          <a:defRPr kumimoji="0" sz="2400" b="0" i="0" u="none" strike="noStrike" cap="none" spc="0" normalizeH="0" baseline="0">
            <a:ln>
              <a:noFill/>
            </a:ln>
            <a:solidFill>
              <a:srgbClr val="FFFFFF"/>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spDef>
    <a:lnDef>
      <a:spPr>
        <a:noFill/>
        <a:ln w="254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a:noAutofit/>
      </a:bodyP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a:spAutoFit/>
      </a:bodyPr>
      <a:lstStyle>
        <a:defPPr marL="0" marR="0" indent="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txDef>
  </a:objectDefaults>
  <a:extraClrSchemeLst/>
</a:theme>
</file>

<file path=ppt/theme/theme2.xml><?xml version="1.0" encoding="utf-8"?>
<a:theme xmlns:a="http://schemas.openxmlformats.org/drawingml/2006/main" name="White">
  <a:themeElements>
    <a:clrScheme name="White">
      <a:dk1>
        <a:srgbClr val="000000"/>
      </a:dk1>
      <a:lt1>
        <a:srgbClr val="FFFFFF"/>
      </a:lt1>
      <a:dk2>
        <a:srgbClr val="53585F"/>
      </a:dk2>
      <a:lt2>
        <a:srgbClr val="DCDEE0"/>
      </a:lt2>
      <a:accent1>
        <a:srgbClr val="0365C0"/>
      </a:accent1>
      <a:accent2>
        <a:srgbClr val="00882B"/>
      </a:accent2>
      <a:accent3>
        <a:srgbClr val="DCBD23"/>
      </a:accent3>
      <a:accent4>
        <a:srgbClr val="DE6A10"/>
      </a:accent4>
      <a:accent5>
        <a:srgbClr val="C82506"/>
      </a:accent5>
      <a:accent6>
        <a:srgbClr val="773F9B"/>
      </a:accent6>
      <a:hlink>
        <a:srgbClr val="0000FF"/>
      </a:hlink>
      <a:folHlink>
        <a:srgbClr val="FF00FF"/>
      </a:folHlink>
    </a:clrScheme>
    <a:fontScheme name="White">
      <a:majorFont>
        <a:latin typeface="Helvetica Light"/>
        <a:ea typeface="Helvetica Light"/>
        <a:cs typeface="Helvetica Light"/>
      </a:majorFont>
      <a:minorFont>
        <a:latin typeface="Helvetica Light"/>
        <a:ea typeface="Helvetica Light"/>
        <a:cs typeface="Helvetica Light"/>
      </a:minorFont>
    </a:fontScheme>
    <a:fmtScheme name="Whit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rotWithShape="0">
              <a:srgbClr val="000000">
                <a:alpha val="50000"/>
              </a:srgbClr>
            </a:outerShdw>
          </a:effectLst>
        </a:effectStyle>
        <a:effectStyle>
          <a:effectLst>
            <a:outerShdw blurRad="50800" dist="12700" rotWithShape="0">
              <a:srgbClr val="000000">
                <a:alpha val="50000"/>
              </a:srgbClr>
            </a:outerShdw>
          </a:effectLst>
        </a:effectStyle>
        <a:effectStyle>
          <a:effectLst>
            <a:outerShdw blurRad="38100" dist="25400" dir="5400000" rotWithShape="0">
              <a:srgbClr val="000000">
                <a:alpha val="50000"/>
              </a:srgbClr>
            </a:outerShdw>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lipFill rotWithShape="1">
          <a:blip xmlns:r="http://schemas.openxmlformats.org/officeDocument/2006/relationships" r:embed="rId1"/>
          <a:srcRect/>
          <a:tile tx="0" ty="0" sx="100000" sy="100000" flip="none" algn="tl"/>
        </a:blipFill>
        <a:ln w="12700" cap="flat">
          <a:noFill/>
          <a:miter lim="400000"/>
        </a:ln>
        <a:effectLst>
          <a:outerShdw blurRad="38100" dist="25400" dir="5400000" rotWithShape="0">
            <a:srgbClr val="000000">
              <a:alpha val="50000"/>
            </a:srgbClr>
          </a:outerShdw>
        </a:effectLst>
        <a:sp3d/>
      </a:spPr>
      <a:bodyPr rot="0" spcFirstLastPara="1" vertOverflow="overflow" horzOverflow="overflow" vert="horz" wrap="square" lIns="50800" tIns="50800" rIns="50800" bIns="50800" numCol="1" spcCol="38100" rtlCol="0" anchor="ctr">
        <a:spAutoFit/>
      </a:bodyPr>
      <a:lstStyle>
        <a:defPPr marL="0" marR="0" indent="0" algn="ctr" defTabSz="584200" rtl="0" fontAlgn="auto" latinLnBrk="0" hangingPunct="0">
          <a:lnSpc>
            <a:spcPct val="100000"/>
          </a:lnSpc>
          <a:spcBef>
            <a:spcPts val="0"/>
          </a:spcBef>
          <a:spcAft>
            <a:spcPts val="0"/>
          </a:spcAft>
          <a:buClrTx/>
          <a:buSzTx/>
          <a:buFontTx/>
          <a:buNone/>
          <a:tabLst/>
          <a:defRPr kumimoji="0" sz="2400" b="0" i="0" u="none" strike="noStrike" cap="none" spc="0" normalizeH="0" baseline="0">
            <a:ln>
              <a:noFill/>
            </a:ln>
            <a:solidFill>
              <a:srgbClr val="FFFFFF"/>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spDef>
    <a:lnDef>
      <a:spPr>
        <a:noFill/>
        <a:ln w="254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a:noAutofit/>
      </a:bodyP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a:spAutoFit/>
      </a:bodyPr>
      <a:lstStyle>
        <a:defPPr marL="0" marR="0" indent="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txDef>
  </a:objectDefaults>
  <a:extraClrSchemeLst/>
</a:theme>
</file>

<file path=docProps/app.xml><?xml version="1.0" encoding="utf-8"?>
<Properties xmlns="http://schemas.openxmlformats.org/officeDocument/2006/extended-properties" xmlns:vt="http://schemas.openxmlformats.org/officeDocument/2006/docPropsVTypes">
  <TotalTime>13</TotalTime>
  <Words>1548</Words>
  <Application>Microsoft Macintosh PowerPoint</Application>
  <PresentationFormat>Custom</PresentationFormat>
  <Paragraphs>292</Paragraphs>
  <Slides>39</Slides>
  <Notes>6</Notes>
  <HiddenSlides>0</HiddenSlides>
  <MMClips>4</MMClips>
  <ScaleCrop>false</ScaleCrop>
  <HeadingPairs>
    <vt:vector size="4" baseType="variant">
      <vt:variant>
        <vt:lpstr>Theme</vt:lpstr>
      </vt:variant>
      <vt:variant>
        <vt:i4>1</vt:i4>
      </vt:variant>
      <vt:variant>
        <vt:lpstr>Slide Titles</vt:lpstr>
      </vt:variant>
      <vt:variant>
        <vt:i4>39</vt:i4>
      </vt:variant>
    </vt:vector>
  </HeadingPairs>
  <TitlesOfParts>
    <vt:vector size="40" baseType="lpstr">
      <vt:lpstr>White</vt:lpstr>
      <vt:lpstr>High Energy Neutrinos in IceCube: How can we find them?</vt:lpstr>
      <vt:lpstr>What do we know about neutrinos?</vt:lpstr>
      <vt:lpstr>Why do we search for neutrinos?</vt:lpstr>
      <vt:lpstr>Why do we search for neutrinos?</vt:lpstr>
      <vt:lpstr>Why do we search for neutrinos?</vt:lpstr>
      <vt:lpstr>Why do we search for neutrinos?</vt:lpstr>
      <vt:lpstr>How does IceCube detect neutrinos?</vt:lpstr>
      <vt:lpstr>How does IceCube detect neutrinos?</vt:lpstr>
      <vt:lpstr>How does IceCube detect neutrinos?</vt:lpstr>
      <vt:lpstr>How does IceCube detect neutrinos?</vt:lpstr>
      <vt:lpstr>What do neutrinos look like in IceCube?</vt:lpstr>
      <vt:lpstr>What is IceCube seeing?</vt:lpstr>
      <vt:lpstr>What do neutrinos look like in IceCube?</vt:lpstr>
      <vt:lpstr>Particles in the IceCube detector</vt:lpstr>
      <vt:lpstr>Particles in the IceCube detector</vt:lpstr>
      <vt:lpstr>Particles in the IceCube detector</vt:lpstr>
      <vt:lpstr>Particles in the IceCube detector</vt:lpstr>
      <vt:lpstr>How can we distinguish signal from background?</vt:lpstr>
      <vt:lpstr>How can we select signal events?</vt:lpstr>
      <vt:lpstr>How can we select signal events?</vt:lpstr>
      <vt:lpstr>How can we select signal events?</vt:lpstr>
      <vt:lpstr>How can we select signal events?</vt:lpstr>
      <vt:lpstr>How can we select signal events?</vt:lpstr>
      <vt:lpstr>How can we select signal events?</vt:lpstr>
      <vt:lpstr>How can we select signal events?</vt:lpstr>
      <vt:lpstr>What did IceCube find?</vt:lpstr>
      <vt:lpstr>What did IceCube find?</vt:lpstr>
      <vt:lpstr>What did IceCube find?</vt:lpstr>
      <vt:lpstr>What did IceCube find?</vt:lpstr>
      <vt:lpstr>Did we find astrophysical neutrinos?</vt:lpstr>
      <vt:lpstr>Did we find astrophysical neutrinos?</vt:lpstr>
      <vt:lpstr>Did we find astrophysical neutrinos?</vt:lpstr>
      <vt:lpstr>Did we find astrophysical neutrinos?</vt:lpstr>
      <vt:lpstr>Did we find astrophysical neutrinos?</vt:lpstr>
      <vt:lpstr>Did we find astrophysical neutrinos?</vt:lpstr>
      <vt:lpstr>The IceCube Neutrino Observatory</vt:lpstr>
      <vt:lpstr>The IceCube Neutrino Observatory</vt:lpstr>
      <vt:lpstr>What do neutrinos look like in IceCube?</vt:lpstr>
      <vt:lpstr>What do neutrinos look like in IceCube?</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High Energy Neutrinos in IceCube: How can we find them?</dc:title>
  <cp:lastModifiedBy>Silvia Bravo</cp:lastModifiedBy>
  <cp:revision>4</cp:revision>
  <dcterms:modified xsi:type="dcterms:W3CDTF">2017-07-22T12:18:35Z</dcterms:modified>
</cp:coreProperties>
</file>