
<file path=[Content_Types].xml><?xml version="1.0" encoding="utf-8"?>
<Types xmlns="http://schemas.openxmlformats.org/package/2006/content-types">
  <Default Extension="xml" ContentType="application/xml"/>
  <Default Extension="jpeg" ContentType="image/jpeg"/>
  <Default Extension="tif" ContentType="image/tif"/>
  <Default Extension="png" ContentType="image/png"/>
  <Default Extension="mp4" ContentType="video/mp4"/>
  <Default Extension="rels" ContentType="application/vnd.openxmlformats-package.relationships+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 Id="rId2" Type="http://schemas.openxmlformats.org/package/2006/relationships/metadata/core-properties" Target="docProps/core.xml"/><Relationship Id="rId3"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41"/>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95"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4" r:id="rId30"/>
    <p:sldId id="285" r:id="rId31"/>
    <p:sldId id="286" r:id="rId32"/>
    <p:sldId id="287" r:id="rId33"/>
    <p:sldId id="288" r:id="rId34"/>
    <p:sldId id="289" r:id="rId35"/>
    <p:sldId id="290" r:id="rId36"/>
    <p:sldId id="291" r:id="rId37"/>
    <p:sldId id="292" r:id="rId38"/>
    <p:sldId id="293" r:id="rId39"/>
    <p:sldId id="294" r:id="rId40"/>
  </p:sldIdLst>
  <p:sldSz cx="13004800" cy="9753600"/>
  <p:notesSz cx="6858000" cy="9144000"/>
  <p:defaultTex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1pPr>
    <a:lvl2pPr marL="0" marR="0" indent="2286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2pPr>
    <a:lvl3pPr marL="0" marR="0" indent="4572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3pPr>
    <a:lvl4pPr marL="0" marR="0" indent="6858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4pPr>
    <a:lvl5pPr marL="0" marR="0" indent="9144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5pPr>
    <a:lvl6pPr marL="0" marR="0" indent="11430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6pPr>
    <a:lvl7pPr marL="0" marR="0" indent="13716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7pPr>
    <a:lvl8pPr marL="0" marR="0" indent="16002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8pPr>
    <a:lvl9pPr marL="0" marR="0" indent="182880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p:present/>
    <p:sldAll/>
    <p:penClr>
      <a:prstClr val="red"/>
    </p:penClr>
    <p:extLst>
      <p:ext uri="{EC167BDD-8182-4AB7-AECC-EB403E3ABB37}">
        <p14:laserClr xmlns:p14="http://schemas.microsoft.com/office/powerpoint/2010/main">
          <a:srgbClr val="00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940675A-B579-460E-94D1-54222C63F5DA}">
  <a:tblStyle styleId="{4C3C2611-4C71-4FC5-86AE-919BDF0F9419}" styleName="">
    <a:tblBg/>
    <a:wholeTbl>
      <a:tcTxStyle b="off" i="off">
        <a:fontRef idx="minor">
          <a:srgbClr val="000000"/>
        </a:fontRef>
        <a:srgbClr val="000000"/>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rgbClr val="FFFFFF"/>
          </a:solidFill>
        </a:fill>
      </a:tcStyle>
    </a:wholeTbl>
    <a:band2H>
      <a:tcTxStyle/>
      <a:tcStyle>
        <a:tcBdr/>
        <a:fill>
          <a:solidFill>
            <a:srgbClr val="E3E5E8"/>
          </a:solidFill>
        </a:fill>
      </a:tcStyle>
    </a:band2H>
    <a:firstCol>
      <a:tcTxStyle b="on" i="off">
        <a:font>
          <a:latin typeface="Helvetica"/>
          <a:ea typeface="Helvetica"/>
          <a:cs typeface="Helvetica"/>
        </a:font>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rgbClr val="398CCE"/>
          </a:solidFill>
        </a:fill>
      </a:tcStyle>
    </a:firstCol>
    <a:lastRow>
      <a:tcTxStyle b="off" i="off">
        <a:fontRef idx="minor">
          <a:srgbClr val="000000"/>
        </a:fontRef>
        <a:srgbClr val="000000"/>
      </a:tcTxStyle>
      <a:tcStyle>
        <a:tcBdr>
          <a:left>
            <a:ln w="12700" cap="flat">
              <a:noFill/>
              <a:miter lim="400000"/>
            </a:ln>
          </a:left>
          <a:right>
            <a:ln w="12700" cap="flat">
              <a:noFill/>
              <a:miter lim="400000"/>
            </a:ln>
          </a:right>
          <a:top>
            <a:ln w="12700" cap="flat">
              <a:solidFill>
                <a:srgbClr val="3797C6"/>
              </a:solidFill>
              <a:prstDash val="solid"/>
              <a:miter lim="400000"/>
            </a:ln>
          </a:top>
          <a:bottom>
            <a:ln w="12700" cap="flat">
              <a:noFill/>
              <a:miter lim="400000"/>
            </a:ln>
          </a:bottom>
          <a:insideH>
            <a:ln w="12700" cap="flat">
              <a:noFill/>
              <a:miter lim="400000"/>
            </a:ln>
          </a:insideH>
          <a:insideV>
            <a:ln w="12700" cap="flat">
              <a:noFill/>
              <a:miter lim="400000"/>
            </a:ln>
          </a:insideV>
        </a:tcBdr>
        <a:fill>
          <a:solidFill>
            <a:srgbClr val="FFFFFF"/>
          </a:solidFill>
        </a:fill>
      </a:tcStyle>
    </a:lastRow>
    <a:firstRow>
      <a:tcTxStyle b="on" i="off">
        <a:font>
          <a:latin typeface="Helvetica"/>
          <a:ea typeface="Helvetica"/>
          <a:cs typeface="Helvetica"/>
        </a:font>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chemeClr val="accent1"/>
          </a:solidFill>
        </a:fill>
      </a:tcStyle>
    </a:firstRow>
  </a:tblStyle>
  <a:tblStyle styleId="{C7B018BB-80A7-4F77-B60F-C8B233D01FF8}" styleName="">
    <a:tblBg/>
    <a:wholeTbl>
      <a:tcTxStyle b="off" i="off">
        <a:fontRef idx="minor">
          <a:srgbClr val="000000"/>
        </a:fontRef>
        <a:srgbClr val="000000"/>
      </a:tcTxStyle>
      <a:tcStyle>
        <a:tcBdr>
          <a:left>
            <a:ln w="12700" cap="flat">
              <a:solidFill>
                <a:srgbClr val="B8B8B8"/>
              </a:solidFill>
              <a:prstDash val="solid"/>
              <a:miter lim="400000"/>
            </a:ln>
          </a:left>
          <a:right>
            <a:ln w="12700" cap="flat">
              <a:solidFill>
                <a:srgbClr val="B8B8B8"/>
              </a:solidFill>
              <a:prstDash val="solid"/>
              <a:miter lim="400000"/>
            </a:ln>
          </a:right>
          <a:top>
            <a:ln w="12700" cap="flat">
              <a:solidFill>
                <a:srgbClr val="B8B8B8"/>
              </a:solidFill>
              <a:prstDash val="solid"/>
              <a:miter lim="400000"/>
            </a:ln>
          </a:top>
          <a:bottom>
            <a:ln w="12700" cap="flat">
              <a:solidFill>
                <a:srgbClr val="B8B8B8"/>
              </a:solidFill>
              <a:prstDash val="solid"/>
              <a:miter lim="400000"/>
            </a:ln>
          </a:bottom>
          <a:insideH>
            <a:ln w="12700" cap="flat">
              <a:solidFill>
                <a:srgbClr val="B8B8B8"/>
              </a:solidFill>
              <a:prstDash val="solid"/>
              <a:miter lim="400000"/>
            </a:ln>
          </a:insideH>
          <a:insideV>
            <a:ln w="12700" cap="flat">
              <a:solidFill>
                <a:srgbClr val="B8B8B8"/>
              </a:solidFill>
              <a:prstDash val="solid"/>
              <a:miter lim="400000"/>
            </a:ln>
          </a:insideV>
        </a:tcBdr>
        <a:fill>
          <a:solidFill>
            <a:srgbClr val="EBEBEB"/>
          </a:solidFill>
        </a:fill>
      </a:tcStyle>
    </a:wholeTbl>
    <a:band2H>
      <a:tcTxStyle/>
      <a:tcStyle>
        <a:tcBdr/>
        <a:fill>
          <a:solidFill>
            <a:srgbClr val="E1E0DA"/>
          </a:solidFill>
        </a:fill>
      </a:tcStyle>
    </a:band2H>
    <a:firstCol>
      <a:tcTxStyle b="on" i="off">
        <a:font>
          <a:latin typeface="Helvetica"/>
          <a:ea typeface="Helvetica"/>
          <a:cs typeface="Helvetica"/>
        </a:font>
        <a:srgbClr val="FFFFFF"/>
      </a:tcTxStyle>
      <a:tcStyle>
        <a:tcBdr>
          <a:left>
            <a:ln w="12700" cap="flat">
              <a:solidFill>
                <a:srgbClr val="606060"/>
              </a:solidFill>
              <a:prstDash val="solid"/>
              <a:miter lim="400000"/>
            </a:ln>
          </a:left>
          <a:right>
            <a:ln w="12700" cap="flat">
              <a:solidFill>
                <a:srgbClr val="606060"/>
              </a:solidFill>
              <a:prstDash val="solid"/>
              <a:miter lim="400000"/>
            </a:ln>
          </a:right>
          <a:top>
            <a:ln w="12700" cap="flat">
              <a:solidFill>
                <a:srgbClr val="606060"/>
              </a:solidFill>
              <a:prstDash val="solid"/>
              <a:miter lim="400000"/>
            </a:ln>
          </a:top>
          <a:bottom>
            <a:ln w="12700" cap="flat">
              <a:solidFill>
                <a:srgbClr val="606060"/>
              </a:solidFill>
              <a:prstDash val="solid"/>
              <a:miter lim="400000"/>
            </a:ln>
          </a:bottom>
          <a:insideH>
            <a:ln w="12700" cap="flat">
              <a:solidFill>
                <a:srgbClr val="606060"/>
              </a:solidFill>
              <a:prstDash val="solid"/>
              <a:miter lim="400000"/>
            </a:ln>
          </a:insideH>
          <a:insideV>
            <a:ln w="12700" cap="flat">
              <a:solidFill>
                <a:srgbClr val="606060"/>
              </a:solidFill>
              <a:prstDash val="solid"/>
              <a:miter lim="400000"/>
            </a:ln>
          </a:insideV>
        </a:tcBdr>
        <a:fill>
          <a:solidFill>
            <a:srgbClr val="5AC831"/>
          </a:solidFill>
        </a:fill>
      </a:tcStyle>
    </a:firstCol>
    <a:lastRow>
      <a:tcTxStyle b="off" i="off">
        <a:fontRef idx="minor">
          <a:srgbClr val="000000"/>
        </a:fontRef>
        <a:srgbClr val="000000"/>
      </a:tcTxStyle>
      <a:tcStyle>
        <a:tcBdr>
          <a:left>
            <a:ln w="12700" cap="flat">
              <a:solidFill>
                <a:srgbClr val="B8B8B8"/>
              </a:solidFill>
              <a:prstDash val="solid"/>
              <a:miter lim="400000"/>
            </a:ln>
          </a:left>
          <a:right>
            <a:ln w="12700" cap="flat">
              <a:solidFill>
                <a:srgbClr val="B8B8B8"/>
              </a:solidFill>
              <a:prstDash val="solid"/>
              <a:miter lim="400000"/>
            </a:ln>
          </a:right>
          <a:top>
            <a:ln w="25400" cap="flat">
              <a:solidFill>
                <a:srgbClr val="606060"/>
              </a:solidFill>
              <a:prstDash val="solid"/>
              <a:miter lim="400000"/>
            </a:ln>
          </a:top>
          <a:bottom>
            <a:ln w="12700" cap="flat">
              <a:solidFill>
                <a:srgbClr val="606060"/>
              </a:solidFill>
              <a:prstDash val="solid"/>
              <a:miter lim="400000"/>
            </a:ln>
          </a:bottom>
          <a:insideH>
            <a:ln w="12700" cap="flat">
              <a:solidFill>
                <a:srgbClr val="B8B8B8"/>
              </a:solidFill>
              <a:prstDash val="solid"/>
              <a:miter lim="400000"/>
            </a:ln>
          </a:insideH>
          <a:insideV>
            <a:ln w="12700" cap="flat">
              <a:solidFill>
                <a:srgbClr val="B8B8B8"/>
              </a:solidFill>
              <a:prstDash val="solid"/>
              <a:miter lim="400000"/>
            </a:ln>
          </a:insideV>
        </a:tcBdr>
        <a:fill>
          <a:solidFill>
            <a:srgbClr val="EBEBEB"/>
          </a:solidFill>
        </a:fill>
      </a:tcStyle>
    </a:lastRow>
    <a:firstRow>
      <a:tcTxStyle b="on" i="off">
        <a:font>
          <a:latin typeface="Helvetica"/>
          <a:ea typeface="Helvetica"/>
          <a:cs typeface="Helvetica"/>
        </a:font>
        <a:srgbClr val="FFFFFF"/>
      </a:tcTxStyle>
      <a:tcStyle>
        <a:tcBdr>
          <a:left>
            <a:ln w="12700" cap="flat">
              <a:solidFill>
                <a:srgbClr val="606060"/>
              </a:solidFill>
              <a:prstDash val="solid"/>
              <a:miter lim="400000"/>
            </a:ln>
          </a:left>
          <a:right>
            <a:ln w="12700" cap="flat">
              <a:solidFill>
                <a:srgbClr val="606060"/>
              </a:solidFill>
              <a:prstDash val="solid"/>
              <a:miter lim="400000"/>
            </a:ln>
          </a:right>
          <a:top>
            <a:ln w="12700" cap="flat">
              <a:solidFill>
                <a:srgbClr val="606060"/>
              </a:solidFill>
              <a:prstDash val="solid"/>
              <a:miter lim="400000"/>
            </a:ln>
          </a:top>
          <a:bottom>
            <a:ln w="12700" cap="flat">
              <a:solidFill>
                <a:srgbClr val="606060"/>
              </a:solidFill>
              <a:prstDash val="solid"/>
              <a:miter lim="400000"/>
            </a:ln>
          </a:bottom>
          <a:insideH>
            <a:ln w="12700" cap="flat">
              <a:solidFill>
                <a:srgbClr val="606060"/>
              </a:solidFill>
              <a:prstDash val="solid"/>
              <a:miter lim="400000"/>
            </a:ln>
          </a:insideH>
          <a:insideV>
            <a:ln w="12700" cap="flat">
              <a:solidFill>
                <a:srgbClr val="606060"/>
              </a:solidFill>
              <a:prstDash val="solid"/>
              <a:miter lim="400000"/>
            </a:ln>
          </a:insideV>
        </a:tcBdr>
        <a:fill>
          <a:solidFill>
            <a:schemeClr val="accent2"/>
          </a:solidFill>
        </a:fill>
      </a:tcStyle>
    </a:firstRow>
  </a:tblStyle>
  <a:tblStyle styleId="{EEE7283C-3CF3-47DC-8721-378D4A62B228}" styleName="">
    <a:tblBg/>
    <a:wholeTbl>
      <a:tcTxStyle b="off" i="off">
        <a:fontRef idx="minor">
          <a:srgbClr val="000000"/>
        </a:fontRef>
        <a:srgbClr val="000000"/>
      </a:tcTxStyle>
      <a:tcStyle>
        <a:tcBdr>
          <a:left>
            <a:ln w="12700" cap="flat">
              <a:solidFill>
                <a:srgbClr val="5D5D5D"/>
              </a:solidFill>
              <a:custDash>
                <a:ds d="200000" sp="200000"/>
              </a:custDash>
              <a:miter lim="400000"/>
            </a:ln>
          </a:left>
          <a:right>
            <a:ln w="12700" cap="flat">
              <a:solidFill>
                <a:srgbClr val="5D5D5D"/>
              </a:solidFill>
              <a:custDash>
                <a:ds d="200000" sp="200000"/>
              </a:custDash>
              <a:miter lim="400000"/>
            </a:ln>
          </a:right>
          <a:top>
            <a:ln w="12700" cap="flat">
              <a:solidFill>
                <a:srgbClr val="5D5D5D"/>
              </a:solidFill>
              <a:custDash>
                <a:ds d="200000" sp="200000"/>
              </a:custDash>
              <a:miter lim="400000"/>
            </a:ln>
          </a:top>
          <a:bottom>
            <a:ln w="12700" cap="flat">
              <a:solidFill>
                <a:srgbClr val="5D5D5D"/>
              </a:solidFill>
              <a:custDash>
                <a:ds d="200000" sp="200000"/>
              </a:custDash>
              <a:miter lim="400000"/>
            </a:ln>
          </a:bottom>
          <a:insideH>
            <a:ln w="12700" cap="flat">
              <a:solidFill>
                <a:srgbClr val="5D5D5D"/>
              </a:solidFill>
              <a:custDash>
                <a:ds d="200000" sp="200000"/>
              </a:custDash>
              <a:miter lim="400000"/>
            </a:ln>
          </a:insideH>
          <a:insideV>
            <a:ln w="12700" cap="flat">
              <a:solidFill>
                <a:srgbClr val="5D5D5D"/>
              </a:solidFill>
              <a:custDash>
                <a:ds d="200000" sp="200000"/>
              </a:custDash>
              <a:miter lim="400000"/>
            </a:ln>
          </a:insideV>
        </a:tcBdr>
        <a:fill>
          <a:solidFill>
            <a:srgbClr val="E6E3D7"/>
          </a:solidFill>
        </a:fill>
      </a:tcStyle>
    </a:wholeTbl>
    <a:band2H>
      <a:tcTxStyle/>
      <a:tcStyle>
        <a:tcBdr/>
        <a:fill>
          <a:solidFill>
            <a:srgbClr val="C3C2C2"/>
          </a:solidFill>
        </a:fill>
      </a:tcStyle>
    </a:band2H>
    <a:firstCol>
      <a:tcTxStyle b="on" i="off">
        <a:font>
          <a:latin typeface="Helvetica"/>
          <a:ea typeface="Helvetica"/>
          <a:cs typeface="Helvetica"/>
        </a:font>
        <a:srgbClr val="FFFFFF"/>
      </a:tcTxStyle>
      <a:tcStyle>
        <a:tcBdr>
          <a:left>
            <a:ln w="12700" cap="flat">
              <a:solidFill>
                <a:srgbClr val="5D5D5D"/>
              </a:solidFill>
              <a:prstDash val="solid"/>
              <a:miter lim="400000"/>
            </a:ln>
          </a:left>
          <a:right>
            <a:ln w="12700" cap="flat">
              <a:solidFill>
                <a:srgbClr val="5D5D5D"/>
              </a:solidFill>
              <a:prstDash val="solid"/>
              <a:miter lim="400000"/>
            </a:ln>
          </a:right>
          <a:top>
            <a:ln w="12700" cap="flat">
              <a:solidFill>
                <a:srgbClr val="5D5D5D"/>
              </a:solidFill>
              <a:prstDash val="solid"/>
              <a:miter lim="400000"/>
            </a:ln>
          </a:top>
          <a:bottom>
            <a:ln w="12700" cap="flat">
              <a:solidFill>
                <a:srgbClr val="5D5D5D"/>
              </a:solidFill>
              <a:prstDash val="solid"/>
              <a:miter lim="400000"/>
            </a:ln>
          </a:bottom>
          <a:insideH>
            <a:ln w="12700" cap="flat">
              <a:solidFill>
                <a:srgbClr val="5D5D5D"/>
              </a:solidFill>
              <a:prstDash val="solid"/>
              <a:miter lim="400000"/>
            </a:ln>
          </a:insideH>
          <a:insideV>
            <a:ln w="12700" cap="flat">
              <a:solidFill>
                <a:srgbClr val="5D5D5D"/>
              </a:solidFill>
              <a:prstDash val="solid"/>
              <a:miter lim="400000"/>
            </a:ln>
          </a:insideV>
        </a:tcBdr>
        <a:fill>
          <a:solidFill>
            <a:srgbClr val="909C99"/>
          </a:solidFill>
        </a:fill>
      </a:tcStyle>
    </a:firstCol>
    <a:lastRow>
      <a:tcTxStyle b="on" i="off">
        <a:font>
          <a:latin typeface="Helvetica"/>
          <a:ea typeface="Helvetica"/>
          <a:cs typeface="Helvetica"/>
        </a:font>
        <a:srgbClr val="FFFFFF"/>
      </a:tcTxStyle>
      <a:tcStyle>
        <a:tcBdr>
          <a:left>
            <a:ln w="12700" cap="flat">
              <a:solidFill>
                <a:srgbClr val="5D5D5D"/>
              </a:solidFill>
              <a:prstDash val="solid"/>
              <a:miter lim="400000"/>
            </a:ln>
          </a:left>
          <a:right>
            <a:ln w="12700" cap="flat">
              <a:solidFill>
                <a:srgbClr val="5D5D5D"/>
              </a:solidFill>
              <a:prstDash val="solid"/>
              <a:miter lim="400000"/>
            </a:ln>
          </a:right>
          <a:top>
            <a:ln w="12700" cap="flat">
              <a:solidFill>
                <a:srgbClr val="5D5D5D"/>
              </a:solidFill>
              <a:prstDash val="solid"/>
              <a:miter lim="400000"/>
            </a:ln>
          </a:top>
          <a:bottom>
            <a:ln w="12700" cap="flat">
              <a:solidFill>
                <a:srgbClr val="5D5D5D"/>
              </a:solidFill>
              <a:prstDash val="solid"/>
              <a:miter lim="400000"/>
            </a:ln>
          </a:bottom>
          <a:insideH>
            <a:ln w="12700" cap="flat">
              <a:solidFill>
                <a:srgbClr val="5D5D5D"/>
              </a:solidFill>
              <a:prstDash val="solid"/>
              <a:miter lim="400000"/>
            </a:ln>
          </a:insideH>
          <a:insideV>
            <a:ln w="12700" cap="flat">
              <a:solidFill>
                <a:srgbClr val="5D5D5D"/>
              </a:solidFill>
              <a:prstDash val="solid"/>
              <a:miter lim="400000"/>
            </a:ln>
          </a:insideV>
        </a:tcBdr>
        <a:fill>
          <a:solidFill>
            <a:srgbClr val="97764E"/>
          </a:solidFill>
        </a:fill>
      </a:tcStyle>
    </a:lastRow>
    <a:firstRow>
      <a:tcTxStyle b="on" i="off">
        <a:font>
          <a:latin typeface="Helvetica"/>
          <a:ea typeface="Helvetica"/>
          <a:cs typeface="Helvetica"/>
        </a:font>
        <a:srgbClr val="FFFFFF"/>
      </a:tcTxStyle>
      <a:tcStyle>
        <a:tcBdr>
          <a:left>
            <a:ln w="12700" cap="flat">
              <a:solidFill>
                <a:srgbClr val="5D5D5D"/>
              </a:solidFill>
              <a:prstDash val="solid"/>
              <a:miter lim="400000"/>
            </a:ln>
          </a:left>
          <a:right>
            <a:ln w="12700" cap="flat">
              <a:solidFill>
                <a:srgbClr val="5D5D5D"/>
              </a:solidFill>
              <a:prstDash val="solid"/>
              <a:miter lim="400000"/>
            </a:ln>
          </a:right>
          <a:top>
            <a:ln w="12700" cap="flat">
              <a:solidFill>
                <a:srgbClr val="5D5D5D"/>
              </a:solidFill>
              <a:prstDash val="solid"/>
              <a:miter lim="400000"/>
            </a:ln>
          </a:top>
          <a:bottom>
            <a:ln w="12700" cap="flat">
              <a:solidFill>
                <a:srgbClr val="5D5D5D"/>
              </a:solidFill>
              <a:prstDash val="solid"/>
              <a:miter lim="400000"/>
            </a:ln>
          </a:bottom>
          <a:insideH>
            <a:ln w="12700" cap="flat">
              <a:solidFill>
                <a:srgbClr val="5D5D5D"/>
              </a:solidFill>
              <a:prstDash val="solid"/>
              <a:miter lim="400000"/>
            </a:ln>
          </a:insideH>
          <a:insideV>
            <a:ln w="12700" cap="flat">
              <a:solidFill>
                <a:srgbClr val="5D5D5D"/>
              </a:solidFill>
              <a:prstDash val="solid"/>
              <a:miter lim="400000"/>
            </a:ln>
          </a:insideV>
        </a:tcBdr>
        <a:fill>
          <a:solidFill>
            <a:srgbClr val="97764E"/>
          </a:solidFill>
        </a:fill>
      </a:tcStyle>
    </a:firstRow>
  </a:tblStyle>
  <a:tblStyle styleId="{CF821DB8-F4EB-4A41-A1BA-3FCAFE7338EE}" styleName="">
    <a:tblBg/>
    <a:wholeTbl>
      <a:tcTxStyle b="off" i="off">
        <a:fontRef idx="minor">
          <a:srgbClr val="000000"/>
        </a:fontRef>
        <a:srgbClr val="000000"/>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rgbClr val="EBEBEB"/>
          </a:solidFill>
        </a:fill>
      </a:tcStyle>
    </a:wholeTbl>
    <a:band2H>
      <a:tcTxStyle/>
      <a:tcStyle>
        <a:tcBdr/>
        <a:fill>
          <a:solidFill>
            <a:srgbClr val="DCE5E6"/>
          </a:solidFill>
        </a:fill>
      </a:tcStyle>
    </a:band2H>
    <a:firstCol>
      <a:tcTxStyle b="on" i="off">
        <a:font>
          <a:latin typeface="Helvetica"/>
          <a:ea typeface="Helvetica"/>
          <a:cs typeface="Helvetica"/>
        </a:font>
        <a:srgbClr val="FFFFFF"/>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rgbClr val="5E7790"/>
          </a:solidFill>
        </a:fill>
      </a:tcStyle>
    </a:firstCol>
    <a:lastRow>
      <a:tcTxStyle b="on" i="off">
        <a:font>
          <a:latin typeface="Helvetica"/>
          <a:ea typeface="Helvetica"/>
          <a:cs typeface="Helvetica"/>
        </a:font>
        <a:srgbClr val="FFFFFF"/>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rgbClr val="5E7790"/>
          </a:solidFill>
        </a:fill>
      </a:tcStyle>
    </a:lastRow>
    <a:firstRow>
      <a:tcTxStyle b="on" i="off">
        <a:font>
          <a:latin typeface="Helvetica"/>
          <a:ea typeface="Helvetica"/>
          <a:cs typeface="Helvetica"/>
        </a:font>
        <a:srgbClr val="FFFFFF"/>
      </a:tcTxStyle>
      <a:tcStyle>
        <a:tcBdr>
          <a:left>
            <a:ln w="12700" cap="flat">
              <a:solidFill>
                <a:srgbClr val="000000"/>
              </a:solidFill>
              <a:prstDash val="solid"/>
              <a:miter lim="400000"/>
            </a:ln>
          </a:left>
          <a:right>
            <a:ln w="12700" cap="flat">
              <a:solidFill>
                <a:srgbClr val="000000"/>
              </a:solidFill>
              <a:prstDash val="solid"/>
              <a:miter lim="400000"/>
            </a:ln>
          </a:right>
          <a:top>
            <a:ln w="12700" cap="flat">
              <a:solidFill>
                <a:srgbClr val="000000"/>
              </a:solidFill>
              <a:prstDash val="solid"/>
              <a:miter lim="400000"/>
            </a:ln>
          </a:top>
          <a:bottom>
            <a:ln w="12700" cap="flat">
              <a:solidFill>
                <a:srgbClr val="000000"/>
              </a:solidFill>
              <a:prstDash val="solid"/>
              <a:miter lim="400000"/>
            </a:ln>
          </a:bottom>
          <a:insideH>
            <a:ln w="12700" cap="flat">
              <a:solidFill>
                <a:srgbClr val="000000"/>
              </a:solidFill>
              <a:prstDash val="solid"/>
              <a:miter lim="400000"/>
            </a:ln>
          </a:insideH>
          <a:insideV>
            <a:ln w="12700" cap="flat">
              <a:solidFill>
                <a:srgbClr val="000000"/>
              </a:solidFill>
              <a:prstDash val="solid"/>
              <a:miter lim="400000"/>
            </a:ln>
          </a:insideV>
        </a:tcBdr>
        <a:fill>
          <a:solidFill>
            <a:srgbClr val="5E7790"/>
          </a:solidFill>
        </a:fill>
      </a:tcStyle>
    </a:firstRow>
  </a:tblStyle>
  <a:tblStyle styleId="{33BA23B1-9221-436E-865A-0063620EA4FD}" styleName="">
    <a:tblBg/>
    <a:wholeTbl>
      <a:tcTxStyle b="off" i="off">
        <a:fontRef idx="minor">
          <a:srgbClr val="000000"/>
        </a:fontRef>
        <a:srgbClr val="000000"/>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D0D1D2"/>
          </a:solidFill>
        </a:fill>
      </a:tcStyle>
    </a:wholeTbl>
    <a:band2H>
      <a:tcTxStyle/>
      <a:tcStyle>
        <a:tcBdr/>
        <a:fill>
          <a:solidFill>
            <a:srgbClr val="DEDEDF"/>
          </a:solidFill>
        </a:fill>
      </a:tcStyle>
    </a:band2H>
    <a:firstCol>
      <a:tcTxStyle b="on" i="off">
        <a:font>
          <a:latin typeface="Helvetica"/>
          <a:ea typeface="Helvetica"/>
          <a:cs typeface="Helvetica"/>
        </a:font>
        <a:srgbClr val="FFFFFF"/>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535761"/>
          </a:solidFill>
        </a:fill>
      </a:tcStyle>
    </a:firstCol>
    <a:lastRow>
      <a:tcTxStyle b="on" i="off">
        <a:font>
          <a:latin typeface="Helvetica"/>
          <a:ea typeface="Helvetica"/>
          <a:cs typeface="Helvetica"/>
        </a:font>
        <a:srgbClr val="FFFFFF"/>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909398"/>
          </a:solidFill>
        </a:fill>
      </a:tcStyle>
    </a:lastRow>
    <a:firstRow>
      <a:tcTxStyle b="on" i="off">
        <a:font>
          <a:latin typeface="Helvetica"/>
          <a:ea typeface="Helvetica"/>
          <a:cs typeface="Helvetica"/>
        </a:font>
        <a:srgbClr val="FFFFFF"/>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767C85"/>
          </a:solidFill>
        </a:fill>
      </a:tcStyle>
    </a:firstRow>
  </a:tblStyle>
  <a:tblStyle styleId="{2708684C-4D16-4618-839F-0558EEFCDFE6}" styleName="">
    <a:tblBg/>
    <a:wholeTbl>
      <a:tcTxStyle b="off" i="off">
        <a:fontRef idx="minor">
          <a:srgbClr val="000000"/>
        </a:fontRef>
        <a:srgbClr val="000000"/>
      </a:tcTxStyle>
      <a:tcStyle>
        <a:tcBdr>
          <a:left>
            <a:ln w="12700" cap="flat">
              <a:solidFill>
                <a:srgbClr val="000000"/>
              </a:solidFill>
              <a:custDash>
                <a:ds d="200000" sp="200000"/>
              </a:custDash>
              <a:miter lim="400000"/>
            </a:ln>
          </a:left>
          <a:right>
            <a:ln w="12700" cap="flat">
              <a:solidFill>
                <a:srgbClr val="000000"/>
              </a:solidFill>
              <a:custDash>
                <a:ds d="200000" sp="200000"/>
              </a:custDash>
              <a:miter lim="400000"/>
            </a:ln>
          </a:right>
          <a:top>
            <a:ln w="12700" cap="flat">
              <a:solidFill>
                <a:srgbClr val="000000"/>
              </a:solidFill>
              <a:custDash>
                <a:ds d="200000" sp="200000"/>
              </a:custDash>
              <a:miter lim="400000"/>
            </a:ln>
          </a:top>
          <a:bottom>
            <a:ln w="12700" cap="flat">
              <a:solidFill>
                <a:srgbClr val="000000"/>
              </a:solidFill>
              <a:custDash>
                <a:ds d="200000" sp="200000"/>
              </a:custDash>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wholeTbl>
    <a:band2H>
      <a:tcTxStyle/>
      <a:tcStyle>
        <a:tcBdr/>
        <a:fill>
          <a:solidFill>
            <a:srgbClr val="EDEEEE"/>
          </a:solidFill>
        </a:fill>
      </a:tcStyle>
    </a:band2H>
    <a:firstCol>
      <a:tcTxStyle b="on" i="off">
        <a:font>
          <a:latin typeface="Helvetica"/>
          <a:ea typeface="Helvetica"/>
          <a:cs typeface="Helvetica"/>
        </a:font>
        <a:srgbClr val="000000"/>
      </a:tcTxStyle>
      <a:tcStyle>
        <a:tcBdr>
          <a:left>
            <a:ln w="12700" cap="flat">
              <a:noFill/>
              <a:miter lim="400000"/>
            </a:ln>
          </a:left>
          <a:right>
            <a:ln w="12700" cap="flat">
              <a:solidFill>
                <a:srgbClr val="000000"/>
              </a:solidFill>
              <a:prstDash val="solid"/>
              <a:miter lim="400000"/>
            </a:ln>
          </a:right>
          <a:top>
            <a:ln w="12700" cap="flat">
              <a:solidFill>
                <a:srgbClr val="000000"/>
              </a:solidFill>
              <a:custDash>
                <a:ds d="200000" sp="200000"/>
              </a:custDash>
              <a:miter lim="400000"/>
            </a:ln>
          </a:top>
          <a:bottom>
            <a:ln w="12700" cap="flat">
              <a:solidFill>
                <a:srgbClr val="000000"/>
              </a:solidFill>
              <a:custDash>
                <a:ds d="200000" sp="200000"/>
              </a:custDash>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firstCol>
    <a:lastRow>
      <a:tcTxStyle b="on" i="off">
        <a:font>
          <a:latin typeface="Helvetica"/>
          <a:ea typeface="Helvetica"/>
          <a:cs typeface="Helvetica"/>
        </a:font>
        <a:srgbClr val="000000"/>
      </a:tcTxStyle>
      <a:tcStyle>
        <a:tcBdr>
          <a:left>
            <a:ln w="12700" cap="flat">
              <a:solidFill>
                <a:srgbClr val="000000"/>
              </a:solidFill>
              <a:custDash>
                <a:ds d="200000" sp="200000"/>
              </a:custDash>
              <a:miter lim="400000"/>
            </a:ln>
          </a:left>
          <a:right>
            <a:ln w="12700" cap="flat">
              <a:solidFill>
                <a:srgbClr val="000000"/>
              </a:solidFill>
              <a:custDash>
                <a:ds d="200000" sp="200000"/>
              </a:custDash>
              <a:miter lim="400000"/>
            </a:ln>
          </a:right>
          <a:top>
            <a:ln w="12700" cap="flat">
              <a:solidFill>
                <a:srgbClr val="000000"/>
              </a:solidFill>
              <a:prstDash val="solid"/>
              <a:miter lim="400000"/>
            </a:ln>
          </a:top>
          <a:bottom>
            <a:ln w="12700" cap="flat">
              <a:noFill/>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lastRow>
    <a:firstRow>
      <a:tcTxStyle b="on" i="off">
        <a:font>
          <a:latin typeface="Helvetica"/>
          <a:ea typeface="Helvetica"/>
          <a:cs typeface="Helvetica"/>
        </a:font>
        <a:srgbClr val="000000"/>
      </a:tcTxStyle>
      <a:tcStyle>
        <a:tcBdr>
          <a:left>
            <a:ln w="12700" cap="flat">
              <a:solidFill>
                <a:srgbClr val="000000"/>
              </a:solidFill>
              <a:custDash>
                <a:ds d="200000" sp="200000"/>
              </a:custDash>
              <a:miter lim="400000"/>
            </a:ln>
          </a:left>
          <a:right>
            <a:ln w="12700" cap="flat">
              <a:solidFill>
                <a:srgbClr val="000000"/>
              </a:solidFill>
              <a:custDash>
                <a:ds d="200000" sp="200000"/>
              </a:custDash>
              <a:miter lim="400000"/>
            </a:ln>
          </a:right>
          <a:top>
            <a:ln w="12700" cap="flat">
              <a:noFill/>
              <a:miter lim="400000"/>
            </a:ln>
          </a:top>
          <a:bottom>
            <a:ln w="12700" cap="flat">
              <a:solidFill>
                <a:srgbClr val="000000"/>
              </a:solidFill>
              <a:prstDash val="solid"/>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11"/>
    <p:restoredTop sz="94674"/>
  </p:normalViewPr>
  <p:slideViewPr>
    <p:cSldViewPr snapToGrid="0" snapToObjects="1">
      <p:cViewPr varScale="1">
        <p:scale>
          <a:sx n="87" d="100"/>
          <a:sy n="87" d="100"/>
        </p:scale>
        <p:origin x="1856" y="200"/>
      </p:cViewPr>
      <p:guideLst/>
    </p:cSldViewPr>
  </p:slideViewPr>
  <p:notesTextViewPr>
    <p:cViewPr>
      <p:scale>
        <a:sx n="1" d="1"/>
        <a:sy n="1" d="1"/>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slide" Target="slides/slide25.xml"/><Relationship Id="rId27" Type="http://schemas.openxmlformats.org/officeDocument/2006/relationships/slide" Target="slides/slide26.xml"/><Relationship Id="rId28" Type="http://schemas.openxmlformats.org/officeDocument/2006/relationships/slide" Target="slides/slide27.xml"/><Relationship Id="rId29" Type="http://schemas.openxmlformats.org/officeDocument/2006/relationships/slide" Target="slides/slide2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30" Type="http://schemas.openxmlformats.org/officeDocument/2006/relationships/slide" Target="slides/slide29.xml"/><Relationship Id="rId31" Type="http://schemas.openxmlformats.org/officeDocument/2006/relationships/slide" Target="slides/slide30.xml"/><Relationship Id="rId32" Type="http://schemas.openxmlformats.org/officeDocument/2006/relationships/slide" Target="slides/slide31.xml"/><Relationship Id="rId9" Type="http://schemas.openxmlformats.org/officeDocument/2006/relationships/slide" Target="slides/slide8.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33" Type="http://schemas.openxmlformats.org/officeDocument/2006/relationships/slide" Target="slides/slide32.xml"/><Relationship Id="rId34" Type="http://schemas.openxmlformats.org/officeDocument/2006/relationships/slide" Target="slides/slide33.xml"/><Relationship Id="rId35" Type="http://schemas.openxmlformats.org/officeDocument/2006/relationships/slide" Target="slides/slide34.xml"/><Relationship Id="rId36" Type="http://schemas.openxmlformats.org/officeDocument/2006/relationships/slide" Target="slides/slide35.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37" Type="http://schemas.openxmlformats.org/officeDocument/2006/relationships/slide" Target="slides/slide36.xml"/><Relationship Id="rId38" Type="http://schemas.openxmlformats.org/officeDocument/2006/relationships/slide" Target="slides/slide37.xml"/><Relationship Id="rId39" Type="http://schemas.openxmlformats.org/officeDocument/2006/relationships/slide" Target="slides/slide38.xml"/><Relationship Id="rId40" Type="http://schemas.openxmlformats.org/officeDocument/2006/relationships/slide" Target="slides/slide39.xml"/><Relationship Id="rId41" Type="http://schemas.openxmlformats.org/officeDocument/2006/relationships/notesMaster" Target="notesMasters/notesMaster1.xml"/><Relationship Id="rId42" Type="http://schemas.openxmlformats.org/officeDocument/2006/relationships/presProps" Target="presProps.xml"/><Relationship Id="rId43" Type="http://schemas.openxmlformats.org/officeDocument/2006/relationships/viewProps" Target="viewProps.xml"/><Relationship Id="rId44" Type="http://schemas.openxmlformats.org/officeDocument/2006/relationships/theme" Target="theme/theme1.xml"/><Relationship Id="rId45"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16" name="Shape 116"/>
          <p:cNvSpPr>
            <a:spLocks noGrp="1" noRot="1" noChangeAspect="1"/>
          </p:cNvSpPr>
          <p:nvPr>
            <p:ph type="sldImg"/>
          </p:nvPr>
        </p:nvSpPr>
        <p:spPr>
          <a:xfrm>
            <a:off x="1143000" y="685800"/>
            <a:ext cx="4572000" cy="3429000"/>
          </a:xfrm>
          <a:prstGeom prst="rect">
            <a:avLst/>
          </a:prstGeom>
        </p:spPr>
        <p:txBody>
          <a:bodyPr/>
          <a:lstStyle/>
          <a:p>
            <a:endParaRPr/>
          </a:p>
        </p:txBody>
      </p:sp>
      <p:sp>
        <p:nvSpPr>
          <p:cNvPr id="117" name="Shape 117"/>
          <p:cNvSpPr>
            <a:spLocks noGrp="1"/>
          </p:cNvSpPr>
          <p:nvPr>
            <p:ph type="body" sz="quarter" idx="1"/>
          </p:nvPr>
        </p:nvSpPr>
        <p:spPr>
          <a:xfrm>
            <a:off x="914400" y="4343400"/>
            <a:ext cx="5029200" cy="4114800"/>
          </a:xfrm>
          <a:prstGeom prst="rect">
            <a:avLst/>
          </a:prstGeom>
        </p:spPr>
        <p:txBody>
          <a:bodyPr/>
          <a:lstStyle/>
          <a:p>
            <a:endParaRPr/>
          </a:p>
        </p:txBody>
      </p:sp>
    </p:spTree>
    <p:extLst>
      <p:ext uri="{BB962C8B-B14F-4D97-AF65-F5344CB8AC3E}">
        <p14:creationId xmlns:p14="http://schemas.microsoft.com/office/powerpoint/2010/main" val="286967229"/>
      </p:ext>
    </p:extLst>
  </p:cSld>
  <p:clrMap bg1="lt1" tx1="dk1" bg2="lt2" tx2="dk2" accent1="accent1" accent2="accent2" accent3="accent3" accent4="accent4" accent5="accent5" accent6="accent6" hlink="hlink" folHlink="folHlink"/>
  <p:notesStyle>
    <a:lvl1pPr defTabSz="457200" latinLnBrk="0">
      <a:lnSpc>
        <a:spcPct val="125000"/>
      </a:lnSpc>
      <a:defRPr sz="2400">
        <a:latin typeface="Avenir Roman"/>
        <a:ea typeface="Avenir Roman"/>
        <a:cs typeface="Avenir Roman"/>
        <a:sym typeface="Avenir Roman"/>
      </a:defRPr>
    </a:lvl1pPr>
    <a:lvl2pPr indent="228600" defTabSz="457200" latinLnBrk="0">
      <a:lnSpc>
        <a:spcPct val="125000"/>
      </a:lnSpc>
      <a:defRPr sz="2400">
        <a:latin typeface="Avenir Roman"/>
        <a:ea typeface="Avenir Roman"/>
        <a:cs typeface="Avenir Roman"/>
        <a:sym typeface="Avenir Roman"/>
      </a:defRPr>
    </a:lvl2pPr>
    <a:lvl3pPr indent="457200" defTabSz="457200" latinLnBrk="0">
      <a:lnSpc>
        <a:spcPct val="125000"/>
      </a:lnSpc>
      <a:defRPr sz="2400">
        <a:latin typeface="Avenir Roman"/>
        <a:ea typeface="Avenir Roman"/>
        <a:cs typeface="Avenir Roman"/>
        <a:sym typeface="Avenir Roman"/>
      </a:defRPr>
    </a:lvl3pPr>
    <a:lvl4pPr indent="685800" defTabSz="457200" latinLnBrk="0">
      <a:lnSpc>
        <a:spcPct val="125000"/>
      </a:lnSpc>
      <a:defRPr sz="2400">
        <a:latin typeface="Avenir Roman"/>
        <a:ea typeface="Avenir Roman"/>
        <a:cs typeface="Avenir Roman"/>
        <a:sym typeface="Avenir Roman"/>
      </a:defRPr>
    </a:lvl4pPr>
    <a:lvl5pPr indent="914400" defTabSz="457200" latinLnBrk="0">
      <a:lnSpc>
        <a:spcPct val="125000"/>
      </a:lnSpc>
      <a:defRPr sz="2400">
        <a:latin typeface="Avenir Roman"/>
        <a:ea typeface="Avenir Roman"/>
        <a:cs typeface="Avenir Roman"/>
        <a:sym typeface="Avenir Roman"/>
      </a:defRPr>
    </a:lvl5pPr>
    <a:lvl6pPr indent="1143000" defTabSz="457200" latinLnBrk="0">
      <a:lnSpc>
        <a:spcPct val="125000"/>
      </a:lnSpc>
      <a:defRPr sz="2400">
        <a:latin typeface="Avenir Roman"/>
        <a:ea typeface="Avenir Roman"/>
        <a:cs typeface="Avenir Roman"/>
        <a:sym typeface="Avenir Roman"/>
      </a:defRPr>
    </a:lvl6pPr>
    <a:lvl7pPr indent="1371600" defTabSz="457200" latinLnBrk="0">
      <a:lnSpc>
        <a:spcPct val="125000"/>
      </a:lnSpc>
      <a:defRPr sz="2400">
        <a:latin typeface="Avenir Roman"/>
        <a:ea typeface="Avenir Roman"/>
        <a:cs typeface="Avenir Roman"/>
        <a:sym typeface="Avenir Roman"/>
      </a:defRPr>
    </a:lvl7pPr>
    <a:lvl8pPr indent="1600200" defTabSz="457200" latinLnBrk="0">
      <a:lnSpc>
        <a:spcPct val="125000"/>
      </a:lnSpc>
      <a:defRPr sz="2400">
        <a:latin typeface="Avenir Roman"/>
        <a:ea typeface="Avenir Roman"/>
        <a:cs typeface="Avenir Roman"/>
        <a:sym typeface="Avenir Roman"/>
      </a:defRPr>
    </a:lvl8pPr>
    <a:lvl9pPr indent="1828800" defTabSz="457200" latinLnBrk="0">
      <a:lnSpc>
        <a:spcPct val="125000"/>
      </a:lnSpc>
      <a:defRPr sz="2400">
        <a:latin typeface="Avenir Roman"/>
        <a:ea typeface="Avenir Roman"/>
        <a:cs typeface="Avenir Roman"/>
        <a:sym typeface="Avenir Roman"/>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6.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7.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 name="Shape 128"/>
          <p:cNvSpPr>
            <a:spLocks noGrp="1" noRot="1" noChangeAspect="1"/>
          </p:cNvSpPr>
          <p:nvPr>
            <p:ph type="sldImg"/>
          </p:nvPr>
        </p:nvSpPr>
        <p:spPr>
          <a:prstGeom prst="rect">
            <a:avLst/>
          </a:prstGeom>
        </p:spPr>
        <p:txBody>
          <a:bodyPr/>
          <a:lstStyle/>
          <a:p>
            <a:endParaRPr/>
          </a:p>
        </p:txBody>
      </p:sp>
      <p:sp>
        <p:nvSpPr>
          <p:cNvPr id="129" name="Shape 129"/>
          <p:cNvSpPr>
            <a:spLocks noGrp="1"/>
          </p:cNvSpPr>
          <p:nvPr>
            <p:ph type="body" sz="quarter" idx="1"/>
          </p:nvPr>
        </p:nvSpPr>
        <p:spPr>
          <a:prstGeom prst="rect">
            <a:avLst/>
          </a:prstGeom>
        </p:spPr>
        <p:txBody>
          <a:bodyPr/>
          <a:lstStyle/>
          <a:p>
            <a:pPr>
              <a:lnSpc>
                <a:spcPct val="80000"/>
              </a:lnSpc>
              <a:defRPr sz="2000"/>
            </a:pPr>
            <a:r>
              <a:t>come in 3 flavors, can morph into each other</a:t>
            </a:r>
          </a:p>
          <a:p>
            <a:pPr>
              <a:lnSpc>
                <a:spcPct val="80000"/>
              </a:lnSpc>
              <a:defRPr sz="2000"/>
            </a:pPr>
            <a:r>
              <a:t>nearly massless (still open question how light) -&gt; move nearly with speed of light</a:t>
            </a:r>
          </a:p>
          <a:p>
            <a:pPr>
              <a:lnSpc>
                <a:spcPct val="80000"/>
              </a:lnSpc>
              <a:defRPr sz="2000"/>
            </a:pPr>
            <a:r>
              <a:t>neutral -&gt; not affected by magnetic field</a:t>
            </a:r>
          </a:p>
          <a:p>
            <a:pPr>
              <a:lnSpc>
                <a:spcPct val="80000"/>
              </a:lnSpc>
              <a:defRPr sz="2000"/>
            </a:pPr>
            <a:r>
              <a:t>feel only the weak force -&gt; can pass matter basically unhindered (50% left after fly of lead)</a:t>
            </a:r>
          </a:p>
          <a:p>
            <a:pPr>
              <a:lnSpc>
                <a:spcPct val="80000"/>
              </a:lnSpc>
              <a:defRPr sz="2000"/>
            </a:pPr>
            <a:r>
              <a:t>very abundant (300/cm3, 10^10 passing through thumbnail per second)</a:t>
            </a:r>
          </a:p>
          <a:p>
            <a:pPr>
              <a:lnSpc>
                <a:spcPct val="80000"/>
              </a:lnSpc>
              <a:defRPr sz="2000"/>
            </a:pPr>
            <a:r>
              <a:t>stable (do not decay)</a:t>
            </a:r>
          </a:p>
        </p:txBody>
      </p:sp>
    </p:spTree>
    <p:extLst>
      <p:ext uri="{BB962C8B-B14F-4D97-AF65-F5344CB8AC3E}">
        <p14:creationId xmlns:p14="http://schemas.microsoft.com/office/powerpoint/2010/main" val="195743028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2" name="Shape 142"/>
          <p:cNvSpPr>
            <a:spLocks noGrp="1" noRot="1" noChangeAspect="1"/>
          </p:cNvSpPr>
          <p:nvPr>
            <p:ph type="sldImg"/>
          </p:nvPr>
        </p:nvSpPr>
        <p:spPr>
          <a:prstGeom prst="rect">
            <a:avLst/>
          </a:prstGeom>
        </p:spPr>
        <p:txBody>
          <a:bodyPr/>
          <a:lstStyle/>
          <a:p>
            <a:endParaRPr/>
          </a:p>
        </p:txBody>
      </p:sp>
      <p:sp>
        <p:nvSpPr>
          <p:cNvPr id="143" name="Shape 143"/>
          <p:cNvSpPr>
            <a:spLocks noGrp="1"/>
          </p:cNvSpPr>
          <p:nvPr>
            <p:ph type="body" sz="quarter" idx="1"/>
          </p:nvPr>
        </p:nvSpPr>
        <p:spPr>
          <a:prstGeom prst="rect">
            <a:avLst/>
          </a:prstGeom>
        </p:spPr>
        <p:txBody>
          <a:bodyPr/>
          <a:lstStyle/>
          <a:p>
            <a:pPr>
              <a:lnSpc>
                <a:spcPct val="100000"/>
              </a:lnSpc>
              <a:defRPr sz="2000"/>
            </a:pPr>
            <a:r>
              <a:t>since 1912 we know that CR, mainly protons, exist (Hess balloon experiment)</a:t>
            </a:r>
          </a:p>
          <a:p>
            <a:pPr>
              <a:lnSpc>
                <a:spcPct val="100000"/>
              </a:lnSpc>
              <a:defRPr sz="2000"/>
            </a:pPr>
            <a:r>
              <a:t>we measured their energy spectrum and it extends over 21 orders of magnitude, i.e. some mechanism must accelerate them, but we don’t know which, we only have models which we test with our observations</a:t>
            </a:r>
          </a:p>
        </p:txBody>
      </p:sp>
    </p:spTree>
    <p:extLst>
      <p:ext uri="{BB962C8B-B14F-4D97-AF65-F5344CB8AC3E}">
        <p14:creationId xmlns:p14="http://schemas.microsoft.com/office/powerpoint/2010/main" val="122886202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9" name="Shape 209"/>
          <p:cNvSpPr>
            <a:spLocks noGrp="1" noRot="1" noChangeAspect="1"/>
          </p:cNvSpPr>
          <p:nvPr>
            <p:ph type="sldImg"/>
          </p:nvPr>
        </p:nvSpPr>
        <p:spPr>
          <a:prstGeom prst="rect">
            <a:avLst/>
          </a:prstGeom>
        </p:spPr>
        <p:txBody>
          <a:bodyPr/>
          <a:lstStyle/>
          <a:p>
            <a:endParaRPr/>
          </a:p>
        </p:txBody>
      </p:sp>
      <p:sp>
        <p:nvSpPr>
          <p:cNvPr id="210" name="Shape 210"/>
          <p:cNvSpPr>
            <a:spLocks noGrp="1"/>
          </p:cNvSpPr>
          <p:nvPr>
            <p:ph type="body" sz="quarter" idx="1"/>
          </p:nvPr>
        </p:nvSpPr>
        <p:spPr>
          <a:prstGeom prst="rect">
            <a:avLst/>
          </a:prstGeom>
        </p:spPr>
        <p:txBody>
          <a:bodyPr/>
          <a:lstStyle/>
          <a:p>
            <a:pPr>
              <a:lnSpc>
                <a:spcPct val="80000"/>
              </a:lnSpc>
              <a:defRPr sz="2000"/>
            </a:pPr>
            <a:endParaRPr/>
          </a:p>
          <a:p>
            <a:pPr>
              <a:lnSpc>
                <a:spcPct val="80000"/>
              </a:lnSpc>
              <a:defRPr sz="2000"/>
            </a:pPr>
            <a:r>
              <a:t>so, what are we detecting, if not the neutrino itself?</a:t>
            </a:r>
          </a:p>
          <a:p>
            <a:pPr>
              <a:lnSpc>
                <a:spcPct val="80000"/>
              </a:lnSpc>
              <a:defRPr sz="2000"/>
            </a:pPr>
            <a:r>
              <a:t>invert decay scheme from slide before: nu + n-&gt;mu- +pi+ + n</a:t>
            </a:r>
          </a:p>
        </p:txBody>
      </p:sp>
    </p:spTree>
    <p:extLst>
      <p:ext uri="{BB962C8B-B14F-4D97-AF65-F5344CB8AC3E}">
        <p14:creationId xmlns:p14="http://schemas.microsoft.com/office/powerpoint/2010/main" val="113378736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4" name="Shape 224"/>
          <p:cNvSpPr>
            <a:spLocks noGrp="1" noRot="1" noChangeAspect="1"/>
          </p:cNvSpPr>
          <p:nvPr>
            <p:ph type="sldImg"/>
          </p:nvPr>
        </p:nvSpPr>
        <p:spPr>
          <a:prstGeom prst="rect">
            <a:avLst/>
          </a:prstGeom>
        </p:spPr>
        <p:txBody>
          <a:bodyPr/>
          <a:lstStyle/>
          <a:p>
            <a:endParaRPr/>
          </a:p>
        </p:txBody>
      </p:sp>
      <p:sp>
        <p:nvSpPr>
          <p:cNvPr id="225" name="Shape 225"/>
          <p:cNvSpPr>
            <a:spLocks noGrp="1"/>
          </p:cNvSpPr>
          <p:nvPr>
            <p:ph type="body" sz="quarter" idx="1"/>
          </p:nvPr>
        </p:nvSpPr>
        <p:spPr>
          <a:prstGeom prst="rect">
            <a:avLst/>
          </a:prstGeom>
        </p:spPr>
        <p:txBody>
          <a:bodyPr/>
          <a:lstStyle/>
          <a:p>
            <a:pPr>
              <a:lnSpc>
                <a:spcPct val="80000"/>
              </a:lnSpc>
              <a:defRPr sz="2000"/>
            </a:pPr>
            <a:r>
              <a:t>the neutrino has to interact with an atom in the ice!</a:t>
            </a:r>
          </a:p>
          <a:p>
            <a:pPr>
              <a:lnSpc>
                <a:spcPct val="80000"/>
              </a:lnSpc>
              <a:defRPr sz="2000"/>
            </a:pPr>
            <a:r>
              <a:t>charged secondary created, e.g. muon</a:t>
            </a:r>
          </a:p>
          <a:p>
            <a:pPr>
              <a:lnSpc>
                <a:spcPct val="80000"/>
              </a:lnSpc>
              <a:defRPr sz="2000"/>
            </a:pPr>
            <a:r>
              <a:t>how does detector see these muons: it sees visible light and muons fly around us all the time; why don’t we see them but the detector does?</a:t>
            </a:r>
          </a:p>
          <a:p>
            <a:pPr>
              <a:lnSpc>
                <a:spcPct val="80000"/>
              </a:lnSpc>
              <a:defRPr sz="2000"/>
            </a:pPr>
            <a:r>
              <a:t>so the advantage of a low interaction rate with matter turns out to be a disadvantage when it comes to neutrino detection, hence why we need such huge detectors</a:t>
            </a:r>
          </a:p>
        </p:txBody>
      </p:sp>
    </p:spTree>
    <p:extLst>
      <p:ext uri="{BB962C8B-B14F-4D97-AF65-F5344CB8AC3E}">
        <p14:creationId xmlns:p14="http://schemas.microsoft.com/office/powerpoint/2010/main" val="94179330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 name="Shape 512"/>
          <p:cNvSpPr>
            <a:spLocks noGrp="1" noRot="1" noChangeAspect="1"/>
          </p:cNvSpPr>
          <p:nvPr>
            <p:ph type="sldImg"/>
          </p:nvPr>
        </p:nvSpPr>
        <p:spPr>
          <a:prstGeom prst="rect">
            <a:avLst/>
          </a:prstGeom>
        </p:spPr>
        <p:txBody>
          <a:bodyPr/>
          <a:lstStyle/>
          <a:p>
            <a:endParaRPr/>
          </a:p>
        </p:txBody>
      </p:sp>
      <p:sp>
        <p:nvSpPr>
          <p:cNvPr id="513" name="Shape 513"/>
          <p:cNvSpPr>
            <a:spLocks noGrp="1"/>
          </p:cNvSpPr>
          <p:nvPr>
            <p:ph type="body" sz="quarter" idx="1"/>
          </p:nvPr>
        </p:nvSpPr>
        <p:spPr>
          <a:prstGeom prst="rect">
            <a:avLst/>
          </a:prstGeom>
        </p:spPr>
        <p:txBody>
          <a:bodyPr/>
          <a:lstStyle/>
          <a:p>
            <a:pPr>
              <a:lnSpc>
                <a:spcPct val="100000"/>
              </a:lnSpc>
              <a:defRPr sz="2000"/>
            </a:pPr>
            <a:r>
              <a:t>telescope that uses ice in antarctica as detector medium</a:t>
            </a:r>
          </a:p>
          <a:p>
            <a:pPr>
              <a:lnSpc>
                <a:spcPct val="100000"/>
              </a:lnSpc>
              <a:defRPr sz="2000"/>
            </a:pPr>
            <a:r>
              <a:t>1 km2 footprint near the Amundsen-Scott South Pole station</a:t>
            </a:r>
          </a:p>
        </p:txBody>
      </p:sp>
    </p:spTree>
    <p:extLst>
      <p:ext uri="{BB962C8B-B14F-4D97-AF65-F5344CB8AC3E}">
        <p14:creationId xmlns:p14="http://schemas.microsoft.com/office/powerpoint/2010/main" val="176556513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9" name="Shape 519"/>
          <p:cNvSpPr>
            <a:spLocks noGrp="1" noRot="1" noChangeAspect="1"/>
          </p:cNvSpPr>
          <p:nvPr>
            <p:ph type="sldImg"/>
          </p:nvPr>
        </p:nvSpPr>
        <p:spPr>
          <a:prstGeom prst="rect">
            <a:avLst/>
          </a:prstGeom>
        </p:spPr>
        <p:txBody>
          <a:bodyPr/>
          <a:lstStyle/>
          <a:p>
            <a:endParaRPr/>
          </a:p>
        </p:txBody>
      </p:sp>
      <p:sp>
        <p:nvSpPr>
          <p:cNvPr id="520" name="Shape 520"/>
          <p:cNvSpPr>
            <a:spLocks noGrp="1"/>
          </p:cNvSpPr>
          <p:nvPr>
            <p:ph type="body" sz="quarter" idx="1"/>
          </p:nvPr>
        </p:nvSpPr>
        <p:spPr>
          <a:prstGeom prst="rect">
            <a:avLst/>
          </a:prstGeom>
        </p:spPr>
        <p:txBody>
          <a:bodyPr/>
          <a:lstStyle/>
          <a:p>
            <a:pPr>
              <a:lnSpc>
                <a:spcPct val="100000"/>
              </a:lnSpc>
              <a:defRPr sz="2000"/>
            </a:pPr>
            <a:r>
              <a:t>over 5000 light detector sitting in 1 km3 of ice are looking for signals from neutrinos</a:t>
            </a:r>
          </a:p>
          <a:p>
            <a:pPr>
              <a:lnSpc>
                <a:spcPct val="100000"/>
              </a:lnSpc>
              <a:defRPr sz="2000"/>
            </a:pPr>
            <a:r>
              <a:t>detectors distributed along 86 strings, starting at a depth of 1450m (</a:t>
            </a:r>
            <a:r>
              <a:rPr>
                <a:latin typeface="Avenir Black"/>
                <a:ea typeface="Avenir Black"/>
                <a:cs typeface="Avenir Black"/>
                <a:sym typeface="Avenir Black"/>
              </a:rPr>
              <a:t>think about why so deep)</a:t>
            </a:r>
          </a:p>
        </p:txBody>
      </p:sp>
    </p:spTree>
    <p:extLst>
      <p:ext uri="{BB962C8B-B14F-4D97-AF65-F5344CB8AC3E}">
        <p14:creationId xmlns:p14="http://schemas.microsoft.com/office/powerpoint/2010/main" val="331656415"/>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cSld name="Title &amp; Subtitle">
    <p:spTree>
      <p:nvGrpSpPr>
        <p:cNvPr id="1" name=""/>
        <p:cNvGrpSpPr/>
        <p:nvPr/>
      </p:nvGrpSpPr>
      <p:grpSpPr>
        <a:xfrm>
          <a:off x="0" y="0"/>
          <a:ext cx="0" cy="0"/>
          <a:chOff x="0" y="0"/>
          <a:chExt cx="0" cy="0"/>
        </a:xfrm>
      </p:grpSpPr>
      <p:sp>
        <p:nvSpPr>
          <p:cNvPr id="11" name="Shape 11"/>
          <p:cNvSpPr>
            <a:spLocks noGrp="1"/>
          </p:cNvSpPr>
          <p:nvPr>
            <p:ph type="title"/>
          </p:nvPr>
        </p:nvSpPr>
        <p:spPr>
          <a:xfrm>
            <a:off x="1270000" y="1638300"/>
            <a:ext cx="10464800" cy="3302000"/>
          </a:xfrm>
          <a:prstGeom prst="rect">
            <a:avLst/>
          </a:prstGeom>
        </p:spPr>
        <p:txBody>
          <a:bodyPr anchor="b"/>
          <a:lstStyle/>
          <a:p>
            <a:r>
              <a:t>Title Text</a:t>
            </a:r>
          </a:p>
        </p:txBody>
      </p:sp>
      <p:sp>
        <p:nvSpPr>
          <p:cNvPr id="12" name="Shape 12"/>
          <p:cNvSpPr>
            <a:spLocks noGrp="1"/>
          </p:cNvSpPr>
          <p:nvPr>
            <p:ph type="body" sz="quarter" idx="1"/>
          </p:nvPr>
        </p:nvSpPr>
        <p:spPr>
          <a:xfrm>
            <a:off x="1270000" y="5029200"/>
            <a:ext cx="10464800" cy="1130300"/>
          </a:xfrm>
          <a:prstGeom prst="rect">
            <a:avLst/>
          </a:prstGeom>
        </p:spPr>
        <p:txBody>
          <a:bodyPr anchor="t"/>
          <a:lstStyle>
            <a:lvl1pPr marL="0" indent="0" algn="ctr">
              <a:spcBef>
                <a:spcPts val="0"/>
              </a:spcBef>
              <a:buSzTx/>
              <a:buNone/>
              <a:defRPr sz="3200"/>
            </a:lvl1pPr>
            <a:lvl2pPr marL="0" indent="228600" algn="ctr">
              <a:spcBef>
                <a:spcPts val="0"/>
              </a:spcBef>
              <a:buSzTx/>
              <a:buNone/>
              <a:defRPr sz="3200"/>
            </a:lvl2pPr>
            <a:lvl3pPr marL="0" indent="457200" algn="ctr">
              <a:spcBef>
                <a:spcPts val="0"/>
              </a:spcBef>
              <a:buSzTx/>
              <a:buNone/>
              <a:defRPr sz="3200"/>
            </a:lvl3pPr>
            <a:lvl4pPr marL="0" indent="685800" algn="ctr">
              <a:spcBef>
                <a:spcPts val="0"/>
              </a:spcBef>
              <a:buSzTx/>
              <a:buNone/>
              <a:defRPr sz="3200"/>
            </a:lvl4pPr>
            <a:lvl5pPr marL="0" indent="914400" algn="ctr">
              <a:spcBef>
                <a:spcPts val="0"/>
              </a:spcBef>
              <a:buSzTx/>
              <a:buNone/>
              <a:defRPr sz="3200"/>
            </a:lvl5pPr>
          </a:lstStyle>
          <a:p>
            <a:r>
              <a:t>Body Level One</a:t>
            </a:r>
          </a:p>
          <a:p>
            <a:pPr lvl="1"/>
            <a:r>
              <a:t>Body Level Two</a:t>
            </a:r>
          </a:p>
          <a:p>
            <a:pPr lvl="2"/>
            <a:r>
              <a:t>Body Level Three</a:t>
            </a:r>
          </a:p>
          <a:p>
            <a:pPr lvl="3"/>
            <a:r>
              <a:t>Body Level Four</a:t>
            </a:r>
          </a:p>
          <a:p>
            <a:pPr lvl="4"/>
            <a:r>
              <a:t>Body Level Five</a:t>
            </a:r>
          </a:p>
        </p:txBody>
      </p:sp>
      <p:sp>
        <p:nvSpPr>
          <p:cNvPr id="13" name="Shape 13"/>
          <p:cNvSpPr>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spd="med"/>
</p:sldLayout>
</file>

<file path=ppt/slideLayouts/slideLayout2.xml><?xml version="1.0" encoding="utf-8"?>
<p:sldLayout xmlns:a="http://schemas.openxmlformats.org/drawingml/2006/main" xmlns:r="http://schemas.openxmlformats.org/officeDocument/2006/relationships" xmlns:p="http://schemas.openxmlformats.org/presentationml/2006/main" type="tx">
  <p:cSld name="Photo - Horizontal">
    <p:spTree>
      <p:nvGrpSpPr>
        <p:cNvPr id="1" name=""/>
        <p:cNvGrpSpPr/>
        <p:nvPr/>
      </p:nvGrpSpPr>
      <p:grpSpPr>
        <a:xfrm>
          <a:off x="0" y="0"/>
          <a:ext cx="0" cy="0"/>
          <a:chOff x="0" y="0"/>
          <a:chExt cx="0" cy="0"/>
        </a:xfrm>
      </p:grpSpPr>
      <p:sp>
        <p:nvSpPr>
          <p:cNvPr id="20" name="Shape 20"/>
          <p:cNvSpPr>
            <a:spLocks noGrp="1"/>
          </p:cNvSpPr>
          <p:nvPr>
            <p:ph type="pic" idx="13"/>
          </p:nvPr>
        </p:nvSpPr>
        <p:spPr>
          <a:xfrm>
            <a:off x="1606550" y="635000"/>
            <a:ext cx="9779000" cy="5918200"/>
          </a:xfrm>
          <a:prstGeom prst="rect">
            <a:avLst/>
          </a:prstGeom>
        </p:spPr>
        <p:txBody>
          <a:bodyPr lIns="91439" tIns="45719" rIns="91439" bIns="45719" anchor="t">
            <a:noAutofit/>
          </a:bodyPr>
          <a:lstStyle/>
          <a:p>
            <a:endParaRPr/>
          </a:p>
        </p:txBody>
      </p:sp>
      <p:sp>
        <p:nvSpPr>
          <p:cNvPr id="21" name="Shape 21"/>
          <p:cNvSpPr>
            <a:spLocks noGrp="1"/>
          </p:cNvSpPr>
          <p:nvPr>
            <p:ph type="title"/>
          </p:nvPr>
        </p:nvSpPr>
        <p:spPr>
          <a:xfrm>
            <a:off x="1270000" y="6718300"/>
            <a:ext cx="10464800" cy="1422400"/>
          </a:xfrm>
          <a:prstGeom prst="rect">
            <a:avLst/>
          </a:prstGeom>
        </p:spPr>
        <p:txBody>
          <a:bodyPr anchor="b"/>
          <a:lstStyle/>
          <a:p>
            <a:r>
              <a:t>Title Text</a:t>
            </a:r>
          </a:p>
        </p:txBody>
      </p:sp>
      <p:sp>
        <p:nvSpPr>
          <p:cNvPr id="22" name="Shape 22"/>
          <p:cNvSpPr>
            <a:spLocks noGrp="1"/>
          </p:cNvSpPr>
          <p:nvPr>
            <p:ph type="body" sz="quarter" idx="1"/>
          </p:nvPr>
        </p:nvSpPr>
        <p:spPr>
          <a:xfrm>
            <a:off x="1270000" y="8191500"/>
            <a:ext cx="10464800" cy="1130300"/>
          </a:xfrm>
          <a:prstGeom prst="rect">
            <a:avLst/>
          </a:prstGeom>
        </p:spPr>
        <p:txBody>
          <a:bodyPr anchor="t"/>
          <a:lstStyle>
            <a:lvl1pPr marL="0" indent="0" algn="ctr">
              <a:spcBef>
                <a:spcPts val="0"/>
              </a:spcBef>
              <a:buSzTx/>
              <a:buNone/>
              <a:defRPr sz="3200"/>
            </a:lvl1pPr>
            <a:lvl2pPr marL="0" indent="228600" algn="ctr">
              <a:spcBef>
                <a:spcPts val="0"/>
              </a:spcBef>
              <a:buSzTx/>
              <a:buNone/>
              <a:defRPr sz="3200"/>
            </a:lvl2pPr>
            <a:lvl3pPr marL="0" indent="457200" algn="ctr">
              <a:spcBef>
                <a:spcPts val="0"/>
              </a:spcBef>
              <a:buSzTx/>
              <a:buNone/>
              <a:defRPr sz="3200"/>
            </a:lvl3pPr>
            <a:lvl4pPr marL="0" indent="685800" algn="ctr">
              <a:spcBef>
                <a:spcPts val="0"/>
              </a:spcBef>
              <a:buSzTx/>
              <a:buNone/>
              <a:defRPr sz="3200"/>
            </a:lvl4pPr>
            <a:lvl5pPr marL="0" indent="914400" algn="ctr">
              <a:spcBef>
                <a:spcPts val="0"/>
              </a:spcBef>
              <a:buSzTx/>
              <a:buNone/>
              <a:defRPr sz="3200"/>
            </a:lvl5pPr>
          </a:lstStyle>
          <a:p>
            <a:r>
              <a:t>Body Level One</a:t>
            </a:r>
          </a:p>
          <a:p>
            <a:pPr lvl="1"/>
            <a:r>
              <a:t>Body Level Two</a:t>
            </a:r>
          </a:p>
          <a:p>
            <a:pPr lvl="2"/>
            <a:r>
              <a:t>Body Level Three</a:t>
            </a:r>
          </a:p>
          <a:p>
            <a:pPr lvl="3"/>
            <a:r>
              <a:t>Body Level Four</a:t>
            </a:r>
          </a:p>
          <a:p>
            <a:pPr lvl="4"/>
            <a:r>
              <a:t>Body Level Five</a:t>
            </a:r>
          </a:p>
        </p:txBody>
      </p:sp>
      <p:sp>
        <p:nvSpPr>
          <p:cNvPr id="23" name="Shape 23"/>
          <p:cNvSpPr>
            <a:spLocks noGrp="1"/>
          </p:cNvSpPr>
          <p:nvPr>
            <p:ph type="sldNum" sz="quarter" idx="2"/>
          </p:nvPr>
        </p:nvSpPr>
        <p:spPr>
          <a:xfrm>
            <a:off x="6311798" y="9245600"/>
            <a:ext cx="368504" cy="381000"/>
          </a:xfrm>
          <a:prstGeom prst="rect">
            <a:avLst/>
          </a:prstGeom>
        </p:spPr>
        <p:txBody>
          <a:bodyPr/>
          <a:lstStyle/>
          <a:p>
            <a:fld id="{86CB4B4D-7CA3-9044-876B-883B54F8677D}" type="slidenum">
              <a:t>‹#›</a:t>
            </a:fld>
            <a:endParaRPr/>
          </a:p>
        </p:txBody>
      </p:sp>
    </p:spTree>
  </p:cSld>
  <p:clrMapOvr>
    <a:masterClrMapping/>
  </p:clrMapOvr>
  <p:transition spd="med"/>
</p:sldLayout>
</file>

<file path=ppt/slideLayouts/slideLayout3.xml><?xml version="1.0" encoding="utf-8"?>
<p:sldLayout xmlns:a="http://schemas.openxmlformats.org/drawingml/2006/main" xmlns:r="http://schemas.openxmlformats.org/officeDocument/2006/relationships" xmlns:p="http://schemas.openxmlformats.org/presentationml/2006/main" type="tx">
  <p:cSld name="Title - Center">
    <p:spTree>
      <p:nvGrpSpPr>
        <p:cNvPr id="1" name=""/>
        <p:cNvGrpSpPr/>
        <p:nvPr/>
      </p:nvGrpSpPr>
      <p:grpSpPr>
        <a:xfrm>
          <a:off x="0" y="0"/>
          <a:ext cx="0" cy="0"/>
          <a:chOff x="0" y="0"/>
          <a:chExt cx="0" cy="0"/>
        </a:xfrm>
      </p:grpSpPr>
      <p:sp>
        <p:nvSpPr>
          <p:cNvPr id="30" name="Shape 30"/>
          <p:cNvSpPr>
            <a:spLocks noGrp="1"/>
          </p:cNvSpPr>
          <p:nvPr>
            <p:ph type="title"/>
          </p:nvPr>
        </p:nvSpPr>
        <p:spPr>
          <a:xfrm>
            <a:off x="1270000" y="3225800"/>
            <a:ext cx="10464800" cy="3302000"/>
          </a:xfrm>
          <a:prstGeom prst="rect">
            <a:avLst/>
          </a:prstGeom>
        </p:spPr>
        <p:txBody>
          <a:bodyPr/>
          <a:lstStyle/>
          <a:p>
            <a:r>
              <a:t>Title Text</a:t>
            </a:r>
          </a:p>
        </p:txBody>
      </p:sp>
      <p:sp>
        <p:nvSpPr>
          <p:cNvPr id="31" name="Shape 31"/>
          <p:cNvSpPr>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spd="med"/>
</p:sldLayout>
</file>

<file path=ppt/slideLayouts/slideLayout4.xml><?xml version="1.0" encoding="utf-8"?>
<p:sldLayout xmlns:a="http://schemas.openxmlformats.org/drawingml/2006/main" xmlns:r="http://schemas.openxmlformats.org/officeDocument/2006/relationships" xmlns:p="http://schemas.openxmlformats.org/presentationml/2006/main" type="tx">
  <p:cSld name="Photo - Vertical">
    <p:spTree>
      <p:nvGrpSpPr>
        <p:cNvPr id="1" name=""/>
        <p:cNvGrpSpPr/>
        <p:nvPr/>
      </p:nvGrpSpPr>
      <p:grpSpPr>
        <a:xfrm>
          <a:off x="0" y="0"/>
          <a:ext cx="0" cy="0"/>
          <a:chOff x="0" y="0"/>
          <a:chExt cx="0" cy="0"/>
        </a:xfrm>
      </p:grpSpPr>
      <p:sp>
        <p:nvSpPr>
          <p:cNvPr id="38" name="Shape 38"/>
          <p:cNvSpPr>
            <a:spLocks noGrp="1"/>
          </p:cNvSpPr>
          <p:nvPr>
            <p:ph type="pic" sz="half" idx="13"/>
          </p:nvPr>
        </p:nvSpPr>
        <p:spPr>
          <a:xfrm>
            <a:off x="6718300" y="635000"/>
            <a:ext cx="5334000" cy="8229600"/>
          </a:xfrm>
          <a:prstGeom prst="rect">
            <a:avLst/>
          </a:prstGeom>
        </p:spPr>
        <p:txBody>
          <a:bodyPr lIns="91439" tIns="45719" rIns="91439" bIns="45719" anchor="t">
            <a:noAutofit/>
          </a:bodyPr>
          <a:lstStyle/>
          <a:p>
            <a:endParaRPr/>
          </a:p>
        </p:txBody>
      </p:sp>
      <p:sp>
        <p:nvSpPr>
          <p:cNvPr id="39" name="Shape 39"/>
          <p:cNvSpPr>
            <a:spLocks noGrp="1"/>
          </p:cNvSpPr>
          <p:nvPr>
            <p:ph type="title"/>
          </p:nvPr>
        </p:nvSpPr>
        <p:spPr>
          <a:xfrm>
            <a:off x="952500" y="635000"/>
            <a:ext cx="5334000" cy="3987800"/>
          </a:xfrm>
          <a:prstGeom prst="rect">
            <a:avLst/>
          </a:prstGeom>
        </p:spPr>
        <p:txBody>
          <a:bodyPr anchor="b"/>
          <a:lstStyle>
            <a:lvl1pPr>
              <a:defRPr sz="6000"/>
            </a:lvl1pPr>
          </a:lstStyle>
          <a:p>
            <a:r>
              <a:t>Title Text</a:t>
            </a:r>
          </a:p>
        </p:txBody>
      </p:sp>
      <p:sp>
        <p:nvSpPr>
          <p:cNvPr id="40" name="Shape 40"/>
          <p:cNvSpPr>
            <a:spLocks noGrp="1"/>
          </p:cNvSpPr>
          <p:nvPr>
            <p:ph type="body" sz="quarter" idx="1"/>
          </p:nvPr>
        </p:nvSpPr>
        <p:spPr>
          <a:xfrm>
            <a:off x="952500" y="4762500"/>
            <a:ext cx="5334000" cy="4102100"/>
          </a:xfrm>
          <a:prstGeom prst="rect">
            <a:avLst/>
          </a:prstGeom>
        </p:spPr>
        <p:txBody>
          <a:bodyPr anchor="t"/>
          <a:lstStyle>
            <a:lvl1pPr marL="0" indent="0" algn="ctr">
              <a:spcBef>
                <a:spcPts val="0"/>
              </a:spcBef>
              <a:buSzTx/>
              <a:buNone/>
              <a:defRPr sz="3200"/>
            </a:lvl1pPr>
            <a:lvl2pPr marL="0" indent="228600" algn="ctr">
              <a:spcBef>
                <a:spcPts val="0"/>
              </a:spcBef>
              <a:buSzTx/>
              <a:buNone/>
              <a:defRPr sz="3200"/>
            </a:lvl2pPr>
            <a:lvl3pPr marL="0" indent="457200" algn="ctr">
              <a:spcBef>
                <a:spcPts val="0"/>
              </a:spcBef>
              <a:buSzTx/>
              <a:buNone/>
              <a:defRPr sz="3200"/>
            </a:lvl3pPr>
            <a:lvl4pPr marL="0" indent="685800" algn="ctr">
              <a:spcBef>
                <a:spcPts val="0"/>
              </a:spcBef>
              <a:buSzTx/>
              <a:buNone/>
              <a:defRPr sz="3200"/>
            </a:lvl4pPr>
            <a:lvl5pPr marL="0" indent="914400" algn="ctr">
              <a:spcBef>
                <a:spcPts val="0"/>
              </a:spcBef>
              <a:buSzTx/>
              <a:buNone/>
              <a:defRPr sz="3200"/>
            </a:lvl5pPr>
          </a:lstStyle>
          <a:p>
            <a:r>
              <a:t>Body Level One</a:t>
            </a:r>
          </a:p>
          <a:p>
            <a:pPr lvl="1"/>
            <a:r>
              <a:t>Body Level Two</a:t>
            </a:r>
          </a:p>
          <a:p>
            <a:pPr lvl="2"/>
            <a:r>
              <a:t>Body Level Three</a:t>
            </a:r>
          </a:p>
          <a:p>
            <a:pPr lvl="3"/>
            <a:r>
              <a:t>Body Level Four</a:t>
            </a:r>
          </a:p>
          <a:p>
            <a:pPr lvl="4"/>
            <a:r>
              <a:t>Body Level Five</a:t>
            </a:r>
          </a:p>
        </p:txBody>
      </p:sp>
      <p:sp>
        <p:nvSpPr>
          <p:cNvPr id="41" name="Shape 41"/>
          <p:cNvSpPr>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spd="med"/>
</p:sldLayout>
</file>

<file path=ppt/slideLayouts/slideLayout5.xml><?xml version="1.0" encoding="utf-8"?>
<p:sldLayout xmlns:a="http://schemas.openxmlformats.org/drawingml/2006/main" xmlns:r="http://schemas.openxmlformats.org/officeDocument/2006/relationships" xmlns:p="http://schemas.openxmlformats.org/presentationml/2006/main" type="tx">
  <p:cSld name="Title - Top">
    <p:spTree>
      <p:nvGrpSpPr>
        <p:cNvPr id="1" name=""/>
        <p:cNvGrpSpPr/>
        <p:nvPr/>
      </p:nvGrpSpPr>
      <p:grpSpPr>
        <a:xfrm>
          <a:off x="0" y="0"/>
          <a:ext cx="0" cy="0"/>
          <a:chOff x="0" y="0"/>
          <a:chExt cx="0" cy="0"/>
        </a:xfrm>
      </p:grpSpPr>
      <p:sp>
        <p:nvSpPr>
          <p:cNvPr id="48" name="Shape 48"/>
          <p:cNvSpPr>
            <a:spLocks noGrp="1"/>
          </p:cNvSpPr>
          <p:nvPr>
            <p:ph type="title"/>
          </p:nvPr>
        </p:nvSpPr>
        <p:spPr>
          <a:prstGeom prst="rect">
            <a:avLst/>
          </a:prstGeom>
        </p:spPr>
        <p:txBody>
          <a:bodyPr/>
          <a:lstStyle/>
          <a:p>
            <a:r>
              <a:t>Title Text</a:t>
            </a:r>
          </a:p>
        </p:txBody>
      </p:sp>
      <p:sp>
        <p:nvSpPr>
          <p:cNvPr id="49" name="Shape 49"/>
          <p:cNvSpPr>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spd="med"/>
</p:sldLayout>
</file>

<file path=ppt/slideLayouts/slideLayout6.xml><?xml version="1.0" encoding="utf-8"?>
<p:sldLayout xmlns:a="http://schemas.openxmlformats.org/drawingml/2006/main" xmlns:r="http://schemas.openxmlformats.org/officeDocument/2006/relationships" xmlns:p="http://schemas.openxmlformats.org/presentationml/2006/main" type="tx">
  <p:cSld name="Title &amp; Bullets">
    <p:spTree>
      <p:nvGrpSpPr>
        <p:cNvPr id="1" name=""/>
        <p:cNvGrpSpPr/>
        <p:nvPr/>
      </p:nvGrpSpPr>
      <p:grpSpPr>
        <a:xfrm>
          <a:off x="0" y="0"/>
          <a:ext cx="0" cy="0"/>
          <a:chOff x="0" y="0"/>
          <a:chExt cx="0" cy="0"/>
        </a:xfrm>
      </p:grpSpPr>
      <p:sp>
        <p:nvSpPr>
          <p:cNvPr id="56" name="Shape 56"/>
          <p:cNvSpPr>
            <a:spLocks noGrp="1"/>
          </p:cNvSpPr>
          <p:nvPr>
            <p:ph type="title"/>
          </p:nvPr>
        </p:nvSpPr>
        <p:spPr>
          <a:prstGeom prst="rect">
            <a:avLst/>
          </a:prstGeom>
        </p:spPr>
        <p:txBody>
          <a:bodyPr/>
          <a:lstStyle/>
          <a:p>
            <a:r>
              <a:t>Title Text</a:t>
            </a:r>
          </a:p>
        </p:txBody>
      </p:sp>
      <p:sp>
        <p:nvSpPr>
          <p:cNvPr id="57" name="Shape 57"/>
          <p:cNvSpPr>
            <a:spLocks noGrp="1"/>
          </p:cNvSpPr>
          <p:nvPr>
            <p:ph type="body" idx="1"/>
          </p:nvPr>
        </p:nvSpPr>
        <p:spPr>
          <a:prstGeom prst="rect">
            <a:avLst/>
          </a:prstGeom>
        </p:spPr>
        <p:txBody>
          <a:bodyPr/>
          <a:lstStyle/>
          <a:p>
            <a:r>
              <a:t>Body Level One</a:t>
            </a:r>
          </a:p>
          <a:p>
            <a:pPr lvl="1"/>
            <a:r>
              <a:t>Body Level Two</a:t>
            </a:r>
          </a:p>
          <a:p>
            <a:pPr lvl="2"/>
            <a:r>
              <a:t>Body Level Three</a:t>
            </a:r>
          </a:p>
          <a:p>
            <a:pPr lvl="3"/>
            <a:r>
              <a:t>Body Level Four</a:t>
            </a:r>
          </a:p>
          <a:p>
            <a:pPr lvl="4"/>
            <a:r>
              <a:t>Body Level Five</a:t>
            </a:r>
          </a:p>
        </p:txBody>
      </p:sp>
      <p:sp>
        <p:nvSpPr>
          <p:cNvPr id="58" name="Shape 58"/>
          <p:cNvSpPr>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spd="med"/>
</p:sldLayout>
</file>

<file path=ppt/slideLayouts/slideLayout7.xml><?xml version="1.0" encoding="utf-8"?>
<p:sldLayout xmlns:a="http://schemas.openxmlformats.org/drawingml/2006/main" xmlns:r="http://schemas.openxmlformats.org/officeDocument/2006/relationships" xmlns:p="http://schemas.openxmlformats.org/presentationml/2006/main" type="tx">
  <p:cSld name="Title, Bullets &amp; Photo">
    <p:spTree>
      <p:nvGrpSpPr>
        <p:cNvPr id="1" name=""/>
        <p:cNvGrpSpPr/>
        <p:nvPr/>
      </p:nvGrpSpPr>
      <p:grpSpPr>
        <a:xfrm>
          <a:off x="0" y="0"/>
          <a:ext cx="0" cy="0"/>
          <a:chOff x="0" y="0"/>
          <a:chExt cx="0" cy="0"/>
        </a:xfrm>
      </p:grpSpPr>
      <p:sp>
        <p:nvSpPr>
          <p:cNvPr id="65" name="Shape 65"/>
          <p:cNvSpPr>
            <a:spLocks noGrp="1"/>
          </p:cNvSpPr>
          <p:nvPr>
            <p:ph type="pic" sz="half" idx="13"/>
          </p:nvPr>
        </p:nvSpPr>
        <p:spPr>
          <a:xfrm>
            <a:off x="6718300" y="2603500"/>
            <a:ext cx="5334000" cy="6286500"/>
          </a:xfrm>
          <a:prstGeom prst="rect">
            <a:avLst/>
          </a:prstGeom>
        </p:spPr>
        <p:txBody>
          <a:bodyPr lIns="91439" tIns="45719" rIns="91439" bIns="45719" anchor="t">
            <a:noAutofit/>
          </a:bodyPr>
          <a:lstStyle/>
          <a:p>
            <a:endParaRPr/>
          </a:p>
        </p:txBody>
      </p:sp>
      <p:sp>
        <p:nvSpPr>
          <p:cNvPr id="66" name="Shape 66"/>
          <p:cNvSpPr>
            <a:spLocks noGrp="1"/>
          </p:cNvSpPr>
          <p:nvPr>
            <p:ph type="title"/>
          </p:nvPr>
        </p:nvSpPr>
        <p:spPr>
          <a:prstGeom prst="rect">
            <a:avLst/>
          </a:prstGeom>
        </p:spPr>
        <p:txBody>
          <a:bodyPr/>
          <a:lstStyle/>
          <a:p>
            <a:r>
              <a:t>Title Text</a:t>
            </a:r>
          </a:p>
        </p:txBody>
      </p:sp>
      <p:sp>
        <p:nvSpPr>
          <p:cNvPr id="67" name="Shape 67"/>
          <p:cNvSpPr>
            <a:spLocks noGrp="1"/>
          </p:cNvSpPr>
          <p:nvPr>
            <p:ph type="body" sz="half" idx="1"/>
          </p:nvPr>
        </p:nvSpPr>
        <p:spPr>
          <a:xfrm>
            <a:off x="952500" y="2603500"/>
            <a:ext cx="5334000" cy="6286500"/>
          </a:xfrm>
          <a:prstGeom prst="rect">
            <a:avLst/>
          </a:prstGeom>
        </p:spPr>
        <p:txBody>
          <a:bodyPr/>
          <a:lstStyle>
            <a:lvl1pPr marL="342900" indent="-342900">
              <a:spcBef>
                <a:spcPts val="3200"/>
              </a:spcBef>
              <a:defRPr sz="2800"/>
            </a:lvl1pPr>
            <a:lvl2pPr marL="685800" indent="-342900">
              <a:spcBef>
                <a:spcPts val="3200"/>
              </a:spcBef>
              <a:defRPr sz="2800"/>
            </a:lvl2pPr>
            <a:lvl3pPr marL="1028700" indent="-342900">
              <a:spcBef>
                <a:spcPts val="3200"/>
              </a:spcBef>
              <a:defRPr sz="2800"/>
            </a:lvl3pPr>
            <a:lvl4pPr marL="1371600" indent="-342900">
              <a:spcBef>
                <a:spcPts val="3200"/>
              </a:spcBef>
              <a:defRPr sz="2800"/>
            </a:lvl4pPr>
            <a:lvl5pPr marL="1714500" indent="-342900">
              <a:spcBef>
                <a:spcPts val="3200"/>
              </a:spcBef>
              <a:defRPr sz="2800"/>
            </a:lvl5pPr>
          </a:lstStyle>
          <a:p>
            <a:r>
              <a:t>Body Level One</a:t>
            </a:r>
          </a:p>
          <a:p>
            <a:pPr lvl="1"/>
            <a:r>
              <a:t>Body Level Two</a:t>
            </a:r>
          </a:p>
          <a:p>
            <a:pPr lvl="2"/>
            <a:r>
              <a:t>Body Level Three</a:t>
            </a:r>
          </a:p>
          <a:p>
            <a:pPr lvl="3"/>
            <a:r>
              <a:t>Body Level Four</a:t>
            </a:r>
          </a:p>
          <a:p>
            <a:pPr lvl="4"/>
            <a:r>
              <a:t>Body Level Five</a:t>
            </a:r>
          </a:p>
        </p:txBody>
      </p:sp>
      <p:sp>
        <p:nvSpPr>
          <p:cNvPr id="68" name="Shape 68"/>
          <p:cNvSpPr>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spd="med"/>
</p:sldLayout>
</file>

<file path=ppt/slideLayouts/slideLayout8.xml><?xml version="1.0" encoding="utf-8"?>
<p:sldLayout xmlns:a="http://schemas.openxmlformats.org/drawingml/2006/main" xmlns:r="http://schemas.openxmlformats.org/officeDocument/2006/relationships" xmlns:p="http://schemas.openxmlformats.org/presentationml/2006/main" type="tx">
  <p:cSld name="Bullets">
    <p:spTree>
      <p:nvGrpSpPr>
        <p:cNvPr id="1" name=""/>
        <p:cNvGrpSpPr/>
        <p:nvPr/>
      </p:nvGrpSpPr>
      <p:grpSpPr>
        <a:xfrm>
          <a:off x="0" y="0"/>
          <a:ext cx="0" cy="0"/>
          <a:chOff x="0" y="0"/>
          <a:chExt cx="0" cy="0"/>
        </a:xfrm>
      </p:grpSpPr>
      <p:sp>
        <p:nvSpPr>
          <p:cNvPr id="75" name="Shape 75"/>
          <p:cNvSpPr>
            <a:spLocks noGrp="1"/>
          </p:cNvSpPr>
          <p:nvPr>
            <p:ph type="body" idx="1"/>
          </p:nvPr>
        </p:nvSpPr>
        <p:spPr>
          <a:xfrm>
            <a:off x="952500" y="1270000"/>
            <a:ext cx="11099800" cy="7213600"/>
          </a:xfrm>
          <a:prstGeom prst="rect">
            <a:avLst/>
          </a:prstGeom>
        </p:spPr>
        <p:txBody>
          <a:bodyPr/>
          <a:lstStyle/>
          <a:p>
            <a:r>
              <a:t>Body Level One</a:t>
            </a:r>
          </a:p>
          <a:p>
            <a:pPr lvl="1"/>
            <a:r>
              <a:t>Body Level Two</a:t>
            </a:r>
          </a:p>
          <a:p>
            <a:pPr lvl="2"/>
            <a:r>
              <a:t>Body Level Three</a:t>
            </a:r>
          </a:p>
          <a:p>
            <a:pPr lvl="3"/>
            <a:r>
              <a:t>Body Level Four</a:t>
            </a:r>
          </a:p>
          <a:p>
            <a:pPr lvl="4"/>
            <a:r>
              <a:t>Body Level Five</a:t>
            </a:r>
          </a:p>
        </p:txBody>
      </p:sp>
      <p:sp>
        <p:nvSpPr>
          <p:cNvPr id="76" name="Shape 76"/>
          <p:cNvSpPr>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spd="med"/>
</p:sldLayout>
</file>

<file path=ppt/slideLayouts/slideLayout9.xml><?xml version="1.0" encoding="utf-8"?>
<p:sldLayout xmlns:a="http://schemas.openxmlformats.org/drawingml/2006/main" xmlns:r="http://schemas.openxmlformats.org/officeDocument/2006/relationships" xmlns:p="http://schemas.openxmlformats.org/presentationml/2006/main" type="tx">
  <p:cSld name="Photo - 3 Up">
    <p:spTree>
      <p:nvGrpSpPr>
        <p:cNvPr id="1" name=""/>
        <p:cNvGrpSpPr/>
        <p:nvPr/>
      </p:nvGrpSpPr>
      <p:grpSpPr>
        <a:xfrm>
          <a:off x="0" y="0"/>
          <a:ext cx="0" cy="0"/>
          <a:chOff x="0" y="0"/>
          <a:chExt cx="0" cy="0"/>
        </a:xfrm>
      </p:grpSpPr>
      <p:sp>
        <p:nvSpPr>
          <p:cNvPr id="83" name="Shape 83"/>
          <p:cNvSpPr>
            <a:spLocks noGrp="1"/>
          </p:cNvSpPr>
          <p:nvPr>
            <p:ph type="pic" sz="half" idx="13"/>
          </p:nvPr>
        </p:nvSpPr>
        <p:spPr>
          <a:xfrm>
            <a:off x="952500" y="889000"/>
            <a:ext cx="5334000" cy="7975600"/>
          </a:xfrm>
          <a:prstGeom prst="rect">
            <a:avLst/>
          </a:prstGeom>
        </p:spPr>
        <p:txBody>
          <a:bodyPr lIns="91439" tIns="45719" rIns="91439" bIns="45719" anchor="t">
            <a:noAutofit/>
          </a:bodyPr>
          <a:lstStyle/>
          <a:p>
            <a:endParaRPr/>
          </a:p>
        </p:txBody>
      </p:sp>
      <p:sp>
        <p:nvSpPr>
          <p:cNvPr id="84" name="Shape 84"/>
          <p:cNvSpPr>
            <a:spLocks noGrp="1"/>
          </p:cNvSpPr>
          <p:nvPr>
            <p:ph type="pic" sz="quarter" idx="14"/>
          </p:nvPr>
        </p:nvSpPr>
        <p:spPr>
          <a:xfrm>
            <a:off x="6718300" y="5092700"/>
            <a:ext cx="5334000" cy="3771900"/>
          </a:xfrm>
          <a:prstGeom prst="rect">
            <a:avLst/>
          </a:prstGeom>
        </p:spPr>
        <p:txBody>
          <a:bodyPr lIns="91439" tIns="45719" rIns="91439" bIns="45719" anchor="t">
            <a:noAutofit/>
          </a:bodyPr>
          <a:lstStyle/>
          <a:p>
            <a:endParaRPr/>
          </a:p>
        </p:txBody>
      </p:sp>
      <p:sp>
        <p:nvSpPr>
          <p:cNvPr id="85" name="Shape 85"/>
          <p:cNvSpPr>
            <a:spLocks noGrp="1"/>
          </p:cNvSpPr>
          <p:nvPr>
            <p:ph type="pic" sz="quarter" idx="15"/>
          </p:nvPr>
        </p:nvSpPr>
        <p:spPr>
          <a:xfrm>
            <a:off x="6724518" y="889000"/>
            <a:ext cx="5334001" cy="3771900"/>
          </a:xfrm>
          <a:prstGeom prst="rect">
            <a:avLst/>
          </a:prstGeom>
        </p:spPr>
        <p:txBody>
          <a:bodyPr lIns="91439" tIns="45719" rIns="91439" bIns="45719" anchor="t">
            <a:noAutofit/>
          </a:bodyPr>
          <a:lstStyle/>
          <a:p>
            <a:endParaRPr/>
          </a:p>
        </p:txBody>
      </p:sp>
      <p:sp>
        <p:nvSpPr>
          <p:cNvPr id="86" name="Shape 86"/>
          <p:cNvSpPr>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spd="med"/>
</p:sldLayout>
</file>

<file path=ppt/slideLayouts/slideLayout10.xml><?xml version="1.0" encoding="utf-8"?>
<p:sldLayout xmlns:a="http://schemas.openxmlformats.org/drawingml/2006/main" xmlns:r="http://schemas.openxmlformats.org/officeDocument/2006/relationships" xmlns:p="http://schemas.openxmlformats.org/presentationml/2006/main" type="tx">
  <p:cSld name="Quote">
    <p:spTree>
      <p:nvGrpSpPr>
        <p:cNvPr id="1" name=""/>
        <p:cNvGrpSpPr/>
        <p:nvPr/>
      </p:nvGrpSpPr>
      <p:grpSpPr>
        <a:xfrm>
          <a:off x="0" y="0"/>
          <a:ext cx="0" cy="0"/>
          <a:chOff x="0" y="0"/>
          <a:chExt cx="0" cy="0"/>
        </a:xfrm>
      </p:grpSpPr>
      <p:sp>
        <p:nvSpPr>
          <p:cNvPr id="93" name="Shape 93"/>
          <p:cNvSpPr>
            <a:spLocks noGrp="1"/>
          </p:cNvSpPr>
          <p:nvPr>
            <p:ph type="body" sz="quarter" idx="13"/>
          </p:nvPr>
        </p:nvSpPr>
        <p:spPr>
          <a:xfrm>
            <a:off x="1270000" y="6362700"/>
            <a:ext cx="10464800" cy="469900"/>
          </a:xfrm>
          <a:prstGeom prst="rect">
            <a:avLst/>
          </a:prstGeom>
        </p:spPr>
        <p:txBody>
          <a:bodyPr anchor="t">
            <a:spAutoFit/>
          </a:bodyPr>
          <a:lstStyle>
            <a:lvl1pPr marL="0" indent="0" algn="ctr">
              <a:spcBef>
                <a:spcPts val="0"/>
              </a:spcBef>
              <a:buSzTx/>
              <a:buNone/>
              <a:defRPr sz="2400"/>
            </a:lvl1pPr>
          </a:lstStyle>
          <a:p>
            <a:r>
              <a:t>–Johnny Appleseed</a:t>
            </a:r>
          </a:p>
        </p:txBody>
      </p:sp>
      <p:sp>
        <p:nvSpPr>
          <p:cNvPr id="94" name="Shape 94"/>
          <p:cNvSpPr>
            <a:spLocks noGrp="1"/>
          </p:cNvSpPr>
          <p:nvPr>
            <p:ph type="body" sz="quarter" idx="14"/>
          </p:nvPr>
        </p:nvSpPr>
        <p:spPr>
          <a:xfrm>
            <a:off x="1270000" y="4267200"/>
            <a:ext cx="10464800" cy="685800"/>
          </a:xfrm>
          <a:prstGeom prst="rect">
            <a:avLst/>
          </a:prstGeom>
        </p:spPr>
        <p:txBody>
          <a:bodyPr>
            <a:spAutoFit/>
          </a:bodyPr>
          <a:lstStyle>
            <a:lvl1pPr marL="0" indent="0" algn="ctr">
              <a:spcBef>
                <a:spcPts val="0"/>
              </a:spcBef>
              <a:buSzTx/>
              <a:buNone/>
              <a:defRPr sz="3800"/>
            </a:lvl1pPr>
          </a:lstStyle>
          <a:p>
            <a:r>
              <a:t>“Type a quote here.” </a:t>
            </a:r>
          </a:p>
        </p:txBody>
      </p:sp>
      <p:sp>
        <p:nvSpPr>
          <p:cNvPr id="95" name="Shape 95"/>
          <p:cNvSpPr>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spd="med"/>
</p:sldLayout>
</file>

<file path=ppt/slideLayouts/slideLayout11.xml><?xml version="1.0" encoding="utf-8"?>
<p:sldLayout xmlns:a="http://schemas.openxmlformats.org/drawingml/2006/main" xmlns:r="http://schemas.openxmlformats.org/officeDocument/2006/relationships" xmlns:p="http://schemas.openxmlformats.org/presentationml/2006/main" type="tx">
  <p:cSld name="Photo">
    <p:spTree>
      <p:nvGrpSpPr>
        <p:cNvPr id="1" name=""/>
        <p:cNvGrpSpPr/>
        <p:nvPr/>
      </p:nvGrpSpPr>
      <p:grpSpPr>
        <a:xfrm>
          <a:off x="0" y="0"/>
          <a:ext cx="0" cy="0"/>
          <a:chOff x="0" y="0"/>
          <a:chExt cx="0" cy="0"/>
        </a:xfrm>
      </p:grpSpPr>
      <p:sp>
        <p:nvSpPr>
          <p:cNvPr id="102" name="Shape 102"/>
          <p:cNvSpPr>
            <a:spLocks noGrp="1"/>
          </p:cNvSpPr>
          <p:nvPr>
            <p:ph type="pic" idx="13"/>
          </p:nvPr>
        </p:nvSpPr>
        <p:spPr>
          <a:xfrm>
            <a:off x="0" y="0"/>
            <a:ext cx="12999418" cy="9753600"/>
          </a:xfrm>
          <a:prstGeom prst="rect">
            <a:avLst/>
          </a:prstGeom>
        </p:spPr>
        <p:txBody>
          <a:bodyPr lIns="91439" tIns="45719" rIns="91439" bIns="45719" anchor="t">
            <a:noAutofit/>
          </a:bodyPr>
          <a:lstStyle/>
          <a:p>
            <a:endParaRPr/>
          </a:p>
        </p:txBody>
      </p:sp>
      <p:sp>
        <p:nvSpPr>
          <p:cNvPr id="103" name="Shape 103"/>
          <p:cNvSpPr>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spd="med"/>
</p:sldLayout>
</file>

<file path=ppt/slideLayouts/slideLayout12.xml><?xml version="1.0" encoding="utf-8"?>
<p:sldLayout xmlns:a="http://schemas.openxmlformats.org/drawingml/2006/main" xmlns:r="http://schemas.openxmlformats.org/officeDocument/2006/relationships" xmlns:p="http://schemas.openxmlformats.org/presentationml/2006/main" type="tx">
  <p:cSld name="Blank">
    <p:spTree>
      <p:nvGrpSpPr>
        <p:cNvPr id="1" name=""/>
        <p:cNvGrpSpPr/>
        <p:nvPr/>
      </p:nvGrpSpPr>
      <p:grpSpPr>
        <a:xfrm>
          <a:off x="0" y="0"/>
          <a:ext cx="0" cy="0"/>
          <a:chOff x="0" y="0"/>
          <a:chExt cx="0" cy="0"/>
        </a:xfrm>
      </p:grpSpPr>
      <p:sp>
        <p:nvSpPr>
          <p:cNvPr id="110" name="Shape 110"/>
          <p:cNvSpPr>
            <a:spLocks noGrp="1"/>
          </p:cNvSpPr>
          <p:nvPr>
            <p:ph type="sldNum" sz="quarter" idx="2"/>
          </p:nvPr>
        </p:nvSpPr>
        <p:spPr>
          <a:prstGeom prst="rect">
            <a:avLst/>
          </a:prstGeom>
        </p:spPr>
        <p:txBody>
          <a:bodyPr/>
          <a:lstStyle/>
          <a:p>
            <a:fld id="{86CB4B4D-7CA3-9044-876B-883B54F8677D}" type="slidenum">
              <a:t>‹#›</a:t>
            </a:fld>
            <a:endParaRPr/>
          </a:p>
        </p:txBody>
      </p:sp>
    </p:spTree>
  </p:cSld>
  <p:clrMapOvr>
    <a:masterClrMapping/>
  </p:clrMapOvr>
  <p:transition spd="med"/>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2" name="Shape 2"/>
          <p:cNvSpPr>
            <a:spLocks noGrp="1"/>
          </p:cNvSpPr>
          <p:nvPr>
            <p:ph type="title"/>
          </p:nvPr>
        </p:nvSpPr>
        <p:spPr>
          <a:xfrm>
            <a:off x="952500" y="444500"/>
            <a:ext cx="11099800" cy="2159000"/>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normAutofit/>
          </a:bodyPr>
          <a:lstStyle/>
          <a:p>
            <a:r>
              <a:t>Title Text</a:t>
            </a:r>
          </a:p>
        </p:txBody>
      </p:sp>
      <p:sp>
        <p:nvSpPr>
          <p:cNvPr id="3" name="Shape 3"/>
          <p:cNvSpPr>
            <a:spLocks noGrp="1"/>
          </p:cNvSpPr>
          <p:nvPr>
            <p:ph type="body" idx="1"/>
          </p:nvPr>
        </p:nvSpPr>
        <p:spPr>
          <a:xfrm>
            <a:off x="952500" y="2603500"/>
            <a:ext cx="11099800" cy="6286500"/>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normAutofit/>
          </a:bodyPr>
          <a:lstStyle/>
          <a:p>
            <a:r>
              <a:t>Body Level One</a:t>
            </a:r>
          </a:p>
          <a:p>
            <a:pPr lvl="1"/>
            <a:r>
              <a:t>Body Level Two</a:t>
            </a:r>
          </a:p>
          <a:p>
            <a:pPr lvl="2"/>
            <a:r>
              <a:t>Body Level Three</a:t>
            </a:r>
          </a:p>
          <a:p>
            <a:pPr lvl="3"/>
            <a:r>
              <a:t>Body Level Four</a:t>
            </a:r>
          </a:p>
          <a:p>
            <a:pPr lvl="4"/>
            <a:r>
              <a:t>Body Level Five</a:t>
            </a:r>
          </a:p>
        </p:txBody>
      </p:sp>
      <p:sp>
        <p:nvSpPr>
          <p:cNvPr id="4" name="Shape 4"/>
          <p:cNvSpPr>
            <a:spLocks noGrp="1"/>
          </p:cNvSpPr>
          <p:nvPr>
            <p:ph type="sldNum" sz="quarter" idx="2"/>
          </p:nvPr>
        </p:nvSpPr>
        <p:spPr>
          <a:xfrm>
            <a:off x="6311798" y="9251950"/>
            <a:ext cx="368504" cy="381000"/>
          </a:xfrm>
          <a:prstGeom prst="rect">
            <a:avLst/>
          </a:prstGeom>
          <a:ln w="12700">
            <a:miter lim="400000"/>
          </a:ln>
        </p:spPr>
        <p:txBody>
          <a:bodyPr wrap="none" lIns="50800" tIns="50800" rIns="50800" bIns="50800">
            <a:spAutoFit/>
          </a:bodyPr>
          <a:lstStyle>
            <a:lvl1pPr>
              <a:defRPr sz="1800"/>
            </a:lvl1pPr>
          </a:lstStyle>
          <a:p>
            <a:fld id="{86CB4B4D-7CA3-9044-876B-883B54F8677D}" type="slidenum">
              <a:t>‹#›</a:t>
            </a:fld>
            <a:endParaRPr/>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ransition spd="med"/>
  <p:txStyles>
    <p:titleStyle>
      <a:lvl1pPr marL="0" marR="0" indent="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1pPr>
      <a:lvl2pPr marL="0" marR="0" indent="2286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2pPr>
      <a:lvl3pPr marL="0" marR="0" indent="4572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3pPr>
      <a:lvl4pPr marL="0" marR="0" indent="6858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4pPr>
      <a:lvl5pPr marL="0" marR="0" indent="9144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5pPr>
      <a:lvl6pPr marL="0" marR="0" indent="11430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6pPr>
      <a:lvl7pPr marL="0" marR="0" indent="13716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7pPr>
      <a:lvl8pPr marL="0" marR="0" indent="16002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8pPr>
      <a:lvl9pPr marL="0" marR="0" indent="1828800" algn="ctr" defTabSz="584200" rtl="0" latinLnBrk="0">
        <a:lnSpc>
          <a:spcPct val="100000"/>
        </a:lnSpc>
        <a:spcBef>
          <a:spcPts val="0"/>
        </a:spcBef>
        <a:spcAft>
          <a:spcPts val="0"/>
        </a:spcAft>
        <a:buClrTx/>
        <a:buSzTx/>
        <a:buFontTx/>
        <a:buNone/>
        <a:tabLst/>
        <a:defRPr sz="8000" b="0" i="0" u="none" strike="noStrike" cap="none" spc="0" baseline="0">
          <a:ln>
            <a:noFill/>
          </a:ln>
          <a:solidFill>
            <a:srgbClr val="000000"/>
          </a:solidFill>
          <a:uFillTx/>
          <a:latin typeface="+mn-lt"/>
          <a:ea typeface="+mn-ea"/>
          <a:cs typeface="+mn-cs"/>
          <a:sym typeface="Helvetica Light"/>
        </a:defRPr>
      </a:lvl9pPr>
    </p:titleStyle>
    <p:bodyStyle>
      <a:lvl1pPr marL="4445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1pPr>
      <a:lvl2pPr marL="8890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2pPr>
      <a:lvl3pPr marL="13335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3pPr>
      <a:lvl4pPr marL="17780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4pPr>
      <a:lvl5pPr marL="22225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5pPr>
      <a:lvl6pPr marL="26670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6pPr>
      <a:lvl7pPr marL="31115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7pPr>
      <a:lvl8pPr marL="35560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8pPr>
      <a:lvl9pPr marL="4000500" marR="0" indent="-444500" algn="l" defTabSz="584200" rtl="0" latinLnBrk="0">
        <a:lnSpc>
          <a:spcPct val="100000"/>
        </a:lnSpc>
        <a:spcBef>
          <a:spcPts val="4200"/>
        </a:spcBef>
        <a:spcAft>
          <a:spcPts val="0"/>
        </a:spcAft>
        <a:buClrTx/>
        <a:buSzPct val="75000"/>
        <a:buFontTx/>
        <a:buChar char="•"/>
        <a:tabLst/>
        <a:defRPr sz="3600" b="0" i="0" u="none" strike="noStrike" cap="none" spc="0" baseline="0">
          <a:ln>
            <a:noFill/>
          </a:ln>
          <a:solidFill>
            <a:srgbClr val="000000"/>
          </a:solidFill>
          <a:uFillTx/>
          <a:latin typeface="+mn-lt"/>
          <a:ea typeface="+mn-ea"/>
          <a:cs typeface="+mn-cs"/>
          <a:sym typeface="Helvetica Light"/>
        </a:defRPr>
      </a:lvl9pPr>
    </p:bodyStyle>
    <p:otherStyle>
      <a:lvl1pPr marL="0" marR="0" indent="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1pPr>
      <a:lvl2pPr marL="0" marR="0" indent="2286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2pPr>
      <a:lvl3pPr marL="0" marR="0" indent="4572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3pPr>
      <a:lvl4pPr marL="0" marR="0" indent="6858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4pPr>
      <a:lvl5pPr marL="0" marR="0" indent="9144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5pPr>
      <a:lvl6pPr marL="0" marR="0" indent="11430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6pPr>
      <a:lvl7pPr marL="0" marR="0" indent="13716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7pPr>
      <a:lvl8pPr marL="0" marR="0" indent="16002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8pPr>
      <a:lvl9pPr marL="0" marR="0" indent="1828800" algn="ctr" defTabSz="584200" rtl="0" latinLnBrk="0">
        <a:lnSpc>
          <a:spcPct val="100000"/>
        </a:lnSpc>
        <a:spcBef>
          <a:spcPts val="0"/>
        </a:spcBef>
        <a:spcAft>
          <a:spcPts val="0"/>
        </a:spcAft>
        <a:buClrTx/>
        <a:buSzTx/>
        <a:buFontTx/>
        <a:buNone/>
        <a:tabLst/>
        <a:defRPr sz="1800" b="0" i="0" u="none" strike="noStrike" cap="none" spc="0" baseline="0">
          <a:ln>
            <a:noFill/>
          </a:ln>
          <a:solidFill>
            <a:schemeClr val="tx1"/>
          </a:solidFill>
          <a:uFillTx/>
          <a:latin typeface="+mn-lt"/>
          <a:ea typeface="+mn-ea"/>
          <a:cs typeface="+mn-cs"/>
          <a:sym typeface="Helvetica Light"/>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2.tif"/><Relationship Id="rId4" Type="http://schemas.openxmlformats.org/officeDocument/2006/relationships/image" Target="../media/image3.tif"/><Relationship Id="rId5" Type="http://schemas.openxmlformats.org/officeDocument/2006/relationships/image" Target="../media/image4.tif"/><Relationship Id="rId6" Type="http://schemas.openxmlformats.org/officeDocument/2006/relationships/image" Target="../media/image5.tif"/><Relationship Id="rId1" Type="http://schemas.openxmlformats.org/officeDocument/2006/relationships/slideLayout" Target="../slideLayouts/slideLayout6.xml"/><Relationship Id="rId2" Type="http://schemas.openxmlformats.org/officeDocument/2006/relationships/notesSlide" Target="../notesSlides/notesSlide1.xml"/></Relationships>
</file>

<file path=ppt/slides/_rels/slide3.xml.rels><?xml version="1.0" encoding="UTF-8" standalone="yes"?>
<Relationships xmlns="http://schemas.openxmlformats.org/package/2006/relationships"><Relationship Id="rId3" Type="http://schemas.openxmlformats.org/officeDocument/2006/relationships/image" Target="../media/image6.jpeg"/><Relationship Id="rId4" Type="http://schemas.openxmlformats.org/officeDocument/2006/relationships/image" Target="../media/image7.tif"/><Relationship Id="rId5" Type="http://schemas.openxmlformats.org/officeDocument/2006/relationships/image" Target="../media/image8.png"/><Relationship Id="rId1" Type="http://schemas.openxmlformats.org/officeDocument/2006/relationships/slideLayout" Target="../slideLayouts/slideLayout6.xml"/><Relationship Id="rId2" Type="http://schemas.openxmlformats.org/officeDocument/2006/relationships/notesSlide" Target="../notesSlides/notesSlide2.xml"/></Relationships>
</file>

<file path=ppt/slides/_rels/slide4.xml.rels><?xml version="1.0" encoding="UTF-8" standalone="yes"?>
<Relationships xmlns="http://schemas.openxmlformats.org/package/2006/relationships"><Relationship Id="rId3" Type="http://schemas.openxmlformats.org/officeDocument/2006/relationships/image" Target="../media/image10.tif"/><Relationship Id="rId4" Type="http://schemas.openxmlformats.org/officeDocument/2006/relationships/image" Target="../media/image2.tif"/><Relationship Id="rId5" Type="http://schemas.openxmlformats.org/officeDocument/2006/relationships/image" Target="../media/image11.tif"/><Relationship Id="rId1" Type="http://schemas.openxmlformats.org/officeDocument/2006/relationships/slideLayout" Target="../slideLayouts/slideLayout6.xml"/><Relationship Id="rId2" Type="http://schemas.openxmlformats.org/officeDocument/2006/relationships/image" Target="../media/image9.tif"/></Relationships>
</file>

<file path=ppt/slides/_rels/slide5.xml.rels><?xml version="1.0" encoding="UTF-8" standalone="yes"?>
<Relationships xmlns="http://schemas.openxmlformats.org/package/2006/relationships"><Relationship Id="rId3" Type="http://schemas.openxmlformats.org/officeDocument/2006/relationships/image" Target="../media/image9.tif"/><Relationship Id="rId4" Type="http://schemas.openxmlformats.org/officeDocument/2006/relationships/image" Target="../media/image10.tif"/><Relationship Id="rId5" Type="http://schemas.openxmlformats.org/officeDocument/2006/relationships/image" Target="../media/image2.tif"/><Relationship Id="rId6" Type="http://schemas.openxmlformats.org/officeDocument/2006/relationships/image" Target="../media/image11.tif"/><Relationship Id="rId7" Type="http://schemas.openxmlformats.org/officeDocument/2006/relationships/image" Target="../media/image12.tif"/><Relationship Id="rId1" Type="http://schemas.openxmlformats.org/officeDocument/2006/relationships/slideLayout" Target="../slideLayouts/slideLayout6.xml"/><Relationship Id="rId2" Type="http://schemas.openxmlformats.org/officeDocument/2006/relationships/image" Target="../media/image3.tif"/></Relationships>
</file>

<file path=ppt/slides/_rels/slide6.xml.rels><?xml version="1.0" encoding="UTF-8" standalone="yes"?>
<Relationships xmlns="http://schemas.openxmlformats.org/package/2006/relationships"><Relationship Id="rId3" Type="http://schemas.openxmlformats.org/officeDocument/2006/relationships/image" Target="../media/image3.tif"/><Relationship Id="rId4" Type="http://schemas.openxmlformats.org/officeDocument/2006/relationships/image" Target="../media/image9.tif"/><Relationship Id="rId5" Type="http://schemas.openxmlformats.org/officeDocument/2006/relationships/image" Target="../media/image10.tif"/><Relationship Id="rId6" Type="http://schemas.openxmlformats.org/officeDocument/2006/relationships/image" Target="../media/image2.tif"/><Relationship Id="rId7" Type="http://schemas.openxmlformats.org/officeDocument/2006/relationships/image" Target="../media/image11.tif"/><Relationship Id="rId8" Type="http://schemas.openxmlformats.org/officeDocument/2006/relationships/image" Target="../media/image12.tif"/><Relationship Id="rId9" Type="http://schemas.openxmlformats.org/officeDocument/2006/relationships/image" Target="../media/image14.tif"/><Relationship Id="rId10" Type="http://schemas.openxmlformats.org/officeDocument/2006/relationships/image" Target="../media/image15.png"/><Relationship Id="rId1" Type="http://schemas.openxmlformats.org/officeDocument/2006/relationships/slideLayout" Target="../slideLayouts/slideLayout6.xml"/><Relationship Id="rId2" Type="http://schemas.openxmlformats.org/officeDocument/2006/relationships/image" Target="../media/image13.tif"/></Relationships>
</file>

<file path=ppt/slides/_rels/slide7.xml.rels><?xml version="1.0" encoding="UTF-8" standalone="yes"?>
<Relationships xmlns="http://schemas.openxmlformats.org/package/2006/relationships"><Relationship Id="rId3" Type="http://schemas.openxmlformats.org/officeDocument/2006/relationships/image" Target="../media/image16.tif"/><Relationship Id="rId4" Type="http://schemas.openxmlformats.org/officeDocument/2006/relationships/image" Target="../media/image17.png"/><Relationship Id="rId5" Type="http://schemas.openxmlformats.org/officeDocument/2006/relationships/image" Target="../media/image2.tif"/><Relationship Id="rId1" Type="http://schemas.openxmlformats.org/officeDocument/2006/relationships/slideLayout" Target="../slideLayouts/slideLayout6.xml"/><Relationship Id="rId2" Type="http://schemas.openxmlformats.org/officeDocument/2006/relationships/notesSlide" Target="../notesSlides/notesSlide3.xml"/></Relationships>
</file>

<file path=ppt/slides/_rels/slide8.xml.rels><?xml version="1.0" encoding="UTF-8" standalone="yes"?>
<Relationships xmlns="http://schemas.openxmlformats.org/package/2006/relationships"><Relationship Id="rId3" Type="http://schemas.openxmlformats.org/officeDocument/2006/relationships/image" Target="../media/image16.tif"/><Relationship Id="rId4" Type="http://schemas.openxmlformats.org/officeDocument/2006/relationships/image" Target="../media/image18.png"/><Relationship Id="rId5" Type="http://schemas.openxmlformats.org/officeDocument/2006/relationships/image" Target="../media/image2.tif"/><Relationship Id="rId1" Type="http://schemas.openxmlformats.org/officeDocument/2006/relationships/slideLayout" Target="../slideLayouts/slideLayout6.xml"/><Relationship Id="rId2" Type="http://schemas.openxmlformats.org/officeDocument/2006/relationships/notesSlide" Target="../notesSlides/notesSlide4.xml"/></Relationships>
</file>

<file path=ppt/slides/_rels/slide9.xml.rels><?xml version="1.0" encoding="UTF-8" standalone="yes"?>
<Relationships xmlns="http://schemas.openxmlformats.org/package/2006/relationships"><Relationship Id="rId3" Type="http://schemas.openxmlformats.org/officeDocument/2006/relationships/slideLayout" Target="../slideLayouts/slideLayout6.xml"/><Relationship Id="rId4" Type="http://schemas.openxmlformats.org/officeDocument/2006/relationships/image" Target="../media/image19.png"/><Relationship Id="rId5" Type="http://schemas.openxmlformats.org/officeDocument/2006/relationships/image" Target="../media/image20.png"/><Relationship Id="rId6" Type="http://schemas.openxmlformats.org/officeDocument/2006/relationships/image" Target="../media/image2.tif"/><Relationship Id="rId1" Type="http://schemas.microsoft.com/office/2007/relationships/media" Target="../media/media1.mp4"/><Relationship Id="rId2" Type="http://schemas.openxmlformats.org/officeDocument/2006/relationships/video" Target="../media/media1.mp4"/></Relationships>
</file>

<file path=ppt/slides/_rels/slide10.xml.rels><?xml version="1.0" encoding="UTF-8" standalone="yes"?>
<Relationships xmlns="http://schemas.openxmlformats.org/package/2006/relationships"><Relationship Id="rId3" Type="http://schemas.openxmlformats.org/officeDocument/2006/relationships/slideLayout" Target="../slideLayouts/slideLayout6.xml"/><Relationship Id="rId4" Type="http://schemas.openxmlformats.org/officeDocument/2006/relationships/image" Target="../media/image21.png"/><Relationship Id="rId5" Type="http://schemas.openxmlformats.org/officeDocument/2006/relationships/image" Target="../media/image19.png"/><Relationship Id="rId6" Type="http://schemas.openxmlformats.org/officeDocument/2006/relationships/image" Target="../media/image2.tif"/><Relationship Id="rId1" Type="http://schemas.microsoft.com/office/2007/relationships/media" Target="../media/media2.mp4"/><Relationship Id="rId2" Type="http://schemas.openxmlformats.org/officeDocument/2006/relationships/video" Target="../media/media2.mp4"/></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22.tif"/><Relationship Id="rId3" Type="http://schemas.openxmlformats.org/officeDocument/2006/relationships/image" Target="../media/image23.tif"/></Relationships>
</file>

<file path=ppt/slides/_rels/slide12.xml.rels><?xml version="1.0" encoding="UTF-8" standalone="yes"?>
<Relationships xmlns="http://schemas.openxmlformats.org/package/2006/relationships"><Relationship Id="rId3" Type="http://schemas.openxmlformats.org/officeDocument/2006/relationships/image" Target="../media/image22.tif"/><Relationship Id="rId4" Type="http://schemas.openxmlformats.org/officeDocument/2006/relationships/image" Target="../media/image23.tif"/><Relationship Id="rId1" Type="http://schemas.openxmlformats.org/officeDocument/2006/relationships/slideLayout" Target="../slideLayouts/slideLayout6.xml"/><Relationship Id="rId2" Type="http://schemas.openxmlformats.org/officeDocument/2006/relationships/image" Target="../media/image2.tif"/></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22.tif"/><Relationship Id="rId3" Type="http://schemas.openxmlformats.org/officeDocument/2006/relationships/image" Target="../media/image23.tif"/></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2.tif"/></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2.tif"/></Relationships>
</file>

<file path=ppt/slides/_rels/slide16.xml.rels><?xml version="1.0" encoding="UTF-8" standalone="yes"?>
<Relationships xmlns="http://schemas.openxmlformats.org/package/2006/relationships"><Relationship Id="rId3" Type="http://schemas.openxmlformats.org/officeDocument/2006/relationships/image" Target="../media/image25.png"/><Relationship Id="rId4" Type="http://schemas.openxmlformats.org/officeDocument/2006/relationships/image" Target="../media/image26.png"/><Relationship Id="rId5" Type="http://schemas.openxmlformats.org/officeDocument/2006/relationships/image" Target="../media/image2.tif"/><Relationship Id="rId1" Type="http://schemas.openxmlformats.org/officeDocument/2006/relationships/slideLayout" Target="../slideLayouts/slideLayout6.xml"/><Relationship Id="rId2" Type="http://schemas.openxmlformats.org/officeDocument/2006/relationships/image" Target="../media/image24.tif"/></Relationships>
</file>

<file path=ppt/slides/_rels/slide17.xml.rels><?xml version="1.0" encoding="UTF-8" standalone="yes"?>
<Relationships xmlns="http://schemas.openxmlformats.org/package/2006/relationships"><Relationship Id="rId3" Type="http://schemas.openxmlformats.org/officeDocument/2006/relationships/image" Target="../media/image28.png"/><Relationship Id="rId4" Type="http://schemas.openxmlformats.org/officeDocument/2006/relationships/image" Target="../media/image2.tif"/><Relationship Id="rId1" Type="http://schemas.openxmlformats.org/officeDocument/2006/relationships/slideLayout" Target="../slideLayouts/slideLayout6.xml"/><Relationship Id="rId2" Type="http://schemas.openxmlformats.org/officeDocument/2006/relationships/image" Target="../media/image27.pn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2.tif"/><Relationship Id="rId3" Type="http://schemas.openxmlformats.org/officeDocument/2006/relationships/hyperlink" Target="http://icecube.wisc.edu/viewer/background_signal" TargetMode="Externa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29.png"/><Relationship Id="rId3" Type="http://schemas.openxmlformats.org/officeDocument/2006/relationships/image" Target="../media/image2.tif"/></Relationships>
</file>

<file path=ppt/slides/_rels/slide20.xml.rels><?xml version="1.0" encoding="UTF-8" standalone="yes"?>
<Relationships xmlns="http://schemas.openxmlformats.org/package/2006/relationships"><Relationship Id="rId3" Type="http://schemas.openxmlformats.org/officeDocument/2006/relationships/image" Target="../media/image30.png"/><Relationship Id="rId4" Type="http://schemas.openxmlformats.org/officeDocument/2006/relationships/image" Target="../media/image31.png"/><Relationship Id="rId1" Type="http://schemas.openxmlformats.org/officeDocument/2006/relationships/slideLayout" Target="../slideLayouts/slideLayout6.xml"/><Relationship Id="rId2" Type="http://schemas.openxmlformats.org/officeDocument/2006/relationships/image" Target="../media/image2.tif"/></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32.png"/><Relationship Id="rId3" Type="http://schemas.openxmlformats.org/officeDocument/2006/relationships/image" Target="../media/image2.tif"/></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33.png"/><Relationship Id="rId3" Type="http://schemas.openxmlformats.org/officeDocument/2006/relationships/image" Target="../media/image2.tif"/></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24.tif"/><Relationship Id="rId3" Type="http://schemas.openxmlformats.org/officeDocument/2006/relationships/image" Target="../media/image2.tif"/></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hyperlink" Target="http://icecube.wisc.edu/viewer/training" TargetMode="External"/><Relationship Id="rId3" Type="http://schemas.openxmlformats.org/officeDocument/2006/relationships/image" Target="../media/image2.tif"/></Relationships>
</file>

<file path=ppt/slides/_rels/slide26.xml.rels><?xml version="1.0" encoding="UTF-8" standalone="yes"?>
<Relationships xmlns="http://schemas.openxmlformats.org/package/2006/relationships"><Relationship Id="rId3" Type="http://schemas.openxmlformats.org/officeDocument/2006/relationships/image" Target="../media/image34.tif"/><Relationship Id="rId4" Type="http://schemas.openxmlformats.org/officeDocument/2006/relationships/hyperlink" Target="http://icecube.wisc.edu/viewer/hese" TargetMode="External"/><Relationship Id="rId1" Type="http://schemas.openxmlformats.org/officeDocument/2006/relationships/slideLayout" Target="../slideLayouts/slideLayout6.xml"/><Relationship Id="rId2" Type="http://schemas.openxmlformats.org/officeDocument/2006/relationships/image" Target="../media/image2.tif"/></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35.tif"/></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hyperlink" Target="http://icecube.wisc.edu/viewer/hese_all" TargetMode="External"/><Relationship Id="rId3" Type="http://schemas.openxmlformats.org/officeDocument/2006/relationships/image" Target="../media/image2.tif"/></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hyperlink" Target="http://icecube.wisc.edu/viewer/hese_all" TargetMode="Externa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36.pn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37.png"/></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hyperlink" Target="http://icecube.wisc.edu/masterclass/tuning" TargetMode="External"/><Relationship Id="rId3" Type="http://schemas.openxmlformats.org/officeDocument/2006/relationships/image" Target="../media/image2.tif"/></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2.tif"/><Relationship Id="rId3" Type="http://schemas.openxmlformats.org/officeDocument/2006/relationships/image" Target="../media/image38.png"/></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hyperlink" Target="http://icecube.wisc.edu/masterclass/tuning_zen" TargetMode="External"/><Relationship Id="rId3" Type="http://schemas.openxmlformats.org/officeDocument/2006/relationships/image" Target="../media/image2.tif"/></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image" Target="../media/image39.png"/><Relationship Id="rId3" Type="http://schemas.openxmlformats.org/officeDocument/2006/relationships/image" Target="../media/image40.tif"/></Relationships>
</file>

<file path=ppt/slides/_rels/slide36.xml.rels><?xml version="1.0" encoding="UTF-8" standalone="yes"?>
<Relationships xmlns="http://schemas.openxmlformats.org/package/2006/relationships"><Relationship Id="rId3" Type="http://schemas.openxmlformats.org/officeDocument/2006/relationships/image" Target="../media/image41.png"/><Relationship Id="rId4" Type="http://schemas.openxmlformats.org/officeDocument/2006/relationships/image" Target="../media/image42.png"/><Relationship Id="rId1" Type="http://schemas.openxmlformats.org/officeDocument/2006/relationships/slideLayout" Target="../slideLayouts/slideLayout6.xml"/><Relationship Id="rId2" Type="http://schemas.openxmlformats.org/officeDocument/2006/relationships/notesSlide" Target="../notesSlides/notesSlide5.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6.xml"/><Relationship Id="rId2" Type="http://schemas.openxmlformats.org/officeDocument/2006/relationships/notesSlide" Target="../notesSlides/notesSlide6.xml"/><Relationship Id="rId3" Type="http://schemas.openxmlformats.org/officeDocument/2006/relationships/image" Target="../media/image16.tif"/></Relationships>
</file>

<file path=ppt/slides/_rels/slide38.xml.rels><?xml version="1.0" encoding="UTF-8" standalone="yes"?>
<Relationships xmlns="http://schemas.openxmlformats.org/package/2006/relationships"><Relationship Id="rId3" Type="http://schemas.openxmlformats.org/officeDocument/2006/relationships/slideLayout" Target="../slideLayouts/slideLayout6.xml"/><Relationship Id="rId4" Type="http://schemas.openxmlformats.org/officeDocument/2006/relationships/image" Target="../media/image43.png"/><Relationship Id="rId5" Type="http://schemas.openxmlformats.org/officeDocument/2006/relationships/image" Target="../media/image44.png"/><Relationship Id="rId1" Type="http://schemas.microsoft.com/office/2007/relationships/media" Target="../media/media3.mp4"/><Relationship Id="rId2" Type="http://schemas.openxmlformats.org/officeDocument/2006/relationships/video" Target="../media/media3.mp4"/></Relationships>
</file>

<file path=ppt/slides/_rels/slide39.xml.rels><?xml version="1.0" encoding="UTF-8" standalone="yes"?>
<Relationships xmlns="http://schemas.openxmlformats.org/package/2006/relationships"><Relationship Id="rId3" Type="http://schemas.openxmlformats.org/officeDocument/2006/relationships/slideLayout" Target="../slideLayouts/slideLayout6.xml"/><Relationship Id="rId4" Type="http://schemas.openxmlformats.org/officeDocument/2006/relationships/image" Target="../media/image45.png"/><Relationship Id="rId5" Type="http://schemas.openxmlformats.org/officeDocument/2006/relationships/image" Target="../media/image46.png"/><Relationship Id="rId6" Type="http://schemas.openxmlformats.org/officeDocument/2006/relationships/image" Target="../media/image2.tif"/><Relationship Id="rId1" Type="http://schemas.microsoft.com/office/2007/relationships/media" Target="../media/media4.mp4"/><Relationship Id="rId2" Type="http://schemas.openxmlformats.org/officeDocument/2006/relationships/video" Target="../media/media4.mp4"/></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9" name="Shape 119"/>
          <p:cNvSpPr>
            <a:spLocks noGrp="1"/>
          </p:cNvSpPr>
          <p:nvPr>
            <p:ph type="ctrTitle"/>
          </p:nvPr>
        </p:nvSpPr>
        <p:spPr>
          <a:xfrm>
            <a:off x="1270000" y="1879600"/>
            <a:ext cx="10464800" cy="3302000"/>
          </a:xfrm>
          <a:prstGeom prst="rect">
            <a:avLst/>
          </a:prstGeom>
        </p:spPr>
        <p:txBody>
          <a:bodyPr>
            <a:normAutofit fontScale="90000"/>
          </a:bodyPr>
          <a:lstStyle/>
          <a:p>
            <a:pPr defTabSz="514095">
              <a:defRPr sz="7040"/>
            </a:pPr>
            <a:r>
              <a:rPr lang="es-ES_tradnl" dirty="0" smtClean="0"/>
              <a:t>Neutrinos de Alta Energía en </a:t>
            </a:r>
            <a:r>
              <a:rPr lang="es-ES_tradnl" dirty="0" err="1" smtClean="0"/>
              <a:t>IceCube</a:t>
            </a:r>
            <a:r>
              <a:rPr lang="es-ES_tradnl" dirty="0" smtClean="0"/>
              <a:t>:</a:t>
            </a:r>
          </a:p>
          <a:p>
            <a:pPr defTabSz="514095">
              <a:defRPr sz="7040"/>
            </a:pPr>
            <a:r>
              <a:rPr lang="es-ES_tradnl" dirty="0" smtClean="0"/>
              <a:t>¿Cómo encontrarlos?</a:t>
            </a:r>
            <a:endParaRPr lang="es-ES_tradnl" dirty="0"/>
          </a:p>
        </p:txBody>
      </p:sp>
      <p:sp>
        <p:nvSpPr>
          <p:cNvPr id="120" name="Shape 120"/>
          <p:cNvSpPr>
            <a:spLocks noGrp="1"/>
          </p:cNvSpPr>
          <p:nvPr>
            <p:ph type="subTitle" sz="quarter" idx="1"/>
          </p:nvPr>
        </p:nvSpPr>
        <p:spPr>
          <a:xfrm>
            <a:off x="1270000" y="5892800"/>
            <a:ext cx="10464800" cy="1130300"/>
          </a:xfrm>
          <a:prstGeom prst="rect">
            <a:avLst/>
          </a:prstGeom>
        </p:spPr>
        <p:txBody>
          <a:bodyPr/>
          <a:lstStyle/>
          <a:p>
            <a:r>
              <a:rPr dirty="0"/>
              <a:t>Masterclasses </a:t>
            </a:r>
            <a:r>
              <a:rPr dirty="0" smtClean="0"/>
              <a:t>201</a:t>
            </a:r>
            <a:r>
              <a:rPr lang="en-US" dirty="0" smtClean="0"/>
              <a:t>6</a:t>
            </a:r>
            <a:endParaRPr dirty="0"/>
          </a:p>
        </p:txBody>
      </p:sp>
    </p:spTree>
  </p:cSld>
  <p:clrMapOvr>
    <a:masterClrMapping/>
  </p:clrMapOvr>
  <p:transition spd="med"/>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 name="Shape 122"/>
          <p:cNvSpPr>
            <a:spLocks noGrp="1"/>
          </p:cNvSpPr>
          <p:nvPr>
            <p:ph type="sldNum" sz="quarter" idx="4294967295"/>
          </p:nvPr>
        </p:nvSpPr>
        <p:spPr>
          <a:xfrm>
            <a:off x="6375349" y="9251950"/>
            <a:ext cx="241402" cy="381000"/>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t>2</a:t>
            </a:fld>
            <a:endParaRPr/>
          </a:p>
        </p:txBody>
      </p:sp>
      <p:sp>
        <p:nvSpPr>
          <p:cNvPr id="123" name="Shape 123"/>
          <p:cNvSpPr>
            <a:spLocks noGrp="1"/>
          </p:cNvSpPr>
          <p:nvPr>
            <p:ph type="title"/>
          </p:nvPr>
        </p:nvSpPr>
        <p:spPr>
          <a:xfrm>
            <a:off x="952500" y="304800"/>
            <a:ext cx="11099800" cy="946895"/>
          </a:xfrm>
          <a:prstGeom prst="rect">
            <a:avLst/>
          </a:prstGeom>
        </p:spPr>
        <p:txBody>
          <a:bodyPr>
            <a:normAutofit/>
          </a:bodyPr>
          <a:lstStyle>
            <a:lvl1pPr defTabSz="403097">
              <a:defRPr sz="5520"/>
            </a:lvl1pPr>
          </a:lstStyle>
          <a:p>
            <a:r>
              <a:rPr lang="es-ES_tradnl" dirty="0" smtClean="0"/>
              <a:t>¿Qué sabemos de los neutrinos?</a:t>
            </a:r>
            <a:endParaRPr lang="es-ES_tradnl" dirty="0"/>
          </a:p>
        </p:txBody>
      </p:sp>
      <p:pic>
        <p:nvPicPr>
          <p:cNvPr id="124" name="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pic>
        <p:nvPicPr>
          <p:cNvPr id="125" name="pasted-image.tif"/>
          <p:cNvPicPr>
            <a:picLocks noChangeAspect="1"/>
          </p:cNvPicPr>
          <p:nvPr/>
        </p:nvPicPr>
        <p:blipFill>
          <a:blip r:embed="rId4">
            <a:extLst/>
          </a:blip>
          <a:stretch>
            <a:fillRect/>
          </a:stretch>
        </p:blipFill>
        <p:spPr>
          <a:xfrm>
            <a:off x="1980580" y="2067033"/>
            <a:ext cx="4936900" cy="2781120"/>
          </a:xfrm>
          <a:prstGeom prst="rect">
            <a:avLst/>
          </a:prstGeom>
          <a:ln w="12700">
            <a:miter lim="400000"/>
          </a:ln>
        </p:spPr>
      </p:pic>
      <p:pic>
        <p:nvPicPr>
          <p:cNvPr id="126" name="pasted-image.tif"/>
          <p:cNvPicPr>
            <a:picLocks noChangeAspect="1"/>
          </p:cNvPicPr>
          <p:nvPr/>
        </p:nvPicPr>
        <p:blipFill>
          <a:blip r:embed="rId5">
            <a:extLst/>
          </a:blip>
          <a:stretch>
            <a:fillRect/>
          </a:stretch>
        </p:blipFill>
        <p:spPr>
          <a:xfrm>
            <a:off x="7868083" y="2047893"/>
            <a:ext cx="2882901" cy="2819401"/>
          </a:xfrm>
          <a:prstGeom prst="rect">
            <a:avLst/>
          </a:prstGeom>
          <a:ln w="12700">
            <a:miter lim="400000"/>
          </a:ln>
        </p:spPr>
      </p:pic>
      <p:pic>
        <p:nvPicPr>
          <p:cNvPr id="127" name="pasted-image.tif"/>
          <p:cNvPicPr>
            <a:picLocks noChangeAspect="1"/>
          </p:cNvPicPr>
          <p:nvPr/>
        </p:nvPicPr>
        <p:blipFill>
          <a:blip r:embed="rId6">
            <a:extLst/>
          </a:blip>
          <a:stretch>
            <a:fillRect/>
          </a:stretch>
        </p:blipFill>
        <p:spPr>
          <a:xfrm>
            <a:off x="4796950" y="5021181"/>
            <a:ext cx="3410900" cy="3172138"/>
          </a:xfrm>
          <a:prstGeom prst="rect">
            <a:avLst/>
          </a:prstGeom>
          <a:ln w="12700">
            <a:miter lim="400000"/>
          </a:ln>
        </p:spPr>
      </p:pic>
    </p:spTree>
  </p:cSld>
  <p:clrMapOvr>
    <a:masterClrMapping/>
  </p:clrMapOvr>
  <p:transition spd="slow"/>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1" name="Shape 131"/>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¿Cómo buscamos neutrinos?</a:t>
            </a:r>
            <a:endParaRPr lang="es-ES_tradnl" dirty="0"/>
          </a:p>
        </p:txBody>
      </p:sp>
      <p:sp>
        <p:nvSpPr>
          <p:cNvPr id="132" name="Shape 132"/>
          <p:cNvSpPr>
            <a:spLocks noGrp="1"/>
          </p:cNvSpPr>
          <p:nvPr>
            <p:ph type="sldNum" sz="quarter" idx="4294967295"/>
          </p:nvPr>
        </p:nvSpPr>
        <p:spPr>
          <a:xfrm>
            <a:off x="6380634" y="9251950"/>
            <a:ext cx="230832" cy="379591"/>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3</a:t>
            </a:fld>
            <a:endParaRPr lang="es-ES_tradnl" dirty="0"/>
          </a:p>
        </p:txBody>
      </p:sp>
      <p:pic>
        <p:nvPicPr>
          <p:cNvPr id="133" name="Hessballon.jpg"/>
          <p:cNvPicPr>
            <a:picLocks noChangeAspect="1"/>
          </p:cNvPicPr>
          <p:nvPr/>
        </p:nvPicPr>
        <p:blipFill>
          <a:blip r:embed="rId3">
            <a:extLst/>
          </a:blip>
          <a:stretch>
            <a:fillRect/>
          </a:stretch>
        </p:blipFill>
        <p:spPr>
          <a:xfrm>
            <a:off x="1536562" y="3181715"/>
            <a:ext cx="4109053" cy="4775133"/>
          </a:xfrm>
          <a:prstGeom prst="rect">
            <a:avLst/>
          </a:prstGeom>
          <a:ln w="12700">
            <a:miter lim="400000"/>
          </a:ln>
        </p:spPr>
      </p:pic>
      <p:pic>
        <p:nvPicPr>
          <p:cNvPr id="134" name="pasted-image.tif"/>
          <p:cNvPicPr>
            <a:picLocks noChangeAspect="1"/>
          </p:cNvPicPr>
          <p:nvPr/>
        </p:nvPicPr>
        <p:blipFill>
          <a:blip r:embed="rId4">
            <a:extLst/>
          </a:blip>
          <a:stretch>
            <a:fillRect/>
          </a:stretch>
        </p:blipFill>
        <p:spPr>
          <a:xfrm>
            <a:off x="6862385" y="2054069"/>
            <a:ext cx="4925664" cy="5911556"/>
          </a:xfrm>
          <a:prstGeom prst="rect">
            <a:avLst/>
          </a:prstGeom>
          <a:ln w="12700">
            <a:miter lim="400000"/>
          </a:ln>
        </p:spPr>
      </p:pic>
      <p:sp>
        <p:nvSpPr>
          <p:cNvPr id="135" name="Shape 135"/>
          <p:cNvSpPr/>
          <p:nvPr/>
        </p:nvSpPr>
        <p:spPr>
          <a:xfrm>
            <a:off x="340640" y="1366329"/>
            <a:ext cx="6093703" cy="1764586"/>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r>
              <a:rPr lang="es-ES_tradnl" dirty="0" smtClean="0"/>
              <a:t>1912: </a:t>
            </a:r>
            <a:r>
              <a:rPr lang="es-ES_tradnl" dirty="0" err="1" smtClean="0"/>
              <a:t>Hess</a:t>
            </a:r>
            <a:r>
              <a:rPr lang="es-ES_tradnl" dirty="0" smtClean="0"/>
              <a:t> descubre los</a:t>
            </a:r>
          </a:p>
          <a:p>
            <a:r>
              <a:rPr lang="es-ES_tradnl" dirty="0" smtClean="0"/>
              <a:t> “Rayos Cósmicos” (principalmente p)</a:t>
            </a:r>
            <a:endParaRPr lang="es-ES_tradnl" dirty="0"/>
          </a:p>
        </p:txBody>
      </p:sp>
      <p:grpSp>
        <p:nvGrpSpPr>
          <p:cNvPr id="138" name="Group 138"/>
          <p:cNvGrpSpPr/>
          <p:nvPr/>
        </p:nvGrpSpPr>
        <p:grpSpPr>
          <a:xfrm>
            <a:off x="486003" y="8320512"/>
            <a:ext cx="12032794" cy="850902"/>
            <a:chOff x="-3625" y="97155"/>
            <a:chExt cx="12032793" cy="850901"/>
          </a:xfrm>
        </p:grpSpPr>
        <p:sp>
          <p:nvSpPr>
            <p:cNvPr id="137" name="Shape 137"/>
            <p:cNvSpPr/>
            <p:nvPr/>
          </p:nvSpPr>
          <p:spPr>
            <a:xfrm>
              <a:off x="1489523" y="97155"/>
              <a:ext cx="9053760" cy="656589"/>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rPr lang="es-ES_tradnl" dirty="0" smtClean="0"/>
                <a:t>¿De dónde vienen y cómo son acelerados?</a:t>
              </a:r>
              <a:endParaRPr lang="es-ES_tradnl" dirty="0"/>
            </a:p>
          </p:txBody>
        </p:sp>
        <p:pic>
          <p:nvPicPr>
            <p:cNvPr id="136" name="Picture 135"/>
            <p:cNvPicPr>
              <a:picLocks/>
            </p:cNvPicPr>
            <p:nvPr/>
          </p:nvPicPr>
          <p:blipFill>
            <a:blip r:embed="rId5">
              <a:extLst/>
            </a:blip>
            <a:stretch>
              <a:fillRect/>
            </a:stretch>
          </p:blipFill>
          <p:spPr>
            <a:xfrm>
              <a:off x="-3625" y="97155"/>
              <a:ext cx="12032793" cy="850901"/>
            </a:xfrm>
            <a:prstGeom prst="rect">
              <a:avLst/>
            </a:prstGeom>
            <a:effectLst/>
          </p:spPr>
        </p:pic>
      </p:grpSp>
      <p:sp>
        <p:nvSpPr>
          <p:cNvPr id="139" name="Shape 139"/>
          <p:cNvSpPr/>
          <p:nvPr/>
        </p:nvSpPr>
        <p:spPr>
          <a:xfrm>
            <a:off x="7696484" y="4192216"/>
            <a:ext cx="1450718" cy="887422"/>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defRPr sz="1700"/>
            </a:pPr>
            <a:r>
              <a:rPr lang="es-ES_tradnl" dirty="0" err="1" smtClean="0"/>
              <a:t>energies</a:t>
            </a:r>
            <a:r>
              <a:rPr lang="es-ES_tradnl" dirty="0" smtClean="0"/>
              <a:t> </a:t>
            </a:r>
          </a:p>
          <a:p>
            <a:pPr>
              <a:defRPr sz="1700"/>
            </a:pPr>
            <a:r>
              <a:rPr lang="es-ES_tradnl" dirty="0" err="1" smtClean="0"/>
              <a:t>produced</a:t>
            </a:r>
            <a:r>
              <a:rPr lang="es-ES_tradnl" dirty="0" smtClean="0"/>
              <a:t> in </a:t>
            </a:r>
          </a:p>
          <a:p>
            <a:pPr>
              <a:defRPr sz="1700"/>
            </a:pPr>
            <a:r>
              <a:rPr lang="es-ES_tradnl" dirty="0" err="1" smtClean="0"/>
              <a:t>the</a:t>
            </a:r>
            <a:r>
              <a:rPr lang="es-ES_tradnl" dirty="0" smtClean="0"/>
              <a:t> </a:t>
            </a:r>
            <a:r>
              <a:rPr lang="es-ES_tradnl" dirty="0" err="1" smtClean="0"/>
              <a:t>laboratory</a:t>
            </a:r>
            <a:endParaRPr lang="es-ES_tradnl" dirty="0"/>
          </a:p>
        </p:txBody>
      </p:sp>
      <p:sp>
        <p:nvSpPr>
          <p:cNvPr id="140" name="Shape 140"/>
          <p:cNvSpPr/>
          <p:nvPr/>
        </p:nvSpPr>
        <p:spPr>
          <a:xfrm flipH="1">
            <a:off x="8397409" y="4120959"/>
            <a:ext cx="505308" cy="1"/>
          </a:xfrm>
          <a:prstGeom prst="line">
            <a:avLst/>
          </a:prstGeom>
          <a:ln w="25400">
            <a:solidFill>
              <a:srgbClr val="000000"/>
            </a:solidFill>
            <a:miter lim="400000"/>
            <a:tailEnd type="triangle"/>
          </a:ln>
        </p:spPr>
        <p:txBody>
          <a:bodyPr lIns="50800" tIns="50800" rIns="50800" bIns="50800" anchor="ctr"/>
          <a:lstStyle/>
          <a:p>
            <a:pPr>
              <a:defRPr sz="2400"/>
            </a:pPr>
            <a:endParaRPr lang="es-ES_tradnl" dirty="0"/>
          </a:p>
        </p:txBody>
      </p:sp>
      <p:sp>
        <p:nvSpPr>
          <p:cNvPr id="141" name="Shape 141"/>
          <p:cNvSpPr/>
          <p:nvPr/>
        </p:nvSpPr>
        <p:spPr>
          <a:xfrm flipV="1">
            <a:off x="8887563" y="3987098"/>
            <a:ext cx="1" cy="242322"/>
          </a:xfrm>
          <a:prstGeom prst="line">
            <a:avLst/>
          </a:prstGeom>
          <a:ln w="25400">
            <a:solidFill>
              <a:srgbClr val="000000"/>
            </a:solidFill>
            <a:miter lim="400000"/>
          </a:ln>
        </p:spPr>
        <p:txBody>
          <a:bodyPr lIns="50800" tIns="50800" rIns="50800" bIns="50800" anchor="ctr"/>
          <a:lstStyle/>
          <a:p>
            <a:pPr>
              <a:defRPr sz="2400"/>
            </a:pPr>
            <a:endParaRPr lang="es-ES_tradnl" dirty="0"/>
          </a:p>
        </p:txBody>
      </p:sp>
      <p:sp>
        <p:nvSpPr>
          <p:cNvPr id="2" name="Rectangle 1"/>
          <p:cNvSpPr/>
          <p:nvPr/>
        </p:nvSpPr>
        <p:spPr>
          <a:xfrm>
            <a:off x="6294651" y="4553635"/>
            <a:ext cx="415498" cy="646331"/>
          </a:xfrm>
          <a:prstGeom prst="rect">
            <a:avLst/>
          </a:prstGeom>
        </p:spPr>
        <p:txBody>
          <a:bodyPr wrap="none">
            <a:spAutoFit/>
          </a:bodyPr>
          <a:lstStyle/>
          <a:p>
            <a:r>
              <a:rPr lang="es-ES_tradnl" dirty="0" smtClean="0"/>
              <a:t>¿</a:t>
            </a:r>
            <a:endParaRPr lang="es-ES_tradnl" dirty="0"/>
          </a:p>
        </p:txBody>
      </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13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8" grpId="1" animBg="1" advAuto="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5" name="pasted-image.tif"/>
          <p:cNvPicPr>
            <a:picLocks noChangeAspect="1"/>
          </p:cNvPicPr>
          <p:nvPr/>
        </p:nvPicPr>
        <p:blipFill>
          <a:blip r:embed="rId2">
            <a:extLst/>
          </a:blip>
          <a:stretch>
            <a:fillRect/>
          </a:stretch>
        </p:blipFill>
        <p:spPr>
          <a:xfrm>
            <a:off x="9967078" y="1383601"/>
            <a:ext cx="2095334" cy="1742884"/>
          </a:xfrm>
          <a:prstGeom prst="rect">
            <a:avLst/>
          </a:prstGeom>
          <a:ln w="12700">
            <a:miter lim="400000"/>
          </a:ln>
        </p:spPr>
      </p:pic>
      <p:sp>
        <p:nvSpPr>
          <p:cNvPr id="146" name="Shape 146"/>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¿Por qué buscamos neutrinos?</a:t>
            </a:r>
            <a:endParaRPr lang="es-ES_tradnl" dirty="0"/>
          </a:p>
        </p:txBody>
      </p:sp>
      <p:sp>
        <p:nvSpPr>
          <p:cNvPr id="147" name="Shape 147"/>
          <p:cNvSpPr>
            <a:spLocks noGrp="1"/>
          </p:cNvSpPr>
          <p:nvPr>
            <p:ph type="sldNum" sz="quarter" idx="4294967295"/>
          </p:nvPr>
        </p:nvSpPr>
        <p:spPr>
          <a:xfrm>
            <a:off x="6375349" y="9251950"/>
            <a:ext cx="241402" cy="381000"/>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t>4</a:t>
            </a:fld>
            <a:endParaRPr/>
          </a:p>
        </p:txBody>
      </p:sp>
      <p:sp>
        <p:nvSpPr>
          <p:cNvPr id="148" name="Shape 148"/>
          <p:cNvSpPr/>
          <p:nvPr/>
        </p:nvSpPr>
        <p:spPr>
          <a:xfrm>
            <a:off x="337268" y="2527938"/>
            <a:ext cx="8172551" cy="1210588"/>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pPr algn="l"/>
            <a:r>
              <a:rPr dirty="0" smtClean="0"/>
              <a:t>Ingredient</a:t>
            </a:r>
            <a:r>
              <a:rPr lang="en-US" dirty="0" smtClean="0"/>
              <a:t>e</a:t>
            </a:r>
            <a:r>
              <a:rPr dirty="0" smtClean="0"/>
              <a:t>s </a:t>
            </a:r>
            <a:r>
              <a:rPr lang="en-US" dirty="0" smtClean="0"/>
              <a:t>para neutrinos cósmicos:</a:t>
            </a:r>
            <a:endParaRPr dirty="0" smtClean="0"/>
          </a:p>
          <a:p>
            <a:pPr algn="l"/>
            <a:endParaRPr dirty="0"/>
          </a:p>
        </p:txBody>
      </p:sp>
      <p:pic>
        <p:nvPicPr>
          <p:cNvPr id="149" name="pasted-image.tif"/>
          <p:cNvPicPr>
            <a:picLocks noChangeAspect="1"/>
          </p:cNvPicPr>
          <p:nvPr/>
        </p:nvPicPr>
        <p:blipFill>
          <a:blip r:embed="rId3">
            <a:extLst/>
          </a:blip>
          <a:stretch>
            <a:fillRect/>
          </a:stretch>
        </p:blipFill>
        <p:spPr>
          <a:xfrm>
            <a:off x="1853341" y="3641511"/>
            <a:ext cx="3810001" cy="3429001"/>
          </a:xfrm>
          <a:prstGeom prst="rect">
            <a:avLst/>
          </a:prstGeom>
          <a:ln w="12700">
            <a:miter lim="400000"/>
          </a:ln>
        </p:spPr>
      </p:pic>
      <p:pic>
        <p:nvPicPr>
          <p:cNvPr id="150" name="pasted-image.tif"/>
          <p:cNvPicPr>
            <a:picLocks noChangeAspect="1"/>
          </p:cNvPicPr>
          <p:nvPr/>
        </p:nvPicPr>
        <p:blipFill>
          <a:blip r:embed="rId4">
            <a:extLst/>
          </a:blip>
          <a:stretch>
            <a:fillRect/>
          </a:stretch>
        </p:blipFill>
        <p:spPr>
          <a:xfrm>
            <a:off x="12455134" y="8744512"/>
            <a:ext cx="440921" cy="946895"/>
          </a:xfrm>
          <a:prstGeom prst="rect">
            <a:avLst/>
          </a:prstGeom>
          <a:ln w="12700">
            <a:miter lim="400000"/>
          </a:ln>
        </p:spPr>
      </p:pic>
      <p:pic>
        <p:nvPicPr>
          <p:cNvPr id="151" name="pasted-image.tif"/>
          <p:cNvPicPr>
            <a:picLocks noChangeAspect="1"/>
          </p:cNvPicPr>
          <p:nvPr/>
        </p:nvPicPr>
        <p:blipFill>
          <a:blip r:embed="rId5">
            <a:extLst/>
          </a:blip>
          <a:stretch>
            <a:fillRect/>
          </a:stretch>
        </p:blipFill>
        <p:spPr>
          <a:xfrm>
            <a:off x="11397742" y="3259934"/>
            <a:ext cx="739982" cy="665984"/>
          </a:xfrm>
          <a:prstGeom prst="rect">
            <a:avLst/>
          </a:prstGeom>
          <a:ln w="12700">
            <a:miter lim="400000"/>
          </a:ln>
        </p:spPr>
      </p:pic>
      <p:sp>
        <p:nvSpPr>
          <p:cNvPr id="152" name="Shape 152"/>
          <p:cNvSpPr/>
          <p:nvPr/>
        </p:nvSpPr>
        <p:spPr>
          <a:xfrm flipH="1">
            <a:off x="10755879" y="2959830"/>
            <a:ext cx="204763" cy="655538"/>
          </a:xfrm>
          <a:prstGeom prst="line">
            <a:avLst/>
          </a:prstGeom>
          <a:ln w="38100">
            <a:solidFill>
              <a:srgbClr val="FF0B01"/>
            </a:solidFill>
            <a:miter lim="400000"/>
          </a:ln>
        </p:spPr>
        <p:txBody>
          <a:bodyPr lIns="50800" tIns="50800" rIns="50800" bIns="50800" anchor="ctr"/>
          <a:lstStyle/>
          <a:p>
            <a:pPr>
              <a:defRPr sz="2400"/>
            </a:pPr>
            <a:endParaRPr/>
          </a:p>
        </p:txBody>
      </p:sp>
      <p:sp>
        <p:nvSpPr>
          <p:cNvPr id="153" name="Shape 153"/>
          <p:cNvSpPr/>
          <p:nvPr/>
        </p:nvSpPr>
        <p:spPr>
          <a:xfrm flipH="1">
            <a:off x="11114481" y="2959830"/>
            <a:ext cx="204441" cy="655538"/>
          </a:xfrm>
          <a:prstGeom prst="line">
            <a:avLst/>
          </a:prstGeom>
          <a:ln w="38100">
            <a:solidFill>
              <a:srgbClr val="FF0B01"/>
            </a:solidFill>
            <a:miter lim="400000"/>
          </a:ln>
        </p:spPr>
        <p:txBody>
          <a:bodyPr lIns="50800" tIns="50800" rIns="50800" bIns="50800" anchor="ctr"/>
          <a:lstStyle/>
          <a:p>
            <a:pPr>
              <a:defRPr sz="2400"/>
            </a:pPr>
            <a:endParaRPr/>
          </a:p>
        </p:txBody>
      </p:sp>
      <p:sp>
        <p:nvSpPr>
          <p:cNvPr id="154" name="Shape 154"/>
          <p:cNvSpPr/>
          <p:nvPr/>
        </p:nvSpPr>
        <p:spPr>
          <a:xfrm>
            <a:off x="10788098" y="2959830"/>
            <a:ext cx="140325" cy="655538"/>
          </a:xfrm>
          <a:prstGeom prst="line">
            <a:avLst/>
          </a:prstGeom>
          <a:ln w="38100">
            <a:solidFill>
              <a:srgbClr val="FF0B01"/>
            </a:solidFill>
            <a:miter lim="400000"/>
          </a:ln>
        </p:spPr>
        <p:txBody>
          <a:bodyPr lIns="50800" tIns="50800" rIns="50800" bIns="50800" anchor="ctr"/>
          <a:lstStyle/>
          <a:p>
            <a:pPr>
              <a:defRPr sz="2400"/>
            </a:pPr>
            <a:endParaRPr/>
          </a:p>
        </p:txBody>
      </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14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2" nodeType="clickEffect">
                                  <p:stCondLst>
                                    <p:cond delay="0"/>
                                  </p:stCondLst>
                                  <p:iterate>
                                    <p:tmAbs val="0"/>
                                  </p:iterate>
                                  <p:childTnLst>
                                    <p:set>
                                      <p:cBhvr>
                                        <p:cTn id="10" fill="hold"/>
                                        <p:tgtEl>
                                          <p:spTgt spid="152"/>
                                        </p:tgtEl>
                                        <p:attrNameLst>
                                          <p:attrName>style.visibility</p:attrName>
                                        </p:attrNameLst>
                                      </p:cBhvr>
                                      <p:to>
                                        <p:strVal val="visible"/>
                                      </p:to>
                                    </p:set>
                                  </p:childTnLst>
                                </p:cTn>
                              </p:par>
                            </p:childTnLst>
                          </p:cTn>
                        </p:par>
                        <p:par>
                          <p:cTn id="11" fill="hold">
                            <p:stCondLst>
                              <p:cond delay="0"/>
                            </p:stCondLst>
                            <p:childTnLst>
                              <p:par>
                                <p:cTn id="12" presetID="1" presetClass="entr" presetSubtype="0" fill="hold" grpId="3" nodeType="afterEffect">
                                  <p:stCondLst>
                                    <p:cond delay="0"/>
                                  </p:stCondLst>
                                  <p:iterate>
                                    <p:tmAbs val="0"/>
                                  </p:iterate>
                                  <p:childTnLst>
                                    <p:set>
                                      <p:cBhvr>
                                        <p:cTn id="13" fill="hold"/>
                                        <p:tgtEl>
                                          <p:spTgt spid="153"/>
                                        </p:tgtEl>
                                        <p:attrNameLst>
                                          <p:attrName>style.visibility</p:attrName>
                                        </p:attrNameLst>
                                      </p:cBhvr>
                                      <p:to>
                                        <p:strVal val="visible"/>
                                      </p:to>
                                    </p:set>
                                  </p:childTnLst>
                                </p:cTn>
                              </p:par>
                            </p:childTnLst>
                          </p:cTn>
                        </p:par>
                        <p:par>
                          <p:cTn id="14" fill="hold">
                            <p:stCondLst>
                              <p:cond delay="0"/>
                            </p:stCondLst>
                            <p:childTnLst>
                              <p:par>
                                <p:cTn id="15" presetID="1" presetClass="entr" presetSubtype="0" fill="hold" grpId="4" nodeType="afterEffect">
                                  <p:stCondLst>
                                    <p:cond delay="0"/>
                                  </p:stCondLst>
                                  <p:iterate>
                                    <p:tmAbs val="0"/>
                                  </p:iterate>
                                  <p:childTnLst>
                                    <p:set>
                                      <p:cBhvr>
                                        <p:cTn id="16" fill="hold"/>
                                        <p:tgtEl>
                                          <p:spTgt spid="154"/>
                                        </p:tgtEl>
                                        <p:attrNameLst>
                                          <p:attrName>style.visibility</p:attrName>
                                        </p:attrNameLst>
                                      </p:cBhvr>
                                      <p:to>
                                        <p:strVal val="visible"/>
                                      </p:to>
                                    </p:set>
                                  </p:childTnLst>
                                </p:cTn>
                              </p:par>
                            </p:childTnLst>
                          </p:cTn>
                        </p:par>
                        <p:par>
                          <p:cTn id="17" fill="hold">
                            <p:stCondLst>
                              <p:cond delay="0"/>
                            </p:stCondLst>
                            <p:childTnLst>
                              <p:par>
                                <p:cTn id="18" presetID="1" presetClass="entr" presetSubtype="0" fill="hold" grpId="5" nodeType="afterEffect">
                                  <p:stCondLst>
                                    <p:cond delay="0"/>
                                  </p:stCondLst>
                                  <p:iterate>
                                    <p:tmAbs val="0"/>
                                  </p:iterate>
                                  <p:childTnLst>
                                    <p:set>
                                      <p:cBhvr>
                                        <p:cTn id="19" fill="hold"/>
                                        <p:tgtEl>
                                          <p:spTgt spid="15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5" grpId="1" animBg="1" advAuto="0"/>
      <p:bldP spid="151" grpId="5" animBg="1" advAuto="0"/>
      <p:bldP spid="152" grpId="2" animBg="1" advAuto="0"/>
      <p:bldP spid="153" grpId="3" animBg="1" advAuto="0"/>
      <p:bldP spid="154" grpId="4" animBg="1" advAuto="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6" name="pasted-image.tif"/>
          <p:cNvPicPr>
            <a:picLocks noChangeAspect="1"/>
          </p:cNvPicPr>
          <p:nvPr/>
        </p:nvPicPr>
        <p:blipFill>
          <a:blip r:embed="rId2">
            <a:extLst/>
          </a:blip>
          <a:stretch>
            <a:fillRect/>
          </a:stretch>
        </p:blipFill>
        <p:spPr>
          <a:xfrm>
            <a:off x="10836595" y="4514157"/>
            <a:ext cx="1287488" cy="725286"/>
          </a:xfrm>
          <a:prstGeom prst="rect">
            <a:avLst/>
          </a:prstGeom>
          <a:ln w="12700">
            <a:miter lim="400000"/>
          </a:ln>
        </p:spPr>
      </p:pic>
      <p:pic>
        <p:nvPicPr>
          <p:cNvPr id="157" name="pasted-image.tif"/>
          <p:cNvPicPr>
            <a:picLocks noChangeAspect="1"/>
          </p:cNvPicPr>
          <p:nvPr/>
        </p:nvPicPr>
        <p:blipFill>
          <a:blip r:embed="rId3">
            <a:extLst/>
          </a:blip>
          <a:stretch>
            <a:fillRect/>
          </a:stretch>
        </p:blipFill>
        <p:spPr>
          <a:xfrm>
            <a:off x="9967078" y="1383601"/>
            <a:ext cx="2095334" cy="1742884"/>
          </a:xfrm>
          <a:prstGeom prst="rect">
            <a:avLst/>
          </a:prstGeom>
          <a:ln w="12700">
            <a:miter lim="400000"/>
          </a:ln>
        </p:spPr>
      </p:pic>
      <p:sp>
        <p:nvSpPr>
          <p:cNvPr id="158" name="Shape 158"/>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¿Por qué buscamos neutrinos?</a:t>
            </a:r>
            <a:endParaRPr lang="es-ES_tradnl" dirty="0"/>
          </a:p>
        </p:txBody>
      </p:sp>
      <p:sp>
        <p:nvSpPr>
          <p:cNvPr id="159" name="Shape 159"/>
          <p:cNvSpPr>
            <a:spLocks noGrp="1"/>
          </p:cNvSpPr>
          <p:nvPr>
            <p:ph type="sldNum" sz="quarter" idx="4294967295"/>
          </p:nvPr>
        </p:nvSpPr>
        <p:spPr>
          <a:xfrm>
            <a:off x="6380634" y="9251950"/>
            <a:ext cx="230832" cy="379591"/>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5</a:t>
            </a:fld>
            <a:endParaRPr lang="es-ES_tradnl" dirty="0"/>
          </a:p>
        </p:txBody>
      </p:sp>
      <p:pic>
        <p:nvPicPr>
          <p:cNvPr id="160" name="pasted-image.tif"/>
          <p:cNvPicPr>
            <a:picLocks noChangeAspect="1"/>
          </p:cNvPicPr>
          <p:nvPr/>
        </p:nvPicPr>
        <p:blipFill>
          <a:blip r:embed="rId4">
            <a:extLst/>
          </a:blip>
          <a:stretch>
            <a:fillRect/>
          </a:stretch>
        </p:blipFill>
        <p:spPr>
          <a:xfrm>
            <a:off x="262826" y="6214403"/>
            <a:ext cx="3810001" cy="3429001"/>
          </a:xfrm>
          <a:prstGeom prst="rect">
            <a:avLst/>
          </a:prstGeom>
          <a:ln w="12700">
            <a:miter lim="400000"/>
          </a:ln>
        </p:spPr>
      </p:pic>
      <p:pic>
        <p:nvPicPr>
          <p:cNvPr id="161" name="pasted-image.tif"/>
          <p:cNvPicPr>
            <a:picLocks noChangeAspect="1"/>
          </p:cNvPicPr>
          <p:nvPr/>
        </p:nvPicPr>
        <p:blipFill>
          <a:blip r:embed="rId5">
            <a:extLst/>
          </a:blip>
          <a:stretch>
            <a:fillRect/>
          </a:stretch>
        </p:blipFill>
        <p:spPr>
          <a:xfrm>
            <a:off x="12455134" y="8744512"/>
            <a:ext cx="440921" cy="946895"/>
          </a:xfrm>
          <a:prstGeom prst="rect">
            <a:avLst/>
          </a:prstGeom>
          <a:ln w="12700">
            <a:miter lim="400000"/>
          </a:ln>
        </p:spPr>
      </p:pic>
      <p:pic>
        <p:nvPicPr>
          <p:cNvPr id="162" name="pasted-image.tif"/>
          <p:cNvPicPr>
            <a:picLocks noChangeAspect="1"/>
          </p:cNvPicPr>
          <p:nvPr/>
        </p:nvPicPr>
        <p:blipFill>
          <a:blip r:embed="rId3">
            <a:extLst/>
          </a:blip>
          <a:stretch>
            <a:fillRect/>
          </a:stretch>
        </p:blipFill>
        <p:spPr>
          <a:xfrm>
            <a:off x="9967078" y="1383601"/>
            <a:ext cx="2095334" cy="1742884"/>
          </a:xfrm>
          <a:prstGeom prst="rect">
            <a:avLst/>
          </a:prstGeom>
          <a:ln w="12700">
            <a:miter lim="400000"/>
          </a:ln>
        </p:spPr>
      </p:pic>
      <p:pic>
        <p:nvPicPr>
          <p:cNvPr id="163" name="pasted-image.tif"/>
          <p:cNvPicPr>
            <a:picLocks noChangeAspect="1"/>
          </p:cNvPicPr>
          <p:nvPr/>
        </p:nvPicPr>
        <p:blipFill>
          <a:blip r:embed="rId6">
            <a:extLst/>
          </a:blip>
          <a:stretch>
            <a:fillRect/>
          </a:stretch>
        </p:blipFill>
        <p:spPr>
          <a:xfrm>
            <a:off x="11397742" y="3259934"/>
            <a:ext cx="739982" cy="665984"/>
          </a:xfrm>
          <a:prstGeom prst="rect">
            <a:avLst/>
          </a:prstGeom>
          <a:ln w="12700">
            <a:miter lim="400000"/>
          </a:ln>
        </p:spPr>
      </p:pic>
      <p:sp>
        <p:nvSpPr>
          <p:cNvPr id="164" name="Shape 164"/>
          <p:cNvSpPr/>
          <p:nvPr/>
        </p:nvSpPr>
        <p:spPr>
          <a:xfrm flipH="1">
            <a:off x="10881707" y="2959830"/>
            <a:ext cx="78935" cy="501789"/>
          </a:xfrm>
          <a:prstGeom prst="line">
            <a:avLst/>
          </a:prstGeom>
          <a:ln w="38100">
            <a:solidFill>
              <a:srgbClr val="FF0B01"/>
            </a:solidFill>
            <a:miter lim="400000"/>
          </a:ln>
        </p:spPr>
        <p:txBody>
          <a:bodyPr lIns="50800" tIns="50800" rIns="50800" bIns="50800" anchor="ctr"/>
          <a:lstStyle/>
          <a:p>
            <a:pPr>
              <a:defRPr sz="2400"/>
            </a:pPr>
            <a:endParaRPr lang="es-ES_tradnl" dirty="0"/>
          </a:p>
        </p:txBody>
      </p:sp>
      <p:sp>
        <p:nvSpPr>
          <p:cNvPr id="165" name="Shape 165"/>
          <p:cNvSpPr/>
          <p:nvPr/>
        </p:nvSpPr>
        <p:spPr>
          <a:xfrm flipH="1">
            <a:off x="11052769" y="2959830"/>
            <a:ext cx="266153" cy="501789"/>
          </a:xfrm>
          <a:prstGeom prst="line">
            <a:avLst/>
          </a:prstGeom>
          <a:ln w="38100">
            <a:solidFill>
              <a:srgbClr val="FF0B01"/>
            </a:solidFill>
            <a:miter lim="400000"/>
          </a:ln>
        </p:spPr>
        <p:txBody>
          <a:bodyPr lIns="50800" tIns="50800" rIns="50800" bIns="50800" anchor="ctr"/>
          <a:lstStyle/>
          <a:p>
            <a:pPr>
              <a:defRPr sz="2400"/>
            </a:pPr>
            <a:endParaRPr lang="es-ES_tradnl" dirty="0"/>
          </a:p>
        </p:txBody>
      </p:sp>
      <p:sp>
        <p:nvSpPr>
          <p:cNvPr id="166" name="Shape 166"/>
          <p:cNvSpPr/>
          <p:nvPr/>
        </p:nvSpPr>
        <p:spPr>
          <a:xfrm>
            <a:off x="10788098" y="2959830"/>
            <a:ext cx="1" cy="501789"/>
          </a:xfrm>
          <a:prstGeom prst="line">
            <a:avLst/>
          </a:prstGeom>
          <a:ln w="38100">
            <a:solidFill>
              <a:srgbClr val="FF0B01"/>
            </a:solidFill>
            <a:miter lim="400000"/>
          </a:ln>
        </p:spPr>
        <p:txBody>
          <a:bodyPr lIns="50800" tIns="50800" rIns="50800" bIns="50800" anchor="ctr"/>
          <a:lstStyle/>
          <a:p>
            <a:pPr>
              <a:defRPr sz="2400"/>
            </a:pPr>
            <a:endParaRPr lang="es-ES_tradnl" dirty="0"/>
          </a:p>
        </p:txBody>
      </p:sp>
      <p:pic>
        <p:nvPicPr>
          <p:cNvPr id="167" name="pasted-image.tif"/>
          <p:cNvPicPr>
            <a:picLocks noChangeAspect="1"/>
          </p:cNvPicPr>
          <p:nvPr/>
        </p:nvPicPr>
        <p:blipFill>
          <a:blip r:embed="rId7">
            <a:extLst/>
          </a:blip>
          <a:stretch>
            <a:fillRect/>
          </a:stretch>
        </p:blipFill>
        <p:spPr>
          <a:xfrm>
            <a:off x="10551183" y="3325606"/>
            <a:ext cx="739982" cy="531554"/>
          </a:xfrm>
          <a:prstGeom prst="rect">
            <a:avLst/>
          </a:prstGeom>
          <a:ln w="12700">
            <a:miter lim="400000"/>
          </a:ln>
        </p:spPr>
      </p:pic>
      <p:sp>
        <p:nvSpPr>
          <p:cNvPr id="168" name="Shape 168"/>
          <p:cNvSpPr/>
          <p:nvPr/>
        </p:nvSpPr>
        <p:spPr>
          <a:xfrm flipV="1">
            <a:off x="10780702" y="3722705"/>
            <a:ext cx="216036" cy="3824569"/>
          </a:xfrm>
          <a:prstGeom prst="line">
            <a:avLst/>
          </a:prstGeom>
          <a:ln w="50800">
            <a:solidFill>
              <a:srgbClr val="FE9F02"/>
            </a:solidFill>
            <a:custDash>
              <a:ds d="200000" sp="200000"/>
            </a:custDash>
            <a:miter lim="400000"/>
          </a:ln>
        </p:spPr>
        <p:txBody>
          <a:bodyPr lIns="50800" tIns="50800" rIns="50800" bIns="50800" anchor="ctr"/>
          <a:lstStyle/>
          <a:p>
            <a:pPr>
              <a:defRPr sz="2400"/>
            </a:pPr>
            <a:endParaRPr lang="es-ES_tradnl" dirty="0"/>
          </a:p>
        </p:txBody>
      </p:sp>
      <p:sp>
        <p:nvSpPr>
          <p:cNvPr id="169" name="Shape 169"/>
          <p:cNvSpPr/>
          <p:nvPr/>
        </p:nvSpPr>
        <p:spPr>
          <a:xfrm flipV="1">
            <a:off x="10594138" y="3739216"/>
            <a:ext cx="216037" cy="3824568"/>
          </a:xfrm>
          <a:prstGeom prst="line">
            <a:avLst/>
          </a:prstGeom>
          <a:ln w="50800">
            <a:solidFill>
              <a:srgbClr val="FE9F02"/>
            </a:solidFill>
            <a:custDash>
              <a:ds d="200000" sp="200000"/>
            </a:custDash>
            <a:miter lim="400000"/>
          </a:ln>
        </p:spPr>
        <p:txBody>
          <a:bodyPr lIns="50800" tIns="50800" rIns="50800" bIns="50800" anchor="ctr"/>
          <a:lstStyle/>
          <a:p>
            <a:pPr>
              <a:defRPr sz="2400"/>
            </a:pPr>
            <a:endParaRPr lang="es-ES_tradnl" dirty="0"/>
          </a:p>
        </p:txBody>
      </p:sp>
      <p:sp>
        <p:nvSpPr>
          <p:cNvPr id="170" name="Shape 170"/>
          <p:cNvSpPr/>
          <p:nvPr/>
        </p:nvSpPr>
        <p:spPr>
          <a:xfrm>
            <a:off x="337267" y="2470435"/>
            <a:ext cx="9443248" cy="3094180"/>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pPr algn="l"/>
            <a:r>
              <a:rPr lang="es-ES_tradnl" dirty="0" smtClean="0"/>
              <a:t>Ingredientes para neutrinos cósmicos:</a:t>
            </a:r>
          </a:p>
          <a:p>
            <a:pPr algn="l">
              <a:lnSpc>
                <a:spcPct val="80000"/>
              </a:lnSpc>
            </a:pPr>
            <a:endParaRPr lang="es-ES_tradnl" dirty="0" smtClean="0"/>
          </a:p>
          <a:p>
            <a:pPr marL="444500" indent="-444500" algn="l">
              <a:lnSpc>
                <a:spcPct val="80000"/>
              </a:lnSpc>
              <a:buSzPct val="75000"/>
              <a:buChar char="•"/>
              <a:defRPr sz="3000"/>
            </a:pPr>
            <a:r>
              <a:rPr lang="es-ES_tradnl" dirty="0" smtClean="0"/>
              <a:t>acelerador cósmico de protones</a:t>
            </a:r>
          </a:p>
          <a:p>
            <a:pPr algn="l">
              <a:lnSpc>
                <a:spcPct val="80000"/>
              </a:lnSpc>
              <a:defRPr sz="3000"/>
            </a:pPr>
            <a:endParaRPr lang="es-ES_tradnl" dirty="0" smtClean="0"/>
          </a:p>
          <a:p>
            <a:pPr marL="444500" indent="-444500" algn="l">
              <a:lnSpc>
                <a:spcPct val="80000"/>
              </a:lnSpc>
              <a:buSzPct val="75000"/>
              <a:buChar char="•"/>
              <a:defRPr sz="3000"/>
            </a:pPr>
            <a:r>
              <a:rPr lang="es-ES_tradnl" dirty="0" smtClean="0"/>
              <a:t>objetivo cercano, colector de haz o ’</a:t>
            </a:r>
            <a:r>
              <a:rPr lang="es-ES_tradnl" dirty="0" err="1" smtClean="0"/>
              <a:t>beam</a:t>
            </a:r>
            <a:r>
              <a:rPr lang="es-ES_tradnl" dirty="0" smtClean="0"/>
              <a:t> </a:t>
            </a:r>
            <a:r>
              <a:rPr lang="es-ES_tradnl" dirty="0" err="1" smtClean="0"/>
              <a:t>dump</a:t>
            </a:r>
            <a:r>
              <a:rPr lang="es-ES_tradnl" dirty="0" smtClean="0"/>
              <a:t>’</a:t>
            </a:r>
          </a:p>
          <a:p>
            <a:pPr algn="l">
              <a:lnSpc>
                <a:spcPct val="80000"/>
              </a:lnSpc>
              <a:defRPr>
                <a:latin typeface="Helvetica Neue"/>
                <a:ea typeface="Helvetica Neue"/>
                <a:cs typeface="Helvetica Neue"/>
                <a:sym typeface="Helvetica Neue"/>
              </a:defRPr>
            </a:pPr>
            <a:r>
              <a:rPr lang="es-ES_tradnl" dirty="0" smtClean="0"/>
              <a:t>   </a:t>
            </a:r>
          </a:p>
          <a:p>
            <a:pPr algn="l">
              <a:lnSpc>
                <a:spcPct val="80000"/>
              </a:lnSpc>
              <a:defRPr>
                <a:latin typeface="Helvetica Neue"/>
                <a:ea typeface="Helvetica Neue"/>
                <a:cs typeface="Helvetica Neue"/>
                <a:sym typeface="Helvetica Neue"/>
              </a:defRPr>
            </a:pPr>
            <a:r>
              <a:rPr lang="es-ES_tradnl" dirty="0" smtClean="0"/>
              <a:t>   </a:t>
            </a:r>
            <a:r>
              <a:rPr lang="es-ES_tradnl" dirty="0" smtClean="0">
                <a:latin typeface="Times"/>
                <a:ea typeface="Times"/>
                <a:cs typeface="Times"/>
                <a:sym typeface="Times"/>
              </a:rPr>
              <a:t>p </a:t>
            </a:r>
            <a:r>
              <a:rPr lang="es-ES_tradnl" dirty="0" smtClean="0">
                <a:latin typeface="Harrington"/>
                <a:ea typeface="Harrington"/>
                <a:cs typeface="Harrington"/>
                <a:sym typeface="Harrington"/>
              </a:rPr>
              <a:t>+ </a:t>
            </a:r>
            <a:r>
              <a:rPr lang="es-ES_tradnl" dirty="0" err="1" smtClean="0">
                <a:latin typeface="Times"/>
                <a:ea typeface="Times"/>
                <a:cs typeface="Times"/>
                <a:sym typeface="Times"/>
              </a:rPr>
              <a:t>γ</a:t>
            </a:r>
            <a:r>
              <a:rPr lang="es-ES_tradnl" dirty="0" smtClean="0">
                <a:latin typeface="Times"/>
                <a:ea typeface="Times"/>
                <a:cs typeface="Times"/>
                <a:sym typeface="Times"/>
              </a:rPr>
              <a:t> </a:t>
            </a:r>
            <a:r>
              <a:rPr lang="es-ES_tradnl" dirty="0" smtClean="0"/>
              <a:t>→ </a:t>
            </a:r>
            <a:r>
              <a:rPr lang="es-ES_tradnl" sz="3100" dirty="0" smtClean="0">
                <a:latin typeface="Edwardian Script ITC"/>
                <a:ea typeface="Edwardian Script ITC"/>
                <a:cs typeface="Edwardian Script ITC"/>
                <a:sym typeface="Edwardian Script ITC"/>
              </a:rPr>
              <a:t>ᴨ</a:t>
            </a:r>
            <a:r>
              <a:rPr lang="es-ES_tradnl" baseline="31999" dirty="0" smtClean="0">
                <a:latin typeface="Harrington"/>
                <a:ea typeface="Harrington"/>
                <a:cs typeface="Harrington"/>
                <a:sym typeface="Harrington"/>
              </a:rPr>
              <a:t>+</a:t>
            </a:r>
            <a:r>
              <a:rPr lang="es-ES_tradnl" dirty="0" smtClean="0"/>
              <a:t> </a:t>
            </a:r>
            <a:r>
              <a:rPr lang="es-ES_tradnl" dirty="0" smtClean="0">
                <a:latin typeface="Harrington"/>
                <a:ea typeface="Harrington"/>
                <a:cs typeface="Harrington"/>
                <a:sym typeface="Harrington"/>
              </a:rPr>
              <a:t>+</a:t>
            </a:r>
            <a:r>
              <a:rPr lang="es-ES_tradnl" dirty="0" smtClean="0"/>
              <a:t> </a:t>
            </a:r>
            <a:r>
              <a:rPr lang="es-ES_tradnl" dirty="0" smtClean="0">
                <a:latin typeface="Times"/>
                <a:ea typeface="Times"/>
                <a:cs typeface="Times"/>
                <a:sym typeface="Times"/>
              </a:rPr>
              <a:t>n </a:t>
            </a:r>
            <a:r>
              <a:rPr lang="es-ES_tradnl" dirty="0" smtClean="0"/>
              <a:t>→ </a:t>
            </a:r>
            <a:r>
              <a:rPr lang="es-ES_tradnl" dirty="0" smtClean="0">
                <a:latin typeface="Harrington"/>
                <a:ea typeface="Harrington"/>
                <a:cs typeface="Harrington"/>
                <a:sym typeface="Harrington"/>
              </a:rPr>
              <a:t>μ</a:t>
            </a:r>
            <a:r>
              <a:rPr lang="es-ES_tradnl" baseline="31999" dirty="0" smtClean="0">
                <a:latin typeface="Harrington"/>
                <a:ea typeface="Harrington"/>
                <a:cs typeface="Harrington"/>
                <a:sym typeface="Harrington"/>
              </a:rPr>
              <a:t>+</a:t>
            </a:r>
            <a:r>
              <a:rPr lang="es-ES_tradnl" dirty="0" smtClean="0">
                <a:latin typeface="Harrington"/>
                <a:ea typeface="Harrington"/>
                <a:cs typeface="Harrington"/>
                <a:sym typeface="Harrington"/>
              </a:rPr>
              <a:t> + </a:t>
            </a:r>
            <a:r>
              <a:rPr lang="es-ES_tradnl" dirty="0" err="1" smtClean="0">
                <a:latin typeface="Harrington"/>
                <a:ea typeface="Harrington"/>
                <a:cs typeface="Harrington"/>
                <a:sym typeface="Harrington"/>
              </a:rPr>
              <a:t>ν</a:t>
            </a:r>
            <a:r>
              <a:rPr lang="es-ES_tradnl" baseline="-5999" dirty="0" err="1" smtClean="0">
                <a:latin typeface="Harrington"/>
                <a:ea typeface="Harrington"/>
                <a:cs typeface="Harrington"/>
                <a:sym typeface="Harrington"/>
              </a:rPr>
              <a:t>μ</a:t>
            </a:r>
            <a:r>
              <a:rPr lang="es-ES_tradnl" dirty="0" smtClean="0">
                <a:latin typeface="Harrington"/>
                <a:ea typeface="Harrington"/>
                <a:cs typeface="Harrington"/>
                <a:sym typeface="Harrington"/>
              </a:rPr>
              <a:t> + </a:t>
            </a:r>
            <a:r>
              <a:rPr lang="es-ES_tradnl" dirty="0" smtClean="0">
                <a:latin typeface="Times"/>
                <a:ea typeface="Times"/>
                <a:cs typeface="Times"/>
                <a:sym typeface="Times"/>
              </a:rPr>
              <a:t>n</a:t>
            </a:r>
            <a:endParaRPr lang="es-ES_tradnl" dirty="0">
              <a:latin typeface="Times"/>
              <a:ea typeface="Times"/>
              <a:cs typeface="Times"/>
              <a:sym typeface="Times"/>
            </a:endParaRPr>
          </a:p>
        </p:txBody>
      </p:sp>
      <p:sp>
        <p:nvSpPr>
          <p:cNvPr id="171" name="Shape 171"/>
          <p:cNvSpPr/>
          <p:nvPr/>
        </p:nvSpPr>
        <p:spPr>
          <a:xfrm>
            <a:off x="4582725" y="4764514"/>
            <a:ext cx="605277" cy="800101"/>
          </a:xfrm>
          <a:prstGeom prst="ellipse">
            <a:avLst/>
          </a:prstGeom>
          <a:ln w="50800">
            <a:solidFill>
              <a:srgbClr val="FF0B01"/>
            </a:solidFill>
            <a:miter lim="400000"/>
          </a:ln>
        </p:spPr>
        <p:txBody>
          <a:bodyPr lIns="50800" tIns="50800" rIns="50800" bIns="50800" anchor="ctr"/>
          <a:lstStyle/>
          <a:p>
            <a:pPr>
              <a:defRPr sz="2400"/>
            </a:pPr>
            <a:endParaRPr lang="es-ES_tradnl" dirty="0"/>
          </a:p>
        </p:txBody>
      </p:sp>
    </p:spTree>
  </p:cSld>
  <p:clrMapOvr>
    <a:masterClrMapping/>
  </p:clrMapOvr>
  <p:transition spd="slow"/>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3" name="pasted-image.tif"/>
          <p:cNvPicPr>
            <a:picLocks noChangeAspect="1"/>
          </p:cNvPicPr>
          <p:nvPr/>
        </p:nvPicPr>
        <p:blipFill>
          <a:blip r:embed="rId2">
            <a:extLst/>
          </a:blip>
          <a:stretch>
            <a:fillRect/>
          </a:stretch>
        </p:blipFill>
        <p:spPr>
          <a:xfrm>
            <a:off x="9056878" y="7209717"/>
            <a:ext cx="3259241" cy="3259241"/>
          </a:xfrm>
          <a:prstGeom prst="rect">
            <a:avLst/>
          </a:prstGeom>
          <a:ln w="12700">
            <a:miter lim="400000"/>
          </a:ln>
        </p:spPr>
      </p:pic>
      <p:pic>
        <p:nvPicPr>
          <p:cNvPr id="174" name="pasted-image.tif"/>
          <p:cNvPicPr>
            <a:picLocks noChangeAspect="1"/>
          </p:cNvPicPr>
          <p:nvPr/>
        </p:nvPicPr>
        <p:blipFill>
          <a:blip r:embed="rId3">
            <a:extLst/>
          </a:blip>
          <a:stretch>
            <a:fillRect/>
          </a:stretch>
        </p:blipFill>
        <p:spPr>
          <a:xfrm>
            <a:off x="10836595" y="4514157"/>
            <a:ext cx="1287488" cy="725286"/>
          </a:xfrm>
          <a:prstGeom prst="rect">
            <a:avLst/>
          </a:prstGeom>
          <a:ln w="12700">
            <a:miter lim="400000"/>
          </a:ln>
        </p:spPr>
      </p:pic>
      <p:pic>
        <p:nvPicPr>
          <p:cNvPr id="175" name="pasted-image.tif"/>
          <p:cNvPicPr>
            <a:picLocks noChangeAspect="1"/>
          </p:cNvPicPr>
          <p:nvPr/>
        </p:nvPicPr>
        <p:blipFill>
          <a:blip r:embed="rId4">
            <a:extLst/>
          </a:blip>
          <a:stretch>
            <a:fillRect/>
          </a:stretch>
        </p:blipFill>
        <p:spPr>
          <a:xfrm>
            <a:off x="9967078" y="1383601"/>
            <a:ext cx="2095334" cy="1742884"/>
          </a:xfrm>
          <a:prstGeom prst="rect">
            <a:avLst/>
          </a:prstGeom>
          <a:ln w="12700">
            <a:miter lim="400000"/>
          </a:ln>
        </p:spPr>
      </p:pic>
      <p:sp>
        <p:nvSpPr>
          <p:cNvPr id="176" name="Shape 176"/>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¿Por qué buscamos neutrinos?</a:t>
            </a:r>
            <a:endParaRPr lang="es-ES_tradnl" dirty="0"/>
          </a:p>
        </p:txBody>
      </p:sp>
      <p:sp>
        <p:nvSpPr>
          <p:cNvPr id="177" name="Shape 177"/>
          <p:cNvSpPr>
            <a:spLocks noGrp="1"/>
          </p:cNvSpPr>
          <p:nvPr>
            <p:ph type="sldNum" sz="quarter" idx="4294967295"/>
          </p:nvPr>
        </p:nvSpPr>
        <p:spPr>
          <a:xfrm>
            <a:off x="6380634" y="9251950"/>
            <a:ext cx="230832" cy="379591"/>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6</a:t>
            </a:fld>
            <a:endParaRPr lang="es-ES_tradnl" dirty="0"/>
          </a:p>
        </p:txBody>
      </p:sp>
      <p:pic>
        <p:nvPicPr>
          <p:cNvPr id="178" name="pasted-image.tif"/>
          <p:cNvPicPr>
            <a:picLocks noChangeAspect="1"/>
          </p:cNvPicPr>
          <p:nvPr/>
        </p:nvPicPr>
        <p:blipFill>
          <a:blip r:embed="rId5">
            <a:extLst/>
          </a:blip>
          <a:stretch>
            <a:fillRect/>
          </a:stretch>
        </p:blipFill>
        <p:spPr>
          <a:xfrm>
            <a:off x="262826" y="6214403"/>
            <a:ext cx="3810001" cy="3429001"/>
          </a:xfrm>
          <a:prstGeom prst="rect">
            <a:avLst/>
          </a:prstGeom>
          <a:ln w="12700">
            <a:miter lim="400000"/>
          </a:ln>
        </p:spPr>
      </p:pic>
      <p:pic>
        <p:nvPicPr>
          <p:cNvPr id="179" name="pasted-image.tif"/>
          <p:cNvPicPr>
            <a:picLocks noChangeAspect="1"/>
          </p:cNvPicPr>
          <p:nvPr/>
        </p:nvPicPr>
        <p:blipFill>
          <a:blip r:embed="rId6">
            <a:extLst/>
          </a:blip>
          <a:stretch>
            <a:fillRect/>
          </a:stretch>
        </p:blipFill>
        <p:spPr>
          <a:xfrm>
            <a:off x="12455134" y="8744512"/>
            <a:ext cx="440921" cy="946895"/>
          </a:xfrm>
          <a:prstGeom prst="rect">
            <a:avLst/>
          </a:prstGeom>
          <a:ln w="12700">
            <a:miter lim="400000"/>
          </a:ln>
        </p:spPr>
      </p:pic>
      <p:pic>
        <p:nvPicPr>
          <p:cNvPr id="180" name="pasted-image.tif"/>
          <p:cNvPicPr>
            <a:picLocks noChangeAspect="1"/>
          </p:cNvPicPr>
          <p:nvPr/>
        </p:nvPicPr>
        <p:blipFill>
          <a:blip r:embed="rId4">
            <a:extLst/>
          </a:blip>
          <a:stretch>
            <a:fillRect/>
          </a:stretch>
        </p:blipFill>
        <p:spPr>
          <a:xfrm>
            <a:off x="9967078" y="1383601"/>
            <a:ext cx="2095334" cy="1742884"/>
          </a:xfrm>
          <a:prstGeom prst="rect">
            <a:avLst/>
          </a:prstGeom>
          <a:ln w="12700">
            <a:miter lim="400000"/>
          </a:ln>
        </p:spPr>
      </p:pic>
      <p:pic>
        <p:nvPicPr>
          <p:cNvPr id="181" name="pasted-image.tif"/>
          <p:cNvPicPr>
            <a:picLocks noChangeAspect="1"/>
          </p:cNvPicPr>
          <p:nvPr/>
        </p:nvPicPr>
        <p:blipFill>
          <a:blip r:embed="rId7">
            <a:extLst/>
          </a:blip>
          <a:stretch>
            <a:fillRect/>
          </a:stretch>
        </p:blipFill>
        <p:spPr>
          <a:xfrm>
            <a:off x="11397742" y="3259934"/>
            <a:ext cx="739982" cy="665984"/>
          </a:xfrm>
          <a:prstGeom prst="rect">
            <a:avLst/>
          </a:prstGeom>
          <a:ln w="12700">
            <a:miter lim="400000"/>
          </a:ln>
        </p:spPr>
      </p:pic>
      <p:sp>
        <p:nvSpPr>
          <p:cNvPr id="182" name="Shape 182"/>
          <p:cNvSpPr/>
          <p:nvPr/>
        </p:nvSpPr>
        <p:spPr>
          <a:xfrm flipH="1">
            <a:off x="10881707" y="2959830"/>
            <a:ext cx="78935" cy="501789"/>
          </a:xfrm>
          <a:prstGeom prst="line">
            <a:avLst/>
          </a:prstGeom>
          <a:ln w="38100">
            <a:solidFill>
              <a:srgbClr val="FF0B01"/>
            </a:solidFill>
            <a:miter lim="400000"/>
          </a:ln>
        </p:spPr>
        <p:txBody>
          <a:bodyPr lIns="50800" tIns="50800" rIns="50800" bIns="50800" anchor="ctr"/>
          <a:lstStyle/>
          <a:p>
            <a:pPr>
              <a:defRPr sz="2400"/>
            </a:pPr>
            <a:endParaRPr lang="es-ES_tradnl" dirty="0"/>
          </a:p>
        </p:txBody>
      </p:sp>
      <p:sp>
        <p:nvSpPr>
          <p:cNvPr id="183" name="Shape 183"/>
          <p:cNvSpPr/>
          <p:nvPr/>
        </p:nvSpPr>
        <p:spPr>
          <a:xfrm flipH="1">
            <a:off x="11052769" y="2959830"/>
            <a:ext cx="266153" cy="501789"/>
          </a:xfrm>
          <a:prstGeom prst="line">
            <a:avLst/>
          </a:prstGeom>
          <a:ln w="38100">
            <a:solidFill>
              <a:srgbClr val="FF0B01"/>
            </a:solidFill>
            <a:miter lim="400000"/>
          </a:ln>
        </p:spPr>
        <p:txBody>
          <a:bodyPr lIns="50800" tIns="50800" rIns="50800" bIns="50800" anchor="ctr"/>
          <a:lstStyle/>
          <a:p>
            <a:pPr>
              <a:defRPr sz="2400"/>
            </a:pPr>
            <a:endParaRPr lang="es-ES_tradnl" dirty="0"/>
          </a:p>
        </p:txBody>
      </p:sp>
      <p:sp>
        <p:nvSpPr>
          <p:cNvPr id="184" name="Shape 184"/>
          <p:cNvSpPr/>
          <p:nvPr/>
        </p:nvSpPr>
        <p:spPr>
          <a:xfrm>
            <a:off x="10788098" y="2959830"/>
            <a:ext cx="1" cy="501789"/>
          </a:xfrm>
          <a:prstGeom prst="line">
            <a:avLst/>
          </a:prstGeom>
          <a:ln w="38100">
            <a:solidFill>
              <a:srgbClr val="FF0B01"/>
            </a:solidFill>
            <a:miter lim="400000"/>
          </a:ln>
        </p:spPr>
        <p:txBody>
          <a:bodyPr lIns="50800" tIns="50800" rIns="50800" bIns="50800" anchor="ctr"/>
          <a:lstStyle/>
          <a:p>
            <a:pPr>
              <a:defRPr sz="2400"/>
            </a:pPr>
            <a:endParaRPr lang="es-ES_tradnl" dirty="0"/>
          </a:p>
        </p:txBody>
      </p:sp>
      <p:pic>
        <p:nvPicPr>
          <p:cNvPr id="185" name="pasted-image.tif"/>
          <p:cNvPicPr>
            <a:picLocks noChangeAspect="1"/>
          </p:cNvPicPr>
          <p:nvPr/>
        </p:nvPicPr>
        <p:blipFill>
          <a:blip r:embed="rId8">
            <a:extLst/>
          </a:blip>
          <a:stretch>
            <a:fillRect/>
          </a:stretch>
        </p:blipFill>
        <p:spPr>
          <a:xfrm>
            <a:off x="10551183" y="3325606"/>
            <a:ext cx="739982" cy="531554"/>
          </a:xfrm>
          <a:prstGeom prst="rect">
            <a:avLst/>
          </a:prstGeom>
          <a:ln w="12700">
            <a:miter lim="400000"/>
          </a:ln>
        </p:spPr>
      </p:pic>
      <p:sp>
        <p:nvSpPr>
          <p:cNvPr id="186" name="Shape 186"/>
          <p:cNvSpPr/>
          <p:nvPr/>
        </p:nvSpPr>
        <p:spPr>
          <a:xfrm flipV="1">
            <a:off x="10780702" y="3722705"/>
            <a:ext cx="216036" cy="3824569"/>
          </a:xfrm>
          <a:prstGeom prst="line">
            <a:avLst/>
          </a:prstGeom>
          <a:ln w="50800">
            <a:solidFill>
              <a:srgbClr val="FE9F02"/>
            </a:solidFill>
            <a:custDash>
              <a:ds d="200000" sp="200000"/>
            </a:custDash>
            <a:miter lim="400000"/>
          </a:ln>
        </p:spPr>
        <p:txBody>
          <a:bodyPr lIns="50800" tIns="50800" rIns="50800" bIns="50800" anchor="ctr"/>
          <a:lstStyle/>
          <a:p>
            <a:pPr>
              <a:defRPr sz="2400"/>
            </a:pPr>
            <a:endParaRPr lang="es-ES_tradnl" dirty="0"/>
          </a:p>
        </p:txBody>
      </p:sp>
      <p:sp>
        <p:nvSpPr>
          <p:cNvPr id="187" name="Shape 187"/>
          <p:cNvSpPr/>
          <p:nvPr/>
        </p:nvSpPr>
        <p:spPr>
          <a:xfrm flipV="1">
            <a:off x="10594138" y="3739216"/>
            <a:ext cx="216037" cy="3824568"/>
          </a:xfrm>
          <a:prstGeom prst="line">
            <a:avLst/>
          </a:prstGeom>
          <a:ln w="50800">
            <a:solidFill>
              <a:srgbClr val="FE9F02"/>
            </a:solidFill>
            <a:custDash>
              <a:ds d="200000" sp="200000"/>
            </a:custDash>
            <a:miter lim="400000"/>
          </a:ln>
        </p:spPr>
        <p:txBody>
          <a:bodyPr lIns="50800" tIns="50800" rIns="50800" bIns="50800" anchor="ctr"/>
          <a:lstStyle/>
          <a:p>
            <a:pPr>
              <a:defRPr sz="2400"/>
            </a:pPr>
            <a:endParaRPr lang="es-ES_tradnl" dirty="0"/>
          </a:p>
        </p:txBody>
      </p:sp>
      <p:sp>
        <p:nvSpPr>
          <p:cNvPr id="188" name="Shape 188"/>
          <p:cNvSpPr/>
          <p:nvPr/>
        </p:nvSpPr>
        <p:spPr>
          <a:xfrm>
            <a:off x="337267" y="2470435"/>
            <a:ext cx="8982534" cy="3094180"/>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pPr algn="l"/>
            <a:r>
              <a:rPr lang="es-ES_tradnl" dirty="0"/>
              <a:t>Ingredientes para neutrinos cósmicos:</a:t>
            </a:r>
          </a:p>
          <a:p>
            <a:pPr algn="l">
              <a:lnSpc>
                <a:spcPct val="80000"/>
              </a:lnSpc>
            </a:pPr>
            <a:endParaRPr lang="es-ES_tradnl" dirty="0"/>
          </a:p>
          <a:p>
            <a:pPr marL="444500" indent="-444500" algn="l">
              <a:lnSpc>
                <a:spcPct val="80000"/>
              </a:lnSpc>
              <a:buSzPct val="75000"/>
              <a:buChar char="•"/>
              <a:defRPr sz="3000"/>
            </a:pPr>
            <a:r>
              <a:rPr lang="es-ES_tradnl" dirty="0"/>
              <a:t>acelerador cósmico de protones</a:t>
            </a:r>
          </a:p>
          <a:p>
            <a:pPr algn="l">
              <a:lnSpc>
                <a:spcPct val="80000"/>
              </a:lnSpc>
              <a:defRPr sz="3000"/>
            </a:pPr>
            <a:endParaRPr lang="es-ES_tradnl" dirty="0"/>
          </a:p>
          <a:p>
            <a:pPr marL="444500" indent="-444500" algn="l">
              <a:lnSpc>
                <a:spcPct val="80000"/>
              </a:lnSpc>
              <a:buSzPct val="75000"/>
              <a:buChar char="•"/>
              <a:defRPr sz="3000"/>
            </a:pPr>
            <a:r>
              <a:rPr lang="es-ES_tradnl" dirty="0"/>
              <a:t>objetivo cercano, colector de haz o ’</a:t>
            </a:r>
            <a:r>
              <a:rPr lang="es-ES_tradnl" dirty="0" err="1"/>
              <a:t>beam</a:t>
            </a:r>
            <a:r>
              <a:rPr lang="es-ES_tradnl" dirty="0"/>
              <a:t> </a:t>
            </a:r>
            <a:r>
              <a:rPr lang="es-ES_tradnl" dirty="0" err="1"/>
              <a:t>dump</a:t>
            </a:r>
            <a:r>
              <a:rPr lang="es-ES_tradnl" dirty="0"/>
              <a:t>’</a:t>
            </a:r>
          </a:p>
          <a:p>
            <a:pPr algn="l">
              <a:lnSpc>
                <a:spcPct val="80000"/>
              </a:lnSpc>
              <a:defRPr>
                <a:latin typeface="Helvetica Neue"/>
                <a:ea typeface="Helvetica Neue"/>
                <a:cs typeface="Helvetica Neue"/>
                <a:sym typeface="Helvetica Neue"/>
              </a:defRPr>
            </a:pPr>
            <a:r>
              <a:rPr lang="es-ES_tradnl" dirty="0"/>
              <a:t>   </a:t>
            </a:r>
          </a:p>
          <a:p>
            <a:pPr algn="l">
              <a:lnSpc>
                <a:spcPct val="80000"/>
              </a:lnSpc>
              <a:defRPr>
                <a:latin typeface="Helvetica Neue"/>
                <a:ea typeface="Helvetica Neue"/>
                <a:cs typeface="Helvetica Neue"/>
                <a:sym typeface="Helvetica Neue"/>
              </a:defRPr>
            </a:pPr>
            <a:r>
              <a:rPr lang="es-ES_tradnl" dirty="0"/>
              <a:t>   </a:t>
            </a:r>
            <a:r>
              <a:rPr lang="es-ES_tradnl" dirty="0">
                <a:latin typeface="Times"/>
                <a:ea typeface="Times"/>
                <a:cs typeface="Times"/>
                <a:sym typeface="Times"/>
              </a:rPr>
              <a:t>p </a:t>
            </a:r>
            <a:r>
              <a:rPr lang="es-ES_tradnl" dirty="0">
                <a:latin typeface="Harrington"/>
                <a:ea typeface="Harrington"/>
                <a:cs typeface="Harrington"/>
                <a:sym typeface="Harrington"/>
              </a:rPr>
              <a:t>+ </a:t>
            </a:r>
            <a:r>
              <a:rPr lang="es-ES_tradnl" dirty="0" err="1">
                <a:latin typeface="Times"/>
                <a:ea typeface="Times"/>
                <a:cs typeface="Times"/>
                <a:sym typeface="Times"/>
              </a:rPr>
              <a:t>γ</a:t>
            </a:r>
            <a:r>
              <a:rPr lang="es-ES_tradnl" dirty="0">
                <a:latin typeface="Times"/>
                <a:ea typeface="Times"/>
                <a:cs typeface="Times"/>
                <a:sym typeface="Times"/>
              </a:rPr>
              <a:t> </a:t>
            </a:r>
            <a:r>
              <a:rPr lang="es-ES_tradnl" dirty="0"/>
              <a:t>→ </a:t>
            </a:r>
            <a:r>
              <a:rPr lang="es-ES_tradnl" dirty="0">
                <a:latin typeface="Edwardian Script ITC"/>
                <a:ea typeface="Edwardian Script ITC"/>
                <a:cs typeface="Edwardian Script ITC"/>
                <a:sym typeface="Edwardian Script ITC"/>
              </a:rPr>
              <a:t>ᴨ</a:t>
            </a:r>
            <a:r>
              <a:rPr lang="es-ES_tradnl" baseline="31999" dirty="0">
                <a:latin typeface="Harrington"/>
                <a:ea typeface="Harrington"/>
                <a:cs typeface="Harrington"/>
                <a:sym typeface="Harrington"/>
              </a:rPr>
              <a:t>+</a:t>
            </a:r>
            <a:r>
              <a:rPr lang="es-ES_tradnl" dirty="0"/>
              <a:t> </a:t>
            </a:r>
            <a:r>
              <a:rPr lang="es-ES_tradnl" dirty="0">
                <a:latin typeface="Harrington"/>
                <a:ea typeface="Harrington"/>
                <a:cs typeface="Harrington"/>
                <a:sym typeface="Harrington"/>
              </a:rPr>
              <a:t>+</a:t>
            </a:r>
            <a:r>
              <a:rPr lang="es-ES_tradnl" dirty="0"/>
              <a:t> </a:t>
            </a:r>
            <a:r>
              <a:rPr lang="es-ES_tradnl" dirty="0">
                <a:latin typeface="Times"/>
                <a:ea typeface="Times"/>
                <a:cs typeface="Times"/>
                <a:sym typeface="Times"/>
              </a:rPr>
              <a:t>n </a:t>
            </a:r>
            <a:r>
              <a:rPr lang="es-ES_tradnl" dirty="0"/>
              <a:t>→ </a:t>
            </a:r>
            <a:r>
              <a:rPr lang="es-ES_tradnl" dirty="0">
                <a:latin typeface="Harrington"/>
                <a:ea typeface="Harrington"/>
                <a:cs typeface="Harrington"/>
                <a:sym typeface="Harrington"/>
              </a:rPr>
              <a:t>μ</a:t>
            </a:r>
            <a:r>
              <a:rPr lang="es-ES_tradnl" baseline="31999" dirty="0">
                <a:latin typeface="Harrington"/>
                <a:ea typeface="Harrington"/>
                <a:cs typeface="Harrington"/>
                <a:sym typeface="Harrington"/>
              </a:rPr>
              <a:t>+</a:t>
            </a:r>
            <a:r>
              <a:rPr lang="es-ES_tradnl" dirty="0">
                <a:latin typeface="Harrington"/>
                <a:ea typeface="Harrington"/>
                <a:cs typeface="Harrington"/>
                <a:sym typeface="Harrington"/>
              </a:rPr>
              <a:t> + </a:t>
            </a:r>
            <a:r>
              <a:rPr lang="es-ES_tradnl" dirty="0" err="1">
                <a:latin typeface="Harrington"/>
                <a:ea typeface="Harrington"/>
                <a:cs typeface="Harrington"/>
                <a:sym typeface="Harrington"/>
              </a:rPr>
              <a:t>ν</a:t>
            </a:r>
            <a:r>
              <a:rPr lang="es-ES_tradnl" baseline="-5999" dirty="0" err="1">
                <a:latin typeface="Harrington"/>
                <a:ea typeface="Harrington"/>
                <a:cs typeface="Harrington"/>
                <a:sym typeface="Harrington"/>
              </a:rPr>
              <a:t>μ</a:t>
            </a:r>
            <a:r>
              <a:rPr lang="es-ES_tradnl" dirty="0">
                <a:latin typeface="Harrington"/>
                <a:ea typeface="Harrington"/>
                <a:cs typeface="Harrington"/>
                <a:sym typeface="Harrington"/>
              </a:rPr>
              <a:t> + </a:t>
            </a:r>
            <a:r>
              <a:rPr lang="es-ES_tradnl" dirty="0">
                <a:latin typeface="Times"/>
                <a:ea typeface="Times"/>
                <a:cs typeface="Times"/>
                <a:sym typeface="Times"/>
              </a:rPr>
              <a:t>n</a:t>
            </a:r>
          </a:p>
        </p:txBody>
      </p:sp>
      <p:sp>
        <p:nvSpPr>
          <p:cNvPr id="189" name="Shape 189"/>
          <p:cNvSpPr/>
          <p:nvPr/>
        </p:nvSpPr>
        <p:spPr>
          <a:xfrm>
            <a:off x="4625159" y="4761193"/>
            <a:ext cx="605277" cy="800101"/>
          </a:xfrm>
          <a:prstGeom prst="ellipse">
            <a:avLst/>
          </a:prstGeom>
          <a:ln w="50800">
            <a:solidFill>
              <a:srgbClr val="FF0B01"/>
            </a:solidFill>
            <a:miter lim="400000"/>
          </a:ln>
        </p:spPr>
        <p:txBody>
          <a:bodyPr lIns="50800" tIns="50800" rIns="50800" bIns="50800" anchor="ctr"/>
          <a:lstStyle/>
          <a:p>
            <a:pPr>
              <a:defRPr sz="2400"/>
            </a:pPr>
            <a:endParaRPr lang="es-ES_tradnl" dirty="0"/>
          </a:p>
        </p:txBody>
      </p:sp>
      <p:pic>
        <p:nvPicPr>
          <p:cNvPr id="190" name="pasted-image.tif"/>
          <p:cNvPicPr>
            <a:picLocks noChangeAspect="1"/>
          </p:cNvPicPr>
          <p:nvPr/>
        </p:nvPicPr>
        <p:blipFill>
          <a:blip r:embed="rId7">
            <a:extLst/>
          </a:blip>
          <a:stretch>
            <a:fillRect/>
          </a:stretch>
        </p:blipFill>
        <p:spPr>
          <a:xfrm>
            <a:off x="8372521" y="3385689"/>
            <a:ext cx="739982" cy="665984"/>
          </a:xfrm>
          <a:prstGeom prst="rect">
            <a:avLst/>
          </a:prstGeom>
          <a:ln w="12700">
            <a:miter lim="400000"/>
          </a:ln>
        </p:spPr>
      </p:pic>
      <p:pic>
        <p:nvPicPr>
          <p:cNvPr id="191" name="pasted-image.tif"/>
          <p:cNvPicPr>
            <a:picLocks noChangeAspect="1"/>
          </p:cNvPicPr>
          <p:nvPr/>
        </p:nvPicPr>
        <p:blipFill>
          <a:blip r:embed="rId9">
            <a:extLst/>
          </a:blip>
          <a:stretch>
            <a:fillRect/>
          </a:stretch>
        </p:blipFill>
        <p:spPr>
          <a:xfrm>
            <a:off x="8710190" y="4882563"/>
            <a:ext cx="946895" cy="946896"/>
          </a:xfrm>
          <a:prstGeom prst="rect">
            <a:avLst/>
          </a:prstGeom>
          <a:ln w="12700">
            <a:miter lim="400000"/>
          </a:ln>
        </p:spPr>
      </p:pic>
      <p:sp>
        <p:nvSpPr>
          <p:cNvPr id="192" name="Shape 192"/>
          <p:cNvSpPr/>
          <p:nvPr/>
        </p:nvSpPr>
        <p:spPr>
          <a:xfrm>
            <a:off x="8134680" y="2899649"/>
            <a:ext cx="2830125" cy="5596352"/>
          </a:xfrm>
          <a:custGeom>
            <a:avLst/>
            <a:gdLst/>
            <a:ahLst/>
            <a:cxnLst>
              <a:cxn ang="0">
                <a:pos x="wd2" y="hd2"/>
              </a:cxn>
              <a:cxn ang="5400000">
                <a:pos x="wd2" y="hd2"/>
              </a:cxn>
              <a:cxn ang="10800000">
                <a:pos x="wd2" y="hd2"/>
              </a:cxn>
              <a:cxn ang="16200000">
                <a:pos x="wd2" y="hd2"/>
              </a:cxn>
            </a:cxnLst>
            <a:rect l="0" t="0" r="r" b="b"/>
            <a:pathLst>
              <a:path w="19951" h="21600" extrusionOk="0">
                <a:moveTo>
                  <a:pt x="7627" y="21600"/>
                </a:moveTo>
                <a:cubicBezTo>
                  <a:pt x="5242" y="20002"/>
                  <a:pt x="3616" y="18037"/>
                  <a:pt x="2923" y="15915"/>
                </a:cubicBezTo>
                <a:cubicBezTo>
                  <a:pt x="2417" y="14363"/>
                  <a:pt x="3448" y="12827"/>
                  <a:pt x="5437" y="12995"/>
                </a:cubicBezTo>
                <a:cubicBezTo>
                  <a:pt x="8610" y="13262"/>
                  <a:pt x="7954" y="16173"/>
                  <a:pt x="4782" y="15906"/>
                </a:cubicBezTo>
                <a:cubicBezTo>
                  <a:pt x="-1094" y="13362"/>
                  <a:pt x="-1649" y="8154"/>
                  <a:pt x="3638" y="5165"/>
                </a:cubicBezTo>
                <a:cubicBezTo>
                  <a:pt x="4246" y="4821"/>
                  <a:pt x="4922" y="4525"/>
                  <a:pt x="5651" y="4284"/>
                </a:cubicBezTo>
                <a:lnTo>
                  <a:pt x="19951" y="0"/>
                </a:lnTo>
              </a:path>
            </a:pathLst>
          </a:custGeom>
          <a:ln w="38100">
            <a:solidFill>
              <a:srgbClr val="FF0B01"/>
            </a:solidFill>
            <a:miter lim="400000"/>
          </a:ln>
        </p:spPr>
        <p:txBody>
          <a:bodyPr lIns="50800" tIns="50800" rIns="50800" bIns="50800" anchor="ctr"/>
          <a:lstStyle/>
          <a:p>
            <a:pPr>
              <a:defRPr sz="2400"/>
            </a:pPr>
            <a:endParaRPr lang="es-ES_tradnl" dirty="0"/>
          </a:p>
        </p:txBody>
      </p:sp>
      <p:sp>
        <p:nvSpPr>
          <p:cNvPr id="193" name="Shape 193"/>
          <p:cNvSpPr/>
          <p:nvPr/>
        </p:nvSpPr>
        <p:spPr>
          <a:xfrm>
            <a:off x="9939439" y="2900655"/>
            <a:ext cx="1026340" cy="2663695"/>
          </a:xfrm>
          <a:custGeom>
            <a:avLst/>
            <a:gdLst/>
            <a:ahLst/>
            <a:cxnLst>
              <a:cxn ang="0">
                <a:pos x="wd2" y="hd2"/>
              </a:cxn>
              <a:cxn ang="5400000">
                <a:pos x="wd2" y="hd2"/>
              </a:cxn>
              <a:cxn ang="10800000">
                <a:pos x="wd2" y="hd2"/>
              </a:cxn>
              <a:cxn ang="16200000">
                <a:pos x="wd2" y="hd2"/>
              </a:cxn>
            </a:cxnLst>
            <a:rect l="0" t="0" r="r" b="b"/>
            <a:pathLst>
              <a:path w="19951" h="21600" extrusionOk="0">
                <a:moveTo>
                  <a:pt x="7627" y="21600"/>
                </a:moveTo>
                <a:cubicBezTo>
                  <a:pt x="5242" y="20002"/>
                  <a:pt x="3616" y="18037"/>
                  <a:pt x="2923" y="15915"/>
                </a:cubicBezTo>
                <a:cubicBezTo>
                  <a:pt x="2417" y="14363"/>
                  <a:pt x="3448" y="12827"/>
                  <a:pt x="5437" y="12995"/>
                </a:cubicBezTo>
                <a:cubicBezTo>
                  <a:pt x="8610" y="13262"/>
                  <a:pt x="7954" y="16173"/>
                  <a:pt x="4782" y="15906"/>
                </a:cubicBezTo>
                <a:cubicBezTo>
                  <a:pt x="-1094" y="13362"/>
                  <a:pt x="-1649" y="8154"/>
                  <a:pt x="3638" y="5165"/>
                </a:cubicBezTo>
                <a:cubicBezTo>
                  <a:pt x="4246" y="4821"/>
                  <a:pt x="4922" y="4525"/>
                  <a:pt x="5651" y="4284"/>
                </a:cubicBezTo>
                <a:lnTo>
                  <a:pt x="19951" y="0"/>
                </a:lnTo>
              </a:path>
            </a:pathLst>
          </a:custGeom>
          <a:ln w="38100">
            <a:solidFill>
              <a:srgbClr val="FF0B01"/>
            </a:solidFill>
            <a:miter lim="400000"/>
          </a:ln>
        </p:spPr>
        <p:txBody>
          <a:bodyPr lIns="50800" tIns="50800" rIns="50800" bIns="50800" anchor="ctr"/>
          <a:lstStyle/>
          <a:p>
            <a:pPr>
              <a:defRPr sz="2400"/>
            </a:pPr>
            <a:endParaRPr lang="es-ES_tradnl" dirty="0"/>
          </a:p>
        </p:txBody>
      </p:sp>
      <p:pic>
        <p:nvPicPr>
          <p:cNvPr id="194" name="pasted-image.tif"/>
          <p:cNvPicPr>
            <a:picLocks noChangeAspect="1"/>
          </p:cNvPicPr>
          <p:nvPr/>
        </p:nvPicPr>
        <p:blipFill>
          <a:blip r:embed="rId8">
            <a:extLst/>
          </a:blip>
          <a:stretch>
            <a:fillRect/>
          </a:stretch>
        </p:blipFill>
        <p:spPr>
          <a:xfrm>
            <a:off x="10063291" y="5185895"/>
            <a:ext cx="1287488" cy="924846"/>
          </a:xfrm>
          <a:prstGeom prst="rect">
            <a:avLst/>
          </a:prstGeom>
          <a:ln w="12700">
            <a:miter lim="400000"/>
          </a:ln>
        </p:spPr>
      </p:pic>
      <p:grpSp>
        <p:nvGrpSpPr>
          <p:cNvPr id="197" name="Group 197"/>
          <p:cNvGrpSpPr/>
          <p:nvPr/>
        </p:nvGrpSpPr>
        <p:grpSpPr>
          <a:xfrm>
            <a:off x="3495369" y="6961239"/>
            <a:ext cx="4638338" cy="1963976"/>
            <a:chOff x="-180167" y="-121437"/>
            <a:chExt cx="4824609" cy="2379033"/>
          </a:xfrm>
        </p:grpSpPr>
        <p:pic>
          <p:nvPicPr>
            <p:cNvPr id="195" name="Picture 194"/>
            <p:cNvPicPr>
              <a:picLocks/>
            </p:cNvPicPr>
            <p:nvPr/>
          </p:nvPicPr>
          <p:blipFill>
            <a:blip r:embed="rId10">
              <a:extLst/>
            </a:blip>
            <a:stretch>
              <a:fillRect/>
            </a:stretch>
          </p:blipFill>
          <p:spPr>
            <a:xfrm>
              <a:off x="-180167" y="-121437"/>
              <a:ext cx="4824609" cy="2379033"/>
            </a:xfrm>
            <a:prstGeom prst="rect">
              <a:avLst/>
            </a:prstGeom>
            <a:effectLst/>
          </p:spPr>
        </p:pic>
        <p:sp>
          <p:nvSpPr>
            <p:cNvPr id="196" name="Shape 196"/>
            <p:cNvSpPr/>
            <p:nvPr/>
          </p:nvSpPr>
          <p:spPr>
            <a:xfrm>
              <a:off x="-16700" y="-71576"/>
              <a:ext cx="4450221" cy="2137505"/>
            </a:xfrm>
            <a:prstGeom prst="rect">
              <a:avLst/>
            </a:prstGeom>
            <a:noFill/>
            <a:ln>
              <a:noFill/>
            </a:ln>
            <a:effectLst/>
            <a:extLst>
              <a:ext uri="{C572A759-6A51-4108-AA02-DFA0A04FC94B}">
                <ma14:wrappingTextBoxFlag xmlns:ma14="http://schemas.microsoft.com/office/mac/drawingml/2011/main" val="1"/>
              </a:ext>
            </a:extLst>
          </p:spPr>
          <p:txBody>
            <a:bodyPr wrap="square" lIns="50800" tIns="50800" rIns="50800" bIns="50800" numCol="1" anchor="ctr">
              <a:spAutoFit/>
            </a:bodyPr>
            <a:lstStyle/>
            <a:p>
              <a:r>
                <a:rPr lang="es-ES_tradnl" dirty="0" smtClean="0"/>
                <a:t>¡Los neutrinos son las partículas mensajeras ideales!</a:t>
              </a:r>
              <a:endParaRPr lang="es-ES_tradnl" dirty="0"/>
            </a:p>
          </p:txBody>
        </p:sp>
      </p:gr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192"/>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grpId="2" nodeType="afterEffect">
                                  <p:stCondLst>
                                    <p:cond delay="0"/>
                                  </p:stCondLst>
                                  <p:iterate>
                                    <p:tmAbs val="0"/>
                                  </p:iterate>
                                  <p:childTnLst>
                                    <p:set>
                                      <p:cBhvr>
                                        <p:cTn id="9" fill="hold"/>
                                        <p:tgtEl>
                                          <p:spTgt spid="190"/>
                                        </p:tgtEl>
                                        <p:attrNameLst>
                                          <p:attrName>style.visibility</p:attrName>
                                        </p:attrNameLst>
                                      </p:cBhvr>
                                      <p:to>
                                        <p:strVal val="visible"/>
                                      </p:to>
                                    </p:set>
                                  </p:childTnLst>
                                </p:cTn>
                              </p:par>
                            </p:childTnLst>
                          </p:cTn>
                        </p:par>
                        <p:par>
                          <p:cTn id="10" fill="hold">
                            <p:stCondLst>
                              <p:cond delay="0"/>
                            </p:stCondLst>
                            <p:childTnLst>
                              <p:par>
                                <p:cTn id="11" presetID="1" presetClass="entr" presetSubtype="0" fill="hold" grpId="3" nodeType="afterEffect">
                                  <p:stCondLst>
                                    <p:cond delay="0"/>
                                  </p:stCondLst>
                                  <p:iterate>
                                    <p:tmAbs val="0"/>
                                  </p:iterate>
                                  <p:childTnLst>
                                    <p:set>
                                      <p:cBhvr>
                                        <p:cTn id="12" fill="hold"/>
                                        <p:tgtEl>
                                          <p:spTgt spid="191"/>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grpId="4" nodeType="clickEffect">
                                  <p:stCondLst>
                                    <p:cond delay="0"/>
                                  </p:stCondLst>
                                  <p:iterate>
                                    <p:tmAbs val="0"/>
                                  </p:iterate>
                                  <p:childTnLst>
                                    <p:set>
                                      <p:cBhvr>
                                        <p:cTn id="16" fill="hold"/>
                                        <p:tgtEl>
                                          <p:spTgt spid="193"/>
                                        </p:tgtEl>
                                        <p:attrNameLst>
                                          <p:attrName>style.visibility</p:attrName>
                                        </p:attrNameLst>
                                      </p:cBhvr>
                                      <p:to>
                                        <p:strVal val="visible"/>
                                      </p:to>
                                    </p:set>
                                  </p:childTnLst>
                                </p:cTn>
                              </p:par>
                            </p:childTnLst>
                          </p:cTn>
                        </p:par>
                        <p:par>
                          <p:cTn id="17" fill="hold">
                            <p:stCondLst>
                              <p:cond delay="0"/>
                            </p:stCondLst>
                            <p:childTnLst>
                              <p:par>
                                <p:cTn id="18" presetID="1" presetClass="entr" presetSubtype="0" fill="hold" grpId="5" nodeType="afterEffect">
                                  <p:stCondLst>
                                    <p:cond delay="0"/>
                                  </p:stCondLst>
                                  <p:iterate>
                                    <p:tmAbs val="0"/>
                                  </p:iterate>
                                  <p:childTnLst>
                                    <p:set>
                                      <p:cBhvr>
                                        <p:cTn id="19" fill="hold"/>
                                        <p:tgtEl>
                                          <p:spTgt spid="194"/>
                                        </p:tgtEl>
                                        <p:attrNameLst>
                                          <p:attrName>style.visibility</p:attrName>
                                        </p:attrNameLst>
                                      </p:cBhvr>
                                      <p:to>
                                        <p:strVal val="visible"/>
                                      </p:to>
                                    </p:set>
                                  </p:childTnLst>
                                </p:cTn>
                              </p:par>
                            </p:childTnLst>
                          </p:cTn>
                        </p:par>
                      </p:childTnLst>
                    </p:cTn>
                  </p:par>
                  <p:par>
                    <p:cTn id="20" fill="hold">
                      <p:stCondLst>
                        <p:cond delay="indefinite"/>
                      </p:stCondLst>
                      <p:childTnLst>
                        <p:par>
                          <p:cTn id="21" fill="hold">
                            <p:stCondLst>
                              <p:cond delay="0"/>
                            </p:stCondLst>
                            <p:childTnLst>
                              <p:par>
                                <p:cTn id="22" presetID="1" presetClass="entr" presetSubtype="0" fill="hold" grpId="6" nodeType="clickEffect">
                                  <p:stCondLst>
                                    <p:cond delay="0"/>
                                  </p:stCondLst>
                                  <p:iterate>
                                    <p:tmAbs val="0"/>
                                  </p:iterate>
                                  <p:childTnLst>
                                    <p:set>
                                      <p:cBhvr>
                                        <p:cTn id="23" fill="hold"/>
                                        <p:tgtEl>
                                          <p:spTgt spid="19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0" grpId="2" animBg="1" advAuto="0"/>
      <p:bldP spid="191" grpId="3" animBg="1" advAuto="0"/>
      <p:bldP spid="192" grpId="1" animBg="1" advAuto="0"/>
      <p:bldP spid="193" grpId="4" animBg="1" advAuto="0"/>
      <p:bldP spid="194" grpId="5" animBg="1" advAuto="0"/>
      <p:bldP spid="197" grpId="6" animBg="1" advAuto="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9" name="Shape 199"/>
          <p:cNvSpPr>
            <a:spLocks noGrp="1"/>
          </p:cNvSpPr>
          <p:nvPr>
            <p:ph type="title"/>
          </p:nvPr>
        </p:nvSpPr>
        <p:spPr>
          <a:xfrm>
            <a:off x="952500" y="304800"/>
            <a:ext cx="11099800" cy="946895"/>
          </a:xfrm>
          <a:prstGeom prst="rect">
            <a:avLst/>
          </a:prstGeom>
        </p:spPr>
        <p:txBody>
          <a:bodyPr>
            <a:normAutofit/>
          </a:bodyPr>
          <a:lstStyle>
            <a:lvl1pPr defTabSz="379729">
              <a:defRPr sz="5200"/>
            </a:lvl1pPr>
          </a:lstStyle>
          <a:p>
            <a:r>
              <a:rPr lang="es-ES_tradnl" dirty="0" smtClean="0"/>
              <a:t>¿ Cómo detecta neutrinos </a:t>
            </a:r>
            <a:r>
              <a:rPr lang="es-ES_tradnl" dirty="0" err="1" smtClean="0"/>
              <a:t>IceCube</a:t>
            </a:r>
            <a:r>
              <a:rPr lang="es-ES_tradnl" dirty="0" smtClean="0"/>
              <a:t>?</a:t>
            </a:r>
            <a:endParaRPr lang="es-ES_tradnl" dirty="0"/>
          </a:p>
        </p:txBody>
      </p:sp>
      <p:sp>
        <p:nvSpPr>
          <p:cNvPr id="200" name="Shape 200"/>
          <p:cNvSpPr>
            <a:spLocks noGrp="1"/>
          </p:cNvSpPr>
          <p:nvPr>
            <p:ph type="sldNum" sz="quarter" idx="4294967295"/>
          </p:nvPr>
        </p:nvSpPr>
        <p:spPr>
          <a:xfrm>
            <a:off x="6380634" y="9251950"/>
            <a:ext cx="230832" cy="379591"/>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7</a:t>
            </a:fld>
            <a:endParaRPr lang="es-ES_tradnl" dirty="0"/>
          </a:p>
        </p:txBody>
      </p:sp>
      <p:pic>
        <p:nvPicPr>
          <p:cNvPr id="201" name="pasted-image.tif"/>
          <p:cNvPicPr>
            <a:picLocks noChangeAspect="1"/>
          </p:cNvPicPr>
          <p:nvPr/>
        </p:nvPicPr>
        <p:blipFill>
          <a:blip r:embed="rId3">
            <a:extLst/>
          </a:blip>
          <a:stretch>
            <a:fillRect/>
          </a:stretch>
        </p:blipFill>
        <p:spPr>
          <a:xfrm>
            <a:off x="4229393" y="1587786"/>
            <a:ext cx="5141158" cy="4634587"/>
          </a:xfrm>
          <a:prstGeom prst="rect">
            <a:avLst/>
          </a:prstGeom>
          <a:ln w="12700">
            <a:miter lim="400000"/>
          </a:ln>
        </p:spPr>
      </p:pic>
      <p:sp>
        <p:nvSpPr>
          <p:cNvPr id="202" name="Shape 202"/>
          <p:cNvSpPr/>
          <p:nvPr/>
        </p:nvSpPr>
        <p:spPr>
          <a:xfrm flipV="1">
            <a:off x="1987303" y="3710248"/>
            <a:ext cx="9036527" cy="2326571"/>
          </a:xfrm>
          <a:prstGeom prst="line">
            <a:avLst/>
          </a:prstGeom>
          <a:ln w="50800">
            <a:solidFill>
              <a:srgbClr val="FF0B00"/>
            </a:solidFill>
            <a:custDash>
              <a:ds d="200000" sp="200000"/>
            </a:custDash>
            <a:miter lim="400000"/>
            <a:tailEnd type="triangle"/>
          </a:ln>
        </p:spPr>
        <p:txBody>
          <a:bodyPr lIns="50800" tIns="50800" rIns="50800" bIns="50800" anchor="ctr"/>
          <a:lstStyle/>
          <a:p>
            <a:pPr>
              <a:defRPr sz="2400"/>
            </a:pPr>
            <a:endParaRPr lang="es-ES_tradnl" dirty="0"/>
          </a:p>
        </p:txBody>
      </p:sp>
      <p:sp>
        <p:nvSpPr>
          <p:cNvPr id="203" name="Shape 203"/>
          <p:cNvSpPr/>
          <p:nvPr/>
        </p:nvSpPr>
        <p:spPr>
          <a:xfrm>
            <a:off x="10352203" y="2474877"/>
            <a:ext cx="562655" cy="1333698"/>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8000">
                <a:solidFill>
                  <a:srgbClr val="FE0C01"/>
                </a:solidFill>
                <a:latin typeface="Harrington"/>
                <a:ea typeface="Harrington"/>
                <a:cs typeface="Harrington"/>
                <a:sym typeface="Harrington"/>
              </a:defRPr>
            </a:lvl1pPr>
          </a:lstStyle>
          <a:p>
            <a:r>
              <a:rPr lang="es-ES_tradnl" dirty="0" err="1" smtClean="0"/>
              <a:t>ν</a:t>
            </a:r>
            <a:endParaRPr lang="es-ES_tradnl" dirty="0"/>
          </a:p>
        </p:txBody>
      </p:sp>
      <p:grpSp>
        <p:nvGrpSpPr>
          <p:cNvPr id="206" name="Group 206"/>
          <p:cNvGrpSpPr/>
          <p:nvPr/>
        </p:nvGrpSpPr>
        <p:grpSpPr>
          <a:xfrm>
            <a:off x="-273440" y="6498097"/>
            <a:ext cx="12848044" cy="1997276"/>
            <a:chOff x="-1034829" y="-179435"/>
            <a:chExt cx="12848043" cy="1997274"/>
          </a:xfrm>
        </p:grpSpPr>
        <p:pic>
          <p:nvPicPr>
            <p:cNvPr id="204" name="Picture 203"/>
            <p:cNvPicPr>
              <a:picLocks/>
            </p:cNvPicPr>
            <p:nvPr/>
          </p:nvPicPr>
          <p:blipFill>
            <a:blip r:embed="rId4">
              <a:extLst/>
            </a:blip>
            <a:stretch>
              <a:fillRect/>
            </a:stretch>
          </p:blipFill>
          <p:spPr>
            <a:xfrm>
              <a:off x="-363183" y="-179435"/>
              <a:ext cx="11845203" cy="1997274"/>
            </a:xfrm>
            <a:prstGeom prst="rect">
              <a:avLst/>
            </a:prstGeom>
            <a:effectLst/>
          </p:spPr>
        </p:pic>
        <p:sp>
          <p:nvSpPr>
            <p:cNvPr id="205" name="Shape 205"/>
            <p:cNvSpPr/>
            <p:nvPr/>
          </p:nvSpPr>
          <p:spPr>
            <a:xfrm>
              <a:off x="-1034829" y="-69885"/>
              <a:ext cx="12848043" cy="1672251"/>
            </a:xfrm>
            <a:prstGeom prst="rect">
              <a:avLst/>
            </a:prstGeom>
            <a:noFill/>
            <a:ln>
              <a:noFill/>
            </a:ln>
            <a:effectLst/>
            <a:extLst>
              <a:ext uri="{C572A759-6A51-4108-AA02-DFA0A04FC94B}">
                <ma14:wrappingTextBoxFlag xmlns:ma14="http://schemas.microsoft.com/office/mac/drawingml/2011/main" val="1"/>
              </a:ext>
            </a:extLst>
          </p:spPr>
          <p:txBody>
            <a:bodyPr wrap="square" lIns="50800" tIns="50800" rIns="50800" bIns="50800" numCol="1" anchor="ctr">
              <a:spAutoFit/>
            </a:bodyPr>
            <a:lstStyle/>
            <a:p>
              <a:r>
                <a:rPr lang="es-ES_tradnl" sz="3400" dirty="0" smtClean="0"/>
                <a:t>los neutrinos por sí solos no dejan ninguna traza→ </a:t>
              </a:r>
            </a:p>
            <a:p>
              <a:r>
                <a:rPr lang="es-ES_tradnl" sz="3400" dirty="0" smtClean="0"/>
                <a:t>¡10</a:t>
              </a:r>
              <a:r>
                <a:rPr lang="es-ES_tradnl" sz="3400" baseline="31999" dirty="0" smtClean="0"/>
                <a:t>20</a:t>
              </a:r>
              <a:r>
                <a:rPr lang="es-ES_tradnl" sz="3400" dirty="0" smtClean="0"/>
                <a:t> neutrinos pasan a través de </a:t>
              </a:r>
              <a:r>
                <a:rPr lang="es-ES_tradnl" sz="3400" dirty="0" err="1" smtClean="0"/>
                <a:t>IceCube</a:t>
              </a:r>
              <a:r>
                <a:rPr lang="es-ES_tradnl" sz="3400" dirty="0" smtClean="0"/>
                <a:t> cada secundo, </a:t>
              </a:r>
            </a:p>
            <a:p>
              <a:r>
                <a:rPr lang="es-ES_tradnl" sz="3400" dirty="0" smtClean="0"/>
                <a:t>sin ser detectados! </a:t>
              </a:r>
              <a:endParaRPr lang="es-ES_tradnl" sz="3400" dirty="0"/>
            </a:p>
          </p:txBody>
        </p:sp>
      </p:grpSp>
      <p:pic>
        <p:nvPicPr>
          <p:cNvPr id="207" name="pasted-image.tif"/>
          <p:cNvPicPr>
            <a:picLocks noChangeAspect="1"/>
          </p:cNvPicPr>
          <p:nvPr/>
        </p:nvPicPr>
        <p:blipFill>
          <a:blip r:embed="rId5">
            <a:extLst/>
          </a:blip>
          <a:stretch>
            <a:fillRect/>
          </a:stretch>
        </p:blipFill>
        <p:spPr>
          <a:xfrm>
            <a:off x="12455134" y="8744512"/>
            <a:ext cx="440921" cy="946895"/>
          </a:xfrm>
          <a:prstGeom prst="rect">
            <a:avLst/>
          </a:prstGeom>
          <a:ln w="12700">
            <a:miter lim="400000"/>
          </a:ln>
        </p:spPr>
      </p:pic>
      <p:sp>
        <p:nvSpPr>
          <p:cNvPr id="208" name="Shape 208"/>
          <p:cNvSpPr/>
          <p:nvPr/>
        </p:nvSpPr>
        <p:spPr>
          <a:xfrm>
            <a:off x="4094689" y="8604923"/>
            <a:ext cx="4815421" cy="51809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2700"/>
            </a:lvl1pPr>
          </a:lstStyle>
          <a:p>
            <a:r>
              <a:rPr lang="es-ES_tradnl" dirty="0" smtClean="0"/>
              <a:t>¿Entonces qué mide </a:t>
            </a:r>
            <a:r>
              <a:rPr lang="es-ES_tradnl" dirty="0" err="1" smtClean="0"/>
              <a:t>Icecube</a:t>
            </a:r>
            <a:r>
              <a:rPr lang="es-ES_tradnl" dirty="0" smtClean="0"/>
              <a:t>?</a:t>
            </a:r>
            <a:endParaRPr lang="es-ES_tradnl" dirty="0"/>
          </a:p>
        </p:txBody>
      </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20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2" nodeType="clickEffect">
                                  <p:stCondLst>
                                    <p:cond delay="0"/>
                                  </p:stCondLst>
                                  <p:iterate>
                                    <p:tmAbs val="0"/>
                                  </p:iterate>
                                  <p:childTnLst>
                                    <p:set>
                                      <p:cBhvr>
                                        <p:cTn id="10" fill="hold"/>
                                        <p:tgtEl>
                                          <p:spTgt spid="20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6" grpId="1" animBg="1" advAuto="0"/>
      <p:bldP spid="208" grpId="2" animBg="1" advAuto="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2" name="pasted-image.tif"/>
          <p:cNvPicPr>
            <a:picLocks noChangeAspect="1"/>
          </p:cNvPicPr>
          <p:nvPr/>
        </p:nvPicPr>
        <p:blipFill>
          <a:blip r:embed="rId3">
            <a:extLst/>
          </a:blip>
          <a:stretch>
            <a:fillRect/>
          </a:stretch>
        </p:blipFill>
        <p:spPr>
          <a:xfrm>
            <a:off x="4229393" y="1587786"/>
            <a:ext cx="5141158" cy="4634587"/>
          </a:xfrm>
          <a:prstGeom prst="rect">
            <a:avLst/>
          </a:prstGeom>
          <a:ln w="12700">
            <a:miter lim="400000"/>
          </a:ln>
        </p:spPr>
      </p:pic>
      <p:sp>
        <p:nvSpPr>
          <p:cNvPr id="213" name="Shape 213"/>
          <p:cNvSpPr>
            <a:spLocks noGrp="1"/>
          </p:cNvSpPr>
          <p:nvPr>
            <p:ph type="title"/>
          </p:nvPr>
        </p:nvSpPr>
        <p:spPr>
          <a:xfrm>
            <a:off x="952500" y="304800"/>
            <a:ext cx="11099800" cy="946895"/>
          </a:xfrm>
          <a:prstGeom prst="rect">
            <a:avLst/>
          </a:prstGeom>
        </p:spPr>
        <p:txBody>
          <a:bodyPr/>
          <a:lstStyle>
            <a:lvl1pPr defTabSz="379729">
              <a:defRPr sz="5200"/>
            </a:lvl1pPr>
          </a:lstStyle>
          <a:p>
            <a:r>
              <a:rPr lang="es-ES_tradnl" dirty="0" smtClean="0"/>
              <a:t>¿ Cómo detecta neutrinos </a:t>
            </a:r>
            <a:r>
              <a:rPr lang="es-ES_tradnl" dirty="0" err="1" smtClean="0"/>
              <a:t>IceCube</a:t>
            </a:r>
            <a:r>
              <a:rPr lang="es-ES_tradnl" dirty="0" smtClean="0"/>
              <a:t>?</a:t>
            </a:r>
            <a:endParaRPr lang="es-ES_tradnl" dirty="0"/>
          </a:p>
        </p:txBody>
      </p:sp>
      <p:sp>
        <p:nvSpPr>
          <p:cNvPr id="214" name="Shape 214"/>
          <p:cNvSpPr>
            <a:spLocks noGrp="1"/>
          </p:cNvSpPr>
          <p:nvPr>
            <p:ph type="sldNum" sz="quarter" idx="4294967295"/>
          </p:nvPr>
        </p:nvSpPr>
        <p:spPr>
          <a:xfrm>
            <a:off x="6380634" y="9251950"/>
            <a:ext cx="230832" cy="379591"/>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8</a:t>
            </a:fld>
            <a:endParaRPr lang="es-ES_tradnl" dirty="0"/>
          </a:p>
        </p:txBody>
      </p:sp>
      <p:sp>
        <p:nvSpPr>
          <p:cNvPr id="215" name="Shape 215"/>
          <p:cNvSpPr/>
          <p:nvPr/>
        </p:nvSpPr>
        <p:spPr>
          <a:xfrm flipV="1">
            <a:off x="2287403" y="5400476"/>
            <a:ext cx="2202991" cy="557220"/>
          </a:xfrm>
          <a:prstGeom prst="line">
            <a:avLst/>
          </a:prstGeom>
          <a:ln w="50800">
            <a:solidFill>
              <a:srgbClr val="FF0B00"/>
            </a:solidFill>
            <a:custDash>
              <a:ds d="200000" sp="200000"/>
            </a:custDash>
            <a:miter lim="400000"/>
            <a:tailEnd type="triangle"/>
          </a:ln>
        </p:spPr>
        <p:txBody>
          <a:bodyPr lIns="50800" tIns="50800" rIns="50800" bIns="50800" anchor="ctr"/>
          <a:lstStyle/>
          <a:p>
            <a:pPr>
              <a:defRPr sz="2400"/>
            </a:pPr>
            <a:endParaRPr lang="es-ES_tradnl" dirty="0"/>
          </a:p>
        </p:txBody>
      </p:sp>
      <p:sp>
        <p:nvSpPr>
          <p:cNvPr id="216" name="Shape 216"/>
          <p:cNvSpPr/>
          <p:nvPr/>
        </p:nvSpPr>
        <p:spPr>
          <a:xfrm>
            <a:off x="2621385" y="4510892"/>
            <a:ext cx="562655" cy="1333698"/>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8000">
                <a:solidFill>
                  <a:srgbClr val="FE0C01"/>
                </a:solidFill>
                <a:latin typeface="Harrington"/>
                <a:ea typeface="Harrington"/>
                <a:cs typeface="Harrington"/>
                <a:sym typeface="Harrington"/>
              </a:defRPr>
            </a:lvl1pPr>
          </a:lstStyle>
          <a:p>
            <a:r>
              <a:rPr lang="es-ES_tradnl" dirty="0" err="1" smtClean="0"/>
              <a:t>ν</a:t>
            </a:r>
            <a:endParaRPr lang="es-ES_tradnl" dirty="0"/>
          </a:p>
        </p:txBody>
      </p:sp>
      <p:grpSp>
        <p:nvGrpSpPr>
          <p:cNvPr id="219" name="Group 219"/>
          <p:cNvGrpSpPr/>
          <p:nvPr/>
        </p:nvGrpSpPr>
        <p:grpSpPr>
          <a:xfrm>
            <a:off x="952500" y="6583863"/>
            <a:ext cx="11099799" cy="1397002"/>
            <a:chOff x="-765886" y="-1"/>
            <a:chExt cx="11099798" cy="1397001"/>
          </a:xfrm>
        </p:grpSpPr>
        <p:pic>
          <p:nvPicPr>
            <p:cNvPr id="217" name="Picture 216"/>
            <p:cNvPicPr>
              <a:picLocks/>
            </p:cNvPicPr>
            <p:nvPr/>
          </p:nvPicPr>
          <p:blipFill>
            <a:blip r:embed="rId4">
              <a:extLst/>
            </a:blip>
            <a:stretch>
              <a:fillRect/>
            </a:stretch>
          </p:blipFill>
          <p:spPr>
            <a:xfrm>
              <a:off x="-765886" y="-1"/>
              <a:ext cx="11099798" cy="1397001"/>
            </a:xfrm>
            <a:prstGeom prst="rect">
              <a:avLst/>
            </a:prstGeom>
            <a:effectLst/>
          </p:spPr>
        </p:pic>
        <p:sp>
          <p:nvSpPr>
            <p:cNvPr id="218" name="Shape 218"/>
            <p:cNvSpPr/>
            <p:nvPr/>
          </p:nvSpPr>
          <p:spPr>
            <a:xfrm>
              <a:off x="-602064" y="93206"/>
              <a:ext cx="10772179" cy="1210587"/>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rPr lang="es-ES_tradnl" dirty="0" smtClean="0"/>
                <a:t>primero, el neutrino interacciona con el hielo, </a:t>
              </a:r>
            </a:p>
            <a:p>
              <a:r>
                <a:rPr lang="es-ES_tradnl" dirty="0" smtClean="0"/>
                <a:t>produciendo partículas cargadas como los muones</a:t>
              </a:r>
              <a:endParaRPr lang="es-ES_tradnl" dirty="0"/>
            </a:p>
          </p:txBody>
        </p:sp>
      </p:grpSp>
      <p:sp>
        <p:nvSpPr>
          <p:cNvPr id="220" name="Shape 220"/>
          <p:cNvSpPr/>
          <p:nvPr/>
        </p:nvSpPr>
        <p:spPr>
          <a:xfrm flipV="1">
            <a:off x="4481195" y="3866812"/>
            <a:ext cx="6217031" cy="1536680"/>
          </a:xfrm>
          <a:prstGeom prst="line">
            <a:avLst/>
          </a:prstGeom>
          <a:ln w="50800">
            <a:solidFill>
              <a:schemeClr val="accent2">
                <a:hueOff val="-554920"/>
                <a:satOff val="-21482"/>
                <a:lumOff val="-6228"/>
              </a:schemeClr>
            </a:solidFill>
            <a:miter lim="400000"/>
            <a:tailEnd type="triangle"/>
          </a:ln>
        </p:spPr>
        <p:txBody>
          <a:bodyPr lIns="50800" tIns="50800" rIns="50800" bIns="50800" anchor="ctr"/>
          <a:lstStyle/>
          <a:p>
            <a:pPr>
              <a:defRPr sz="2400"/>
            </a:pPr>
            <a:endParaRPr lang="es-ES_tradnl" dirty="0"/>
          </a:p>
        </p:txBody>
      </p:sp>
      <p:sp>
        <p:nvSpPr>
          <p:cNvPr id="221" name="Shape 221"/>
          <p:cNvSpPr/>
          <p:nvPr/>
        </p:nvSpPr>
        <p:spPr>
          <a:xfrm>
            <a:off x="9184175" y="2777070"/>
            <a:ext cx="679351" cy="13208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8000">
                <a:solidFill>
                  <a:schemeClr val="accent2">
                    <a:hueOff val="-554920"/>
                    <a:satOff val="-21482"/>
                    <a:lumOff val="-6228"/>
                  </a:schemeClr>
                </a:solidFill>
                <a:latin typeface="Harrington"/>
                <a:ea typeface="Harrington"/>
                <a:cs typeface="Harrington"/>
                <a:sym typeface="Harrington"/>
              </a:defRPr>
            </a:lvl1pPr>
          </a:lstStyle>
          <a:p>
            <a:r>
              <a:rPr lang="es-ES_tradnl" dirty="0" smtClean="0"/>
              <a:t>μ</a:t>
            </a:r>
            <a:endParaRPr lang="es-ES_tradnl" dirty="0"/>
          </a:p>
        </p:txBody>
      </p:sp>
      <p:pic>
        <p:nvPicPr>
          <p:cNvPr id="222" name="pasted-image.tif"/>
          <p:cNvPicPr>
            <a:picLocks noChangeAspect="1"/>
          </p:cNvPicPr>
          <p:nvPr/>
        </p:nvPicPr>
        <p:blipFill>
          <a:blip r:embed="rId5">
            <a:extLst/>
          </a:blip>
          <a:stretch>
            <a:fillRect/>
          </a:stretch>
        </p:blipFill>
        <p:spPr>
          <a:xfrm>
            <a:off x="12455134" y="8744512"/>
            <a:ext cx="440921" cy="946895"/>
          </a:xfrm>
          <a:prstGeom prst="rect">
            <a:avLst/>
          </a:prstGeom>
          <a:ln w="12700">
            <a:miter lim="400000"/>
          </a:ln>
        </p:spPr>
      </p:pic>
      <p:sp>
        <p:nvSpPr>
          <p:cNvPr id="223" name="Shape 223"/>
          <p:cNvSpPr/>
          <p:nvPr/>
        </p:nvSpPr>
        <p:spPr>
          <a:xfrm>
            <a:off x="2313090" y="8195820"/>
            <a:ext cx="8353248" cy="872034"/>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defRPr sz="2500"/>
            </a:pPr>
            <a:r>
              <a:rPr lang="es-ES_tradnl" dirty="0" smtClean="0"/>
              <a:t>los muones nos cruzan a un ritmo de 1 por cm</a:t>
            </a:r>
            <a:r>
              <a:rPr lang="es-ES_tradnl" baseline="31999" dirty="0" smtClean="0"/>
              <a:t>2</a:t>
            </a:r>
            <a:r>
              <a:rPr lang="es-ES_tradnl" dirty="0" smtClean="0"/>
              <a:t> y minuto: </a:t>
            </a:r>
          </a:p>
          <a:p>
            <a:pPr>
              <a:defRPr sz="2500"/>
            </a:pPr>
            <a:r>
              <a:rPr lang="es-ES_tradnl" dirty="0" smtClean="0"/>
              <a:t>¿por qué no los vemos, pero el detector sí puede verlos?</a:t>
            </a:r>
            <a:endParaRPr lang="es-ES_tradnl" dirty="0"/>
          </a:p>
        </p:txBody>
      </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22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3" grpId="1" animBg="1" advAuto="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7" name="Shape 227"/>
          <p:cNvSpPr>
            <a:spLocks noGrp="1"/>
          </p:cNvSpPr>
          <p:nvPr>
            <p:ph type="title"/>
          </p:nvPr>
        </p:nvSpPr>
        <p:spPr>
          <a:xfrm>
            <a:off x="952500" y="304800"/>
            <a:ext cx="11099800" cy="946895"/>
          </a:xfrm>
          <a:prstGeom prst="rect">
            <a:avLst/>
          </a:prstGeom>
        </p:spPr>
        <p:txBody>
          <a:bodyPr/>
          <a:lstStyle>
            <a:lvl1pPr defTabSz="379729">
              <a:defRPr sz="5200"/>
            </a:lvl1pPr>
          </a:lstStyle>
          <a:p>
            <a:r>
              <a:rPr lang="es-ES_tradnl" dirty="0" smtClean="0"/>
              <a:t>¿ Cómo detecta neutrinos </a:t>
            </a:r>
            <a:r>
              <a:rPr lang="es-ES_tradnl" dirty="0" err="1" smtClean="0"/>
              <a:t>IceCube</a:t>
            </a:r>
            <a:r>
              <a:rPr lang="es-ES_tradnl" dirty="0" smtClean="0"/>
              <a:t>?</a:t>
            </a:r>
            <a:endParaRPr lang="es-ES_tradnl" dirty="0"/>
          </a:p>
        </p:txBody>
      </p:sp>
      <p:sp>
        <p:nvSpPr>
          <p:cNvPr id="228" name="Shape 228"/>
          <p:cNvSpPr>
            <a:spLocks noGrp="1"/>
          </p:cNvSpPr>
          <p:nvPr>
            <p:ph type="sldNum" sz="quarter" idx="4294967295"/>
          </p:nvPr>
        </p:nvSpPr>
        <p:spPr>
          <a:xfrm>
            <a:off x="6380634" y="9251950"/>
            <a:ext cx="230832" cy="379591"/>
          </a:xfrm>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9</a:t>
            </a:fld>
            <a:endParaRPr lang="es-ES_tradnl" dirty="0"/>
          </a:p>
        </p:txBody>
      </p:sp>
      <p:grpSp>
        <p:nvGrpSpPr>
          <p:cNvPr id="231" name="Group 231"/>
          <p:cNvGrpSpPr/>
          <p:nvPr/>
        </p:nvGrpSpPr>
        <p:grpSpPr>
          <a:xfrm>
            <a:off x="1931441" y="7508110"/>
            <a:ext cx="9141919" cy="1397010"/>
            <a:chOff x="0" y="-1"/>
            <a:chExt cx="9141918" cy="1397008"/>
          </a:xfrm>
        </p:grpSpPr>
        <p:pic>
          <p:nvPicPr>
            <p:cNvPr id="229" name="Picture 228"/>
            <p:cNvPicPr>
              <a:picLocks/>
            </p:cNvPicPr>
            <p:nvPr/>
          </p:nvPicPr>
          <p:blipFill>
            <a:blip r:embed="rId4">
              <a:extLst/>
            </a:blip>
            <a:stretch>
              <a:fillRect/>
            </a:stretch>
          </p:blipFill>
          <p:spPr>
            <a:xfrm>
              <a:off x="0" y="-1"/>
              <a:ext cx="9141918" cy="1397008"/>
            </a:xfrm>
            <a:prstGeom prst="rect">
              <a:avLst/>
            </a:prstGeom>
            <a:effectLst/>
          </p:spPr>
        </p:pic>
        <p:sp>
          <p:nvSpPr>
            <p:cNvPr id="230" name="Shape 230"/>
            <p:cNvSpPr/>
            <p:nvPr/>
          </p:nvSpPr>
          <p:spPr>
            <a:xfrm>
              <a:off x="0" y="93210"/>
              <a:ext cx="9141918" cy="1210586"/>
            </a:xfrm>
            <a:prstGeom prst="rect">
              <a:avLst/>
            </a:prstGeom>
            <a:noFill/>
            <a:ln>
              <a:noFill/>
            </a:ln>
            <a:effectLst/>
            <a:extLst>
              <a:ext uri="{C572A759-6A51-4108-AA02-DFA0A04FC94B}">
                <ma14:wrappingTextBoxFlag xmlns:ma14="http://schemas.microsoft.com/office/mac/drawingml/2011/main" val="1"/>
              </a:ext>
            </a:extLst>
          </p:spPr>
          <p:txBody>
            <a:bodyPr wrap="square" lIns="50800" tIns="50800" rIns="50800" bIns="50800" numCol="1" anchor="ctr">
              <a:spAutoFit/>
            </a:bodyPr>
            <a:lstStyle/>
            <a:p>
              <a:r>
                <a:rPr lang="es-ES_tradnl" dirty="0" smtClean="0"/>
                <a:t>¡las partículas de alta energía viajando en</a:t>
              </a:r>
            </a:p>
            <a:p>
              <a:r>
                <a:rPr lang="es-ES_tradnl" dirty="0" smtClean="0"/>
                <a:t>un </a:t>
              </a:r>
              <a:r>
                <a:rPr lang="es-ES_tradnl" b="1" dirty="0" smtClean="0"/>
                <a:t>medio</a:t>
              </a:r>
              <a:r>
                <a:rPr lang="es-ES_tradnl" dirty="0" smtClean="0"/>
                <a:t> producen luz </a:t>
              </a:r>
              <a:r>
                <a:rPr lang="es-ES_tradnl" dirty="0" err="1" smtClean="0"/>
                <a:t>Cherenkov</a:t>
              </a:r>
              <a:r>
                <a:rPr lang="es-ES_tradnl" dirty="0" smtClean="0"/>
                <a:t>!</a:t>
              </a:r>
              <a:endParaRPr lang="es-ES_tradnl" dirty="0"/>
            </a:p>
          </p:txBody>
        </p:sp>
      </p:grpSp>
      <p:pic>
        <p:nvPicPr>
          <p:cNvPr id="232" name="Nuclear Reactor start up.mp4"/>
          <p:cNvPicPr>
            <a:picLocks/>
          </p:cNvPicPr>
          <p:nvPr>
            <a:videoFile r:link="rId2"/>
            <p:extLst>
              <p:ext uri="{DAA4B4D4-6D71-4841-9C94-3DE7FCFB9230}">
                <p14:media xmlns:p14="http://schemas.microsoft.com/office/powerpoint/2010/main" r:embed="rId1"/>
              </p:ext>
            </p:extLst>
          </p:nvPr>
        </p:nvPicPr>
        <p:blipFill>
          <a:blip r:embed="rId5">
            <a:extLst/>
          </a:blip>
          <a:stretch>
            <a:fillRect/>
          </a:stretch>
        </p:blipFill>
        <p:spPr>
          <a:xfrm>
            <a:off x="2444750" y="2276900"/>
            <a:ext cx="8115300" cy="4470401"/>
          </a:xfrm>
          <a:prstGeom prst="rect">
            <a:avLst/>
          </a:prstGeom>
          <a:ln w="12700">
            <a:miter lim="400000"/>
          </a:ln>
        </p:spPr>
      </p:pic>
      <p:pic>
        <p:nvPicPr>
          <p:cNvPr id="233" name="pasted-image.tif"/>
          <p:cNvPicPr>
            <a:picLocks noChangeAspect="1"/>
          </p:cNvPicPr>
          <p:nvPr/>
        </p:nvPicPr>
        <p:blipFill>
          <a:blip r:embed="rId6">
            <a:extLst/>
          </a:blip>
          <a:stretch>
            <a:fillRect/>
          </a:stretch>
        </p:blipFill>
        <p:spPr>
          <a:xfrm>
            <a:off x="12455134" y="8744512"/>
            <a:ext cx="440921" cy="946895"/>
          </a:xfrm>
          <a:prstGeom prst="rect">
            <a:avLst/>
          </a:prstGeom>
          <a:ln w="12700">
            <a:miter lim="400000"/>
          </a:ln>
        </p:spPr>
      </p:pic>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37151668" fill="hold"/>
                                        <p:tgtEl>
                                          <p:spTgt spid="232"/>
                                        </p:tgtEl>
                                      </p:cBhvr>
                                    </p:cmd>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2" nodeType="clickEffect">
                                  <p:stCondLst>
                                    <p:cond delay="0"/>
                                  </p:stCondLst>
                                  <p:iterate>
                                    <p:tmAbs val="0"/>
                                  </p:iterate>
                                  <p:childTnLst>
                                    <p:set>
                                      <p:cBhvr>
                                        <p:cTn id="10" fill="hold"/>
                                        <p:tgtEl>
                                          <p:spTgt spid="23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100000">
                <p:cTn id="11" fill="hold" display="0">
                  <p:stCondLst>
                    <p:cond delay="indefinite"/>
                  </p:stCondLst>
                </p:cTn>
                <p:tgtEl>
                  <p:spTgt spid="232"/>
                </p:tgtEl>
              </p:cMediaNode>
            </p:video>
          </p:childTnLst>
        </p:cTn>
      </p:par>
    </p:tnLst>
    <p:bldLst>
      <p:bldP spid="231" grpId="2" animBg="1" advAuto="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 name="Shape 235"/>
          <p:cNvSpPr>
            <a:spLocks noGrp="1"/>
          </p:cNvSpPr>
          <p:nvPr>
            <p:ph type="title"/>
          </p:nvPr>
        </p:nvSpPr>
        <p:spPr>
          <a:xfrm>
            <a:off x="952500" y="304800"/>
            <a:ext cx="11099800" cy="946895"/>
          </a:xfrm>
          <a:prstGeom prst="rect">
            <a:avLst/>
          </a:prstGeom>
        </p:spPr>
        <p:txBody>
          <a:bodyPr/>
          <a:lstStyle>
            <a:lvl1pPr defTabSz="379729">
              <a:defRPr sz="5200"/>
            </a:lvl1pPr>
          </a:lstStyle>
          <a:p>
            <a:r>
              <a:rPr lang="es-ES_tradnl" dirty="0" smtClean="0"/>
              <a:t>¿ Cómo detecta neutrinos </a:t>
            </a:r>
            <a:r>
              <a:rPr lang="es-ES_tradnl" dirty="0" err="1" smtClean="0"/>
              <a:t>IceCube</a:t>
            </a:r>
            <a:r>
              <a:rPr lang="es-ES_tradnl" dirty="0" smtClean="0"/>
              <a:t>?</a:t>
            </a:r>
            <a:endParaRPr lang="es-ES_tradnl" dirty="0"/>
          </a:p>
        </p:txBody>
      </p:sp>
      <p:sp>
        <p:nvSpPr>
          <p:cNvPr id="236" name="Shape 236"/>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10</a:t>
            </a:fld>
            <a:endParaRPr lang="es-ES_tradnl" dirty="0"/>
          </a:p>
        </p:txBody>
      </p:sp>
      <p:pic>
        <p:nvPicPr>
          <p:cNvPr id="237" name="A Cherenkov neutrino telescope.mp4"/>
          <p:cNvPicPr>
            <a:picLocks/>
          </p:cNvPicPr>
          <p:nvPr>
            <a:videoFile r:link="rId2"/>
            <p:extLst>
              <p:ext uri="{DAA4B4D4-6D71-4841-9C94-3DE7FCFB9230}">
                <p14:media xmlns:p14="http://schemas.microsoft.com/office/powerpoint/2010/main" r:embed="rId1"/>
              </p:ext>
            </p:extLst>
          </p:nvPr>
        </p:nvPicPr>
        <p:blipFill>
          <a:blip r:embed="rId4">
            <a:extLst/>
          </a:blip>
          <a:stretch>
            <a:fillRect/>
          </a:stretch>
        </p:blipFill>
        <p:spPr>
          <a:xfrm>
            <a:off x="3018353" y="1899066"/>
            <a:ext cx="6968094" cy="5226070"/>
          </a:xfrm>
          <a:prstGeom prst="rect">
            <a:avLst/>
          </a:prstGeom>
          <a:ln w="12700">
            <a:miter lim="400000"/>
          </a:ln>
        </p:spPr>
      </p:pic>
      <p:grpSp>
        <p:nvGrpSpPr>
          <p:cNvPr id="240" name="Group 240"/>
          <p:cNvGrpSpPr/>
          <p:nvPr/>
        </p:nvGrpSpPr>
        <p:grpSpPr>
          <a:xfrm>
            <a:off x="1667746" y="7508110"/>
            <a:ext cx="9669314" cy="1397010"/>
            <a:chOff x="-263695" y="-1"/>
            <a:chExt cx="9669313" cy="1397008"/>
          </a:xfrm>
        </p:grpSpPr>
        <p:pic>
          <p:nvPicPr>
            <p:cNvPr id="238" name="Picture 237"/>
            <p:cNvPicPr>
              <a:picLocks/>
            </p:cNvPicPr>
            <p:nvPr/>
          </p:nvPicPr>
          <p:blipFill>
            <a:blip r:embed="rId5">
              <a:extLst/>
            </a:blip>
            <a:stretch>
              <a:fillRect/>
            </a:stretch>
          </p:blipFill>
          <p:spPr>
            <a:xfrm>
              <a:off x="-263695" y="-1"/>
              <a:ext cx="9669312" cy="1397008"/>
            </a:xfrm>
            <a:prstGeom prst="rect">
              <a:avLst/>
            </a:prstGeom>
            <a:effectLst/>
          </p:spPr>
        </p:pic>
        <p:sp>
          <p:nvSpPr>
            <p:cNvPr id="239" name="Shape 239"/>
            <p:cNvSpPr/>
            <p:nvPr/>
          </p:nvSpPr>
          <p:spPr>
            <a:xfrm>
              <a:off x="-263695" y="93211"/>
              <a:ext cx="9669313" cy="1210586"/>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rPr lang="es-ES_tradnl" dirty="0" smtClean="0"/>
                <a:t>¡las partículas de alta energía desplazándose </a:t>
              </a:r>
            </a:p>
            <a:p>
              <a:r>
                <a:rPr lang="es-ES_tradnl" dirty="0"/>
                <a:t>e</a:t>
              </a:r>
              <a:r>
                <a:rPr lang="es-ES_tradnl" dirty="0" smtClean="0"/>
                <a:t>n un </a:t>
              </a:r>
              <a:r>
                <a:rPr lang="es-ES_tradnl" b="1" dirty="0" smtClean="0"/>
                <a:t>medio</a:t>
              </a:r>
              <a:r>
                <a:rPr lang="es-ES_tradnl" dirty="0" smtClean="0"/>
                <a:t> producen luz </a:t>
              </a:r>
              <a:r>
                <a:rPr lang="es-ES_tradnl" dirty="0" err="1" smtClean="0"/>
                <a:t>Cherenkov</a:t>
              </a:r>
              <a:r>
                <a:rPr lang="es-ES_tradnl" dirty="0" smtClean="0"/>
                <a:t>!</a:t>
              </a:r>
              <a:endParaRPr lang="es-ES_tradnl" dirty="0"/>
            </a:p>
          </p:txBody>
        </p:sp>
      </p:grpSp>
      <p:pic>
        <p:nvPicPr>
          <p:cNvPr id="241" name="pasted-image.tif"/>
          <p:cNvPicPr>
            <a:picLocks noChangeAspect="1"/>
          </p:cNvPicPr>
          <p:nvPr/>
        </p:nvPicPr>
        <p:blipFill>
          <a:blip r:embed="rId6">
            <a:extLst/>
          </a:blip>
          <a:stretch>
            <a:fillRect/>
          </a:stretch>
        </p:blipFill>
        <p:spPr>
          <a:xfrm>
            <a:off x="12455134" y="8744512"/>
            <a:ext cx="440921" cy="946895"/>
          </a:xfrm>
          <a:prstGeom prst="rect">
            <a:avLst/>
          </a:prstGeom>
          <a:ln w="12700">
            <a:miter lim="400000"/>
          </a:ln>
        </p:spPr>
      </p:pic>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 fill="hold"/>
                                        <p:tgtEl>
                                          <p:spTgt spid="237"/>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100000">
                <p:cTn id="7" fill="hold" display="0">
                  <p:stCondLst>
                    <p:cond delay="indefinite"/>
                  </p:stCondLst>
                </p:cTn>
                <p:tgtEl>
                  <p:spTgt spid="237"/>
                </p:tgtEl>
              </p:cMediaNode>
            </p:video>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 name="Shape 243"/>
          <p:cNvSpPr>
            <a:spLocks noGrp="1"/>
          </p:cNvSpPr>
          <p:nvPr>
            <p:ph type="title"/>
          </p:nvPr>
        </p:nvSpPr>
        <p:spPr>
          <a:xfrm>
            <a:off x="952500" y="304800"/>
            <a:ext cx="11099800" cy="946895"/>
          </a:xfrm>
          <a:prstGeom prst="rect">
            <a:avLst/>
          </a:prstGeom>
        </p:spPr>
        <p:txBody>
          <a:bodyPr>
            <a:normAutofit fontScale="90000"/>
          </a:bodyPr>
          <a:lstStyle>
            <a:lvl1pPr defTabSz="356362">
              <a:defRPr sz="4880"/>
            </a:lvl1pPr>
          </a:lstStyle>
          <a:p>
            <a:r>
              <a:rPr lang="es-ES_tradnl" dirty="0" smtClean="0"/>
              <a:t>¿ Qué aspecto tienen los neutrinos en </a:t>
            </a:r>
            <a:r>
              <a:rPr lang="es-ES_tradnl" dirty="0" err="1" smtClean="0"/>
              <a:t>IceCube</a:t>
            </a:r>
            <a:r>
              <a:rPr lang="es-ES_tradnl" dirty="0" smtClean="0"/>
              <a:t>?</a:t>
            </a:r>
            <a:endParaRPr lang="es-ES_tradnl" dirty="0"/>
          </a:p>
        </p:txBody>
      </p:sp>
      <p:sp>
        <p:nvSpPr>
          <p:cNvPr id="244" name="Shape 244"/>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11</a:t>
            </a:fld>
            <a:endParaRPr lang="es-ES_tradnl" dirty="0"/>
          </a:p>
        </p:txBody>
      </p:sp>
      <p:pic>
        <p:nvPicPr>
          <p:cNvPr id="245" name="pasted-image.tif"/>
          <p:cNvPicPr>
            <a:picLocks noChangeAspect="1"/>
          </p:cNvPicPr>
          <p:nvPr/>
        </p:nvPicPr>
        <p:blipFill>
          <a:blip r:embed="rId2">
            <a:extLst/>
          </a:blip>
          <a:stretch>
            <a:fillRect/>
          </a:stretch>
        </p:blipFill>
        <p:spPr>
          <a:xfrm>
            <a:off x="98489" y="3045322"/>
            <a:ext cx="5455209" cy="3662956"/>
          </a:xfrm>
          <a:prstGeom prst="rect">
            <a:avLst/>
          </a:prstGeom>
          <a:ln w="12700">
            <a:miter lim="400000"/>
          </a:ln>
        </p:spPr>
      </p:pic>
      <p:pic>
        <p:nvPicPr>
          <p:cNvPr id="246" name="pasted-image.tif"/>
          <p:cNvPicPr>
            <a:picLocks noChangeAspect="1"/>
          </p:cNvPicPr>
          <p:nvPr/>
        </p:nvPicPr>
        <p:blipFill>
          <a:blip r:embed="rId3">
            <a:extLst/>
          </a:blip>
          <a:stretch>
            <a:fillRect/>
          </a:stretch>
        </p:blipFill>
        <p:spPr>
          <a:xfrm>
            <a:off x="6625552" y="3202575"/>
            <a:ext cx="6020707" cy="3348450"/>
          </a:xfrm>
          <a:prstGeom prst="rect">
            <a:avLst/>
          </a:prstGeom>
          <a:ln w="12700">
            <a:miter lim="400000"/>
          </a:ln>
        </p:spPr>
      </p:pic>
      <p:sp>
        <p:nvSpPr>
          <p:cNvPr id="247" name="Shape 247"/>
          <p:cNvSpPr/>
          <p:nvPr/>
        </p:nvSpPr>
        <p:spPr>
          <a:xfrm>
            <a:off x="2261836" y="2196203"/>
            <a:ext cx="1128515"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traza</a:t>
            </a:r>
            <a:endParaRPr lang="es-ES_tradnl" dirty="0"/>
          </a:p>
        </p:txBody>
      </p:sp>
      <p:sp>
        <p:nvSpPr>
          <p:cNvPr id="248" name="Shape 248"/>
          <p:cNvSpPr/>
          <p:nvPr/>
        </p:nvSpPr>
        <p:spPr>
          <a:xfrm>
            <a:off x="8686927" y="2196203"/>
            <a:ext cx="1897956"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cascada</a:t>
            </a:r>
            <a:endParaRPr lang="es-ES_tradnl" dirty="0"/>
          </a:p>
        </p:txBody>
      </p:sp>
      <p:sp>
        <p:nvSpPr>
          <p:cNvPr id="249" name="Shape 249"/>
          <p:cNvSpPr/>
          <p:nvPr/>
        </p:nvSpPr>
        <p:spPr>
          <a:xfrm>
            <a:off x="1317941" y="7501233"/>
            <a:ext cx="2846933" cy="5457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lnSpc>
                <a:spcPct val="80000"/>
              </a:lnSpc>
              <a:defRPr>
                <a:latin typeface="Helvetica Neue"/>
                <a:ea typeface="Helvetica Neue"/>
                <a:cs typeface="Helvetica Neue"/>
                <a:sym typeface="Helvetica Neue"/>
              </a:defRPr>
            </a:pPr>
            <a:r>
              <a:rPr lang="es-ES_tradnl" dirty="0" err="1" smtClean="0">
                <a:latin typeface="Harrington"/>
                <a:ea typeface="Harrington"/>
                <a:cs typeface="Harrington"/>
                <a:sym typeface="Harrington"/>
              </a:rPr>
              <a:t>ν</a:t>
            </a:r>
            <a:r>
              <a:rPr lang="es-ES_tradnl" baseline="-5999" dirty="0" err="1" smtClean="0">
                <a:latin typeface="Harrington"/>
                <a:ea typeface="Harrington"/>
                <a:cs typeface="Harrington"/>
                <a:sym typeface="Harrington"/>
              </a:rPr>
              <a:t>μ</a:t>
            </a:r>
            <a:r>
              <a:rPr lang="es-ES_tradnl" dirty="0" smtClean="0">
                <a:latin typeface="Harrington"/>
                <a:ea typeface="Harrington"/>
                <a:cs typeface="Harrington"/>
                <a:sym typeface="Harrington"/>
              </a:rPr>
              <a:t> + </a:t>
            </a:r>
            <a:r>
              <a:rPr lang="es-ES_tradnl" dirty="0" smtClean="0">
                <a:latin typeface="Helvetica"/>
                <a:ea typeface="Helvetica"/>
                <a:cs typeface="Helvetica"/>
                <a:sym typeface="Helvetica"/>
              </a:rPr>
              <a:t>N</a:t>
            </a:r>
            <a:r>
              <a:rPr lang="es-ES_tradnl" dirty="0" smtClean="0">
                <a:latin typeface="Harrington"/>
                <a:ea typeface="Harrington"/>
                <a:cs typeface="Harrington"/>
                <a:sym typeface="Harrington"/>
              </a:rPr>
              <a:t> </a:t>
            </a:r>
            <a:r>
              <a:rPr lang="es-ES_tradnl" dirty="0" smtClean="0"/>
              <a:t>→ </a:t>
            </a:r>
            <a:r>
              <a:rPr lang="es-ES_tradnl" dirty="0" smtClean="0">
                <a:latin typeface="Harrington"/>
                <a:ea typeface="Harrington"/>
                <a:cs typeface="Harrington"/>
                <a:sym typeface="Harrington"/>
              </a:rPr>
              <a:t>μ</a:t>
            </a:r>
            <a:r>
              <a:rPr lang="es-ES_tradnl" dirty="0" smtClean="0"/>
              <a:t> </a:t>
            </a:r>
            <a:r>
              <a:rPr lang="es-ES_tradnl" dirty="0" smtClean="0">
                <a:latin typeface="Harrington"/>
                <a:ea typeface="Harrington"/>
                <a:cs typeface="Harrington"/>
                <a:sym typeface="Harrington"/>
              </a:rPr>
              <a:t>+ </a:t>
            </a:r>
            <a:r>
              <a:rPr lang="es-ES_tradnl" dirty="0" smtClean="0"/>
              <a:t>X</a:t>
            </a:r>
            <a:endParaRPr lang="es-ES_tradnl" dirty="0">
              <a:latin typeface="Times"/>
              <a:ea typeface="Times"/>
              <a:cs typeface="Times"/>
              <a:sym typeface="Times"/>
            </a:endParaRPr>
          </a:p>
        </p:txBody>
      </p:sp>
      <p:sp>
        <p:nvSpPr>
          <p:cNvPr id="250" name="Shape 250"/>
          <p:cNvSpPr/>
          <p:nvPr/>
        </p:nvSpPr>
        <p:spPr>
          <a:xfrm>
            <a:off x="8127753" y="7058034"/>
            <a:ext cx="3092193" cy="1432187"/>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lnSpc>
                <a:spcPct val="80000"/>
              </a:lnSpc>
              <a:defRPr>
                <a:latin typeface="Helvetica Neue"/>
                <a:ea typeface="Helvetica Neue"/>
                <a:cs typeface="Helvetica Neue"/>
                <a:sym typeface="Helvetica Neue"/>
              </a:defRPr>
            </a:pPr>
            <a:r>
              <a:rPr lang="es-ES_tradnl" dirty="0" err="1" smtClean="0">
                <a:latin typeface="Harrington"/>
                <a:ea typeface="Harrington"/>
                <a:cs typeface="Harrington"/>
                <a:sym typeface="Harrington"/>
              </a:rPr>
              <a:t>ν</a:t>
            </a:r>
            <a:r>
              <a:rPr lang="es-ES_tradnl" baseline="-5999" dirty="0" err="1" smtClean="0">
                <a:latin typeface="Helvetica"/>
                <a:ea typeface="Helvetica"/>
                <a:cs typeface="Helvetica"/>
                <a:sym typeface="Helvetica"/>
              </a:rPr>
              <a:t>e</a:t>
            </a:r>
            <a:r>
              <a:rPr lang="es-ES_tradnl" dirty="0" smtClean="0">
                <a:latin typeface="Harrington"/>
                <a:ea typeface="Harrington"/>
                <a:cs typeface="Harrington"/>
                <a:sym typeface="Harrington"/>
              </a:rPr>
              <a:t> + </a:t>
            </a:r>
            <a:r>
              <a:rPr lang="es-ES_tradnl" dirty="0" smtClean="0">
                <a:latin typeface="Helvetica"/>
                <a:ea typeface="Helvetica"/>
                <a:cs typeface="Helvetica"/>
                <a:sym typeface="Helvetica"/>
              </a:rPr>
              <a:t>N</a:t>
            </a:r>
            <a:r>
              <a:rPr lang="es-ES_tradnl" dirty="0" smtClean="0">
                <a:latin typeface="Harrington"/>
                <a:ea typeface="Harrington"/>
                <a:cs typeface="Harrington"/>
                <a:sym typeface="Harrington"/>
              </a:rPr>
              <a:t> </a:t>
            </a:r>
            <a:r>
              <a:rPr lang="es-ES_tradnl" dirty="0" smtClean="0"/>
              <a:t>→ </a:t>
            </a:r>
            <a:r>
              <a:rPr lang="es-ES_tradnl" dirty="0" smtClean="0">
                <a:latin typeface="Helvetica"/>
                <a:ea typeface="Helvetica"/>
                <a:cs typeface="Helvetica"/>
                <a:sym typeface="Helvetica"/>
              </a:rPr>
              <a:t>e</a:t>
            </a:r>
            <a:r>
              <a:rPr lang="es-ES_tradnl" dirty="0" smtClean="0"/>
              <a:t> </a:t>
            </a:r>
            <a:r>
              <a:rPr lang="es-ES_tradnl" dirty="0" smtClean="0">
                <a:latin typeface="Harrington"/>
                <a:ea typeface="Harrington"/>
                <a:cs typeface="Harrington"/>
                <a:sym typeface="Harrington"/>
              </a:rPr>
              <a:t>+ </a:t>
            </a:r>
            <a:r>
              <a:rPr lang="es-ES_tradnl" dirty="0" smtClean="0"/>
              <a:t>X</a:t>
            </a:r>
          </a:p>
          <a:p>
            <a:pPr algn="l">
              <a:lnSpc>
                <a:spcPct val="80000"/>
              </a:lnSpc>
              <a:defRPr>
                <a:latin typeface="Helvetica Neue"/>
                <a:ea typeface="Helvetica Neue"/>
                <a:cs typeface="Helvetica Neue"/>
                <a:sym typeface="Helvetica Neue"/>
              </a:defRPr>
            </a:pPr>
            <a:endParaRPr lang="es-ES_tradnl" dirty="0" smtClean="0"/>
          </a:p>
          <a:p>
            <a:pPr algn="l">
              <a:lnSpc>
                <a:spcPct val="80000"/>
              </a:lnSpc>
              <a:defRPr>
                <a:latin typeface="Helvetica Neue"/>
                <a:ea typeface="Helvetica Neue"/>
                <a:cs typeface="Helvetica Neue"/>
                <a:sym typeface="Helvetica Neue"/>
              </a:defRPr>
            </a:pPr>
            <a:r>
              <a:rPr lang="es-ES_tradnl" dirty="0" err="1" smtClean="0">
                <a:latin typeface="Harrington"/>
                <a:ea typeface="Harrington"/>
                <a:cs typeface="Harrington"/>
                <a:sym typeface="Harrington"/>
              </a:rPr>
              <a:t>ν</a:t>
            </a:r>
            <a:r>
              <a:rPr lang="es-ES_tradnl" baseline="-5999" dirty="0" err="1" smtClean="0">
                <a:latin typeface="Helvetica"/>
                <a:ea typeface="Helvetica"/>
                <a:cs typeface="Helvetica"/>
                <a:sym typeface="Helvetica"/>
              </a:rPr>
              <a:t>x</a:t>
            </a:r>
            <a:r>
              <a:rPr lang="es-ES_tradnl" dirty="0" smtClean="0">
                <a:latin typeface="Harrington"/>
                <a:ea typeface="Harrington"/>
                <a:cs typeface="Harrington"/>
                <a:sym typeface="Harrington"/>
              </a:rPr>
              <a:t> + </a:t>
            </a:r>
            <a:r>
              <a:rPr lang="es-ES_tradnl" dirty="0" smtClean="0">
                <a:latin typeface="Helvetica"/>
                <a:ea typeface="Helvetica"/>
                <a:cs typeface="Helvetica"/>
                <a:sym typeface="Helvetica"/>
              </a:rPr>
              <a:t>N</a:t>
            </a:r>
            <a:r>
              <a:rPr lang="es-ES_tradnl" dirty="0" smtClean="0">
                <a:latin typeface="Harrington"/>
                <a:ea typeface="Harrington"/>
                <a:cs typeface="Harrington"/>
                <a:sym typeface="Harrington"/>
              </a:rPr>
              <a:t> </a:t>
            </a:r>
            <a:r>
              <a:rPr lang="es-ES_tradnl" dirty="0" smtClean="0"/>
              <a:t>→ </a:t>
            </a:r>
            <a:r>
              <a:rPr lang="es-ES_tradnl" dirty="0" err="1" smtClean="0">
                <a:latin typeface="Harrington"/>
                <a:ea typeface="Harrington"/>
                <a:cs typeface="Harrington"/>
                <a:sym typeface="Harrington"/>
              </a:rPr>
              <a:t>ν</a:t>
            </a:r>
            <a:r>
              <a:rPr lang="es-ES_tradnl" baseline="-5999" dirty="0" err="1" smtClean="0">
                <a:latin typeface="Helvetica"/>
                <a:ea typeface="Helvetica"/>
                <a:cs typeface="Helvetica"/>
                <a:sym typeface="Helvetica"/>
              </a:rPr>
              <a:t>x</a:t>
            </a:r>
            <a:r>
              <a:rPr lang="es-ES_tradnl" dirty="0" smtClean="0">
                <a:latin typeface="Harrington"/>
                <a:ea typeface="Harrington"/>
                <a:cs typeface="Harrington"/>
                <a:sym typeface="Harrington"/>
              </a:rPr>
              <a:t> + </a:t>
            </a:r>
            <a:r>
              <a:rPr lang="es-ES_tradnl" dirty="0" smtClean="0">
                <a:latin typeface="Helvetica"/>
                <a:ea typeface="Helvetica"/>
                <a:cs typeface="Helvetica"/>
                <a:sym typeface="Helvetica"/>
              </a:rPr>
              <a:t>N</a:t>
            </a:r>
            <a:r>
              <a:rPr lang="es-ES_tradnl" dirty="0" smtClean="0">
                <a:latin typeface="Harrington"/>
                <a:ea typeface="Harrington"/>
                <a:cs typeface="Harrington"/>
                <a:sym typeface="Harrington"/>
              </a:rPr>
              <a:t> </a:t>
            </a:r>
            <a:endParaRPr lang="es-ES_tradnl" dirty="0">
              <a:latin typeface="Harrington"/>
              <a:ea typeface="Harrington"/>
              <a:cs typeface="Harrington"/>
              <a:sym typeface="Harrington"/>
            </a:endParaRPr>
          </a:p>
        </p:txBody>
      </p:sp>
      <p:sp>
        <p:nvSpPr>
          <p:cNvPr id="251" name="Shape 251"/>
          <p:cNvSpPr/>
          <p:nvPr/>
        </p:nvSpPr>
        <p:spPr>
          <a:xfrm>
            <a:off x="9652701" y="8992186"/>
            <a:ext cx="3121047" cy="51809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2700"/>
            </a:lvl1pPr>
          </a:lstStyle>
          <a:p>
            <a:r>
              <a:rPr lang="es-ES_tradnl" dirty="0" smtClean="0"/>
              <a:t>x = cualquier sabor</a:t>
            </a:r>
            <a:endParaRPr lang="es-ES_tradnl" dirty="0"/>
          </a:p>
        </p:txBody>
      </p:sp>
    </p:spTree>
  </p:cSld>
  <p:clrMapOvr>
    <a:masterClrMapping/>
  </p:clrMapOvr>
  <p:transition spd="slow"/>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3" name="Shape 253"/>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 Qué ve </a:t>
            </a:r>
            <a:r>
              <a:rPr lang="es-ES_tradnl" dirty="0" err="1" smtClean="0"/>
              <a:t>Icecube</a:t>
            </a:r>
            <a:r>
              <a:rPr lang="es-ES_tradnl" dirty="0" smtClean="0"/>
              <a:t>?</a:t>
            </a:r>
            <a:endParaRPr lang="es-ES_tradnl" dirty="0"/>
          </a:p>
        </p:txBody>
      </p:sp>
      <p:sp>
        <p:nvSpPr>
          <p:cNvPr id="254" name="Shape 254"/>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12</a:t>
            </a:fld>
            <a:endParaRPr lang="es-ES_tradnl" dirty="0"/>
          </a:p>
        </p:txBody>
      </p:sp>
      <p:pic>
        <p:nvPicPr>
          <p:cNvPr id="255" name="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sp>
        <p:nvSpPr>
          <p:cNvPr id="256" name="Shape 256"/>
          <p:cNvSpPr/>
          <p:nvPr/>
        </p:nvSpPr>
        <p:spPr>
          <a:xfrm>
            <a:off x="736804" y="2153538"/>
            <a:ext cx="11531192" cy="6196568"/>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marL="444500" indent="-444500" algn="l">
              <a:buSzPct val="75000"/>
              <a:buChar char="•"/>
            </a:pPr>
            <a:r>
              <a:rPr lang="es-ES_tradnl" dirty="0" smtClean="0"/>
              <a:t>Para cada suceso, queremos conocer la energía y dirección: ¿qué tal lo hace </a:t>
            </a:r>
            <a:r>
              <a:rPr lang="es-ES_tradnl" dirty="0" err="1" smtClean="0"/>
              <a:t>IceCube</a:t>
            </a:r>
            <a:r>
              <a:rPr lang="es-ES_tradnl" dirty="0" smtClean="0"/>
              <a:t> para trazas/cascadas?</a:t>
            </a:r>
          </a:p>
          <a:p>
            <a:pPr algn="l"/>
            <a:endParaRPr lang="es-ES_tradnl" dirty="0" smtClean="0"/>
          </a:p>
          <a:p>
            <a:pPr algn="l"/>
            <a:endParaRPr lang="es-ES_tradnl" dirty="0" smtClean="0"/>
          </a:p>
          <a:p>
            <a:pPr algn="l"/>
            <a:endParaRPr lang="es-ES_tradnl" dirty="0" smtClean="0"/>
          </a:p>
          <a:p>
            <a:pPr algn="l"/>
            <a:endParaRPr lang="es-ES_tradnl" dirty="0" smtClean="0"/>
          </a:p>
          <a:p>
            <a:pPr algn="l"/>
            <a:endParaRPr lang="es-ES_tradnl" dirty="0" smtClean="0"/>
          </a:p>
          <a:p>
            <a:pPr algn="l"/>
            <a:endParaRPr lang="es-ES_tradnl" dirty="0" smtClean="0"/>
          </a:p>
          <a:p>
            <a:pPr algn="l"/>
            <a:endParaRPr lang="es-ES_tradnl" dirty="0" smtClean="0"/>
          </a:p>
          <a:p>
            <a:pPr algn="l"/>
            <a:endParaRPr lang="es-ES_tradnl" dirty="0"/>
          </a:p>
        </p:txBody>
      </p:sp>
      <p:pic>
        <p:nvPicPr>
          <p:cNvPr id="257" name="pasted-image.tif"/>
          <p:cNvPicPr>
            <a:picLocks noChangeAspect="1"/>
          </p:cNvPicPr>
          <p:nvPr/>
        </p:nvPicPr>
        <p:blipFill>
          <a:blip r:embed="rId3">
            <a:extLst/>
          </a:blip>
          <a:stretch>
            <a:fillRect/>
          </a:stretch>
        </p:blipFill>
        <p:spPr>
          <a:xfrm>
            <a:off x="924583" y="4200926"/>
            <a:ext cx="4159233" cy="2792759"/>
          </a:xfrm>
          <a:prstGeom prst="rect">
            <a:avLst/>
          </a:prstGeom>
          <a:ln w="12700">
            <a:miter lim="400000"/>
          </a:ln>
        </p:spPr>
      </p:pic>
      <p:pic>
        <p:nvPicPr>
          <p:cNvPr id="258" name="pasted-image.tif"/>
          <p:cNvPicPr>
            <a:picLocks noChangeAspect="1"/>
          </p:cNvPicPr>
          <p:nvPr/>
        </p:nvPicPr>
        <p:blipFill>
          <a:blip r:embed="rId4">
            <a:extLst/>
          </a:blip>
          <a:stretch>
            <a:fillRect/>
          </a:stretch>
        </p:blipFill>
        <p:spPr>
          <a:xfrm>
            <a:off x="6363589" y="4200926"/>
            <a:ext cx="5021544" cy="2792759"/>
          </a:xfrm>
          <a:prstGeom prst="rect">
            <a:avLst/>
          </a:prstGeom>
          <a:ln w="12700">
            <a:miter lim="400000"/>
          </a:ln>
        </p:spPr>
      </p:pic>
      <p:sp>
        <p:nvSpPr>
          <p:cNvPr id="259" name="Shape 259"/>
          <p:cNvSpPr/>
          <p:nvPr/>
        </p:nvSpPr>
        <p:spPr>
          <a:xfrm>
            <a:off x="906052" y="7378121"/>
            <a:ext cx="5366854" cy="792012"/>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lnSpc>
                <a:spcPct val="80000"/>
              </a:lnSpc>
              <a:defRPr sz="3200"/>
            </a:pPr>
            <a:r>
              <a:rPr lang="es-ES_tradnl" sz="2800" dirty="0" smtClean="0"/>
              <a:t>buena resolución en la dirección</a:t>
            </a:r>
          </a:p>
          <a:p>
            <a:pPr algn="l">
              <a:lnSpc>
                <a:spcPct val="80000"/>
              </a:lnSpc>
              <a:defRPr sz="3200"/>
            </a:pPr>
            <a:r>
              <a:rPr lang="es-ES_tradnl" sz="2800" dirty="0" smtClean="0"/>
              <a:t>mala resolución en la energía</a:t>
            </a:r>
            <a:endParaRPr lang="es-ES_tradnl" sz="2800" dirty="0"/>
          </a:p>
        </p:txBody>
      </p:sp>
      <p:sp>
        <p:nvSpPr>
          <p:cNvPr id="260" name="Shape 260"/>
          <p:cNvSpPr/>
          <p:nvPr/>
        </p:nvSpPr>
        <p:spPr>
          <a:xfrm>
            <a:off x="6663900" y="7378121"/>
            <a:ext cx="5126403" cy="792012"/>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lnSpc>
                <a:spcPct val="80000"/>
              </a:lnSpc>
              <a:defRPr sz="3200"/>
            </a:pPr>
            <a:r>
              <a:rPr lang="es-ES_tradnl" sz="2800" dirty="0" smtClean="0"/>
              <a:t>buena resolución en la energía</a:t>
            </a:r>
          </a:p>
          <a:p>
            <a:pPr algn="l">
              <a:lnSpc>
                <a:spcPct val="80000"/>
              </a:lnSpc>
              <a:defRPr sz="3200"/>
            </a:pPr>
            <a:r>
              <a:rPr lang="es-ES_tradnl" sz="2800" dirty="0" smtClean="0"/>
              <a:t>mala resolución en la dirección</a:t>
            </a:r>
            <a:endParaRPr lang="es-ES_tradnl" sz="2800" dirty="0"/>
          </a:p>
        </p:txBody>
      </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259"/>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grpId="2" nodeType="afterEffect">
                                  <p:stCondLst>
                                    <p:cond delay="0"/>
                                  </p:stCondLst>
                                  <p:iterate>
                                    <p:tmAbs val="0"/>
                                  </p:iterate>
                                  <p:childTnLst>
                                    <p:set>
                                      <p:cBhvr>
                                        <p:cTn id="9" fill="hold"/>
                                        <p:tgtEl>
                                          <p:spTgt spid="26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59" grpId="1" animBg="1" advAuto="0"/>
      <p:bldP spid="260" grpId="2" animBg="1" advAuto="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2" name="Shape 262"/>
          <p:cNvSpPr>
            <a:spLocks noGrp="1"/>
          </p:cNvSpPr>
          <p:nvPr>
            <p:ph type="title"/>
          </p:nvPr>
        </p:nvSpPr>
        <p:spPr>
          <a:xfrm>
            <a:off x="952500" y="304800"/>
            <a:ext cx="11099800" cy="946895"/>
          </a:xfrm>
          <a:prstGeom prst="rect">
            <a:avLst/>
          </a:prstGeom>
        </p:spPr>
        <p:txBody>
          <a:bodyPr>
            <a:normAutofit fontScale="90000"/>
          </a:bodyPr>
          <a:lstStyle>
            <a:lvl1pPr defTabSz="356362">
              <a:defRPr sz="4880"/>
            </a:lvl1pPr>
          </a:lstStyle>
          <a:p>
            <a:r>
              <a:rPr lang="es-ES_tradnl" dirty="0" smtClean="0"/>
              <a:t>¿ Qué aspecto tienen los neutrinos en </a:t>
            </a:r>
            <a:r>
              <a:rPr lang="es-ES_tradnl" dirty="0" err="1" smtClean="0"/>
              <a:t>Icecube</a:t>
            </a:r>
            <a:r>
              <a:rPr lang="es-ES_tradnl" dirty="0" smtClean="0"/>
              <a:t>?</a:t>
            </a:r>
            <a:endParaRPr lang="es-ES_tradnl" dirty="0"/>
          </a:p>
        </p:txBody>
      </p:sp>
      <p:sp>
        <p:nvSpPr>
          <p:cNvPr id="263" name="Shape 263"/>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13</a:t>
            </a:fld>
            <a:endParaRPr lang="es-ES_tradnl" dirty="0"/>
          </a:p>
        </p:txBody>
      </p:sp>
      <p:pic>
        <p:nvPicPr>
          <p:cNvPr id="264" name="pasted-image.tif"/>
          <p:cNvPicPr>
            <a:picLocks noChangeAspect="1"/>
          </p:cNvPicPr>
          <p:nvPr/>
        </p:nvPicPr>
        <p:blipFill>
          <a:blip r:embed="rId2">
            <a:extLst/>
          </a:blip>
          <a:stretch>
            <a:fillRect/>
          </a:stretch>
        </p:blipFill>
        <p:spPr>
          <a:xfrm>
            <a:off x="98489" y="3045322"/>
            <a:ext cx="5455209" cy="3662956"/>
          </a:xfrm>
          <a:prstGeom prst="rect">
            <a:avLst/>
          </a:prstGeom>
          <a:ln w="12700">
            <a:miter lim="400000"/>
          </a:ln>
        </p:spPr>
      </p:pic>
      <p:pic>
        <p:nvPicPr>
          <p:cNvPr id="265" name="pasted-image.tif"/>
          <p:cNvPicPr>
            <a:picLocks noChangeAspect="1"/>
          </p:cNvPicPr>
          <p:nvPr/>
        </p:nvPicPr>
        <p:blipFill>
          <a:blip r:embed="rId3">
            <a:extLst/>
          </a:blip>
          <a:stretch>
            <a:fillRect/>
          </a:stretch>
        </p:blipFill>
        <p:spPr>
          <a:xfrm>
            <a:off x="6625552" y="3202575"/>
            <a:ext cx="6020707" cy="3348450"/>
          </a:xfrm>
          <a:prstGeom prst="rect">
            <a:avLst/>
          </a:prstGeom>
          <a:ln w="12700">
            <a:miter lim="400000"/>
          </a:ln>
        </p:spPr>
      </p:pic>
      <p:sp>
        <p:nvSpPr>
          <p:cNvPr id="266" name="Shape 266"/>
          <p:cNvSpPr/>
          <p:nvPr/>
        </p:nvSpPr>
        <p:spPr>
          <a:xfrm>
            <a:off x="2261836" y="2196203"/>
            <a:ext cx="1128515"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traza</a:t>
            </a:r>
            <a:endParaRPr lang="es-ES_tradnl" dirty="0"/>
          </a:p>
        </p:txBody>
      </p:sp>
      <p:sp>
        <p:nvSpPr>
          <p:cNvPr id="267" name="Shape 267"/>
          <p:cNvSpPr/>
          <p:nvPr/>
        </p:nvSpPr>
        <p:spPr>
          <a:xfrm>
            <a:off x="8686927" y="2196203"/>
            <a:ext cx="1897956"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cascada</a:t>
            </a:r>
            <a:endParaRPr lang="es-ES_tradnl" dirty="0"/>
          </a:p>
        </p:txBody>
      </p:sp>
      <p:sp>
        <p:nvSpPr>
          <p:cNvPr id="268" name="Shape 268"/>
          <p:cNvSpPr/>
          <p:nvPr/>
        </p:nvSpPr>
        <p:spPr>
          <a:xfrm>
            <a:off x="906044" y="7157694"/>
            <a:ext cx="11455380" cy="1487587"/>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marL="370416" indent="-370416" algn="l">
              <a:buSzPct val="75000"/>
              <a:buChar char="•"/>
              <a:defRPr sz="3000"/>
            </a:pPr>
            <a:r>
              <a:rPr lang="es-ES_tradnl" dirty="0" smtClean="0"/>
              <a:t>cada punto coloreado representa un sensor que detecta luz</a:t>
            </a:r>
          </a:p>
          <a:p>
            <a:pPr marL="370416" indent="-370416" algn="l">
              <a:buSzPct val="75000"/>
              <a:buChar char="•"/>
              <a:defRPr sz="3000"/>
            </a:pPr>
            <a:r>
              <a:rPr lang="es-ES_tradnl" dirty="0" smtClean="0"/>
              <a:t>el tamaño escala con la cantidad de luz registrada </a:t>
            </a:r>
          </a:p>
          <a:p>
            <a:pPr marL="370416" indent="-370416" algn="l">
              <a:buSzPct val="75000"/>
              <a:buChar char="•"/>
              <a:defRPr sz="3000"/>
            </a:pPr>
            <a:r>
              <a:rPr lang="es-ES_tradnl" dirty="0" smtClean="0"/>
              <a:t>el color </a:t>
            </a:r>
            <a:r>
              <a:rPr lang="es-ES_tradnl" dirty="0" err="1" smtClean="0"/>
              <a:t>indicata</a:t>
            </a:r>
            <a:r>
              <a:rPr lang="es-ES_tradnl" dirty="0" smtClean="0"/>
              <a:t> el tiempo de llegada: primero rojo, último verde</a:t>
            </a:r>
            <a:endParaRPr lang="es-ES_tradnl" dirty="0"/>
          </a:p>
        </p:txBody>
      </p:sp>
    </p:spTree>
  </p:cSld>
  <p:clrMapOvr>
    <a:masterClrMapping/>
  </p:clrMapOvr>
  <p:transition spd="slow"/>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0" name="Shape 270"/>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14</a:t>
            </a:fld>
            <a:endParaRPr lang="es-ES_tradnl" dirty="0"/>
          </a:p>
        </p:txBody>
      </p:sp>
      <p:sp>
        <p:nvSpPr>
          <p:cNvPr id="271" name="Shape 271"/>
          <p:cNvSpPr/>
          <p:nvPr/>
        </p:nvSpPr>
        <p:spPr>
          <a:xfrm>
            <a:off x="528539" y="3187874"/>
            <a:ext cx="11947722" cy="1210588"/>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r>
              <a:rPr lang="es-ES_tradnl" dirty="0" smtClean="0"/>
              <a:t>ahora es su turno para identificar partículas en el monitor de sucesos de </a:t>
            </a:r>
            <a:r>
              <a:rPr lang="es-ES_tradnl" dirty="0" err="1" smtClean="0"/>
              <a:t>IceCube</a:t>
            </a:r>
            <a:endParaRPr lang="es-ES_tradnl" dirty="0"/>
          </a:p>
        </p:txBody>
      </p:sp>
      <p:sp>
        <p:nvSpPr>
          <p:cNvPr id="272" name="Shape 272"/>
          <p:cNvSpPr/>
          <p:nvPr/>
        </p:nvSpPr>
        <p:spPr>
          <a:xfrm>
            <a:off x="2809081" y="5424806"/>
            <a:ext cx="7386638"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http://</a:t>
            </a:r>
            <a:r>
              <a:rPr lang="es-ES_tradnl" dirty="0" err="1" smtClean="0"/>
              <a:t>icecube.wisc.edu</a:t>
            </a:r>
            <a:r>
              <a:rPr lang="es-ES_tradnl" dirty="0" smtClean="0"/>
              <a:t>/</a:t>
            </a:r>
            <a:r>
              <a:rPr lang="es-ES_tradnl" dirty="0" err="1" smtClean="0"/>
              <a:t>viewer</a:t>
            </a:r>
            <a:r>
              <a:rPr lang="es-ES_tradnl" dirty="0" smtClean="0"/>
              <a:t>/</a:t>
            </a:r>
            <a:r>
              <a:rPr lang="es-ES_tradnl" dirty="0" err="1" smtClean="0"/>
              <a:t>quiz</a:t>
            </a:r>
            <a:endParaRPr lang="es-ES_tradnl" dirty="0"/>
          </a:p>
        </p:txBody>
      </p:sp>
      <p:pic>
        <p:nvPicPr>
          <p:cNvPr id="273" name="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sp>
        <p:nvSpPr>
          <p:cNvPr id="274" name="Shape 274"/>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Partículas en el detector </a:t>
            </a:r>
            <a:r>
              <a:rPr lang="es-ES_tradnl" dirty="0" err="1" smtClean="0"/>
              <a:t>IceCube</a:t>
            </a:r>
            <a:endParaRPr lang="es-ES_tradnl" dirty="0"/>
          </a:p>
        </p:txBody>
      </p:sp>
      <p:sp>
        <p:nvSpPr>
          <p:cNvPr id="275" name="Shape 275"/>
          <p:cNvSpPr/>
          <p:nvPr/>
        </p:nvSpPr>
        <p:spPr>
          <a:xfrm>
            <a:off x="4694212" y="6358429"/>
            <a:ext cx="3616375"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a:t>
            </a:r>
            <a:r>
              <a:rPr lang="es-ES_tradnl" dirty="0" err="1" smtClean="0"/>
              <a:t>Particle</a:t>
            </a:r>
            <a:r>
              <a:rPr lang="es-ES_tradnl" dirty="0" smtClean="0"/>
              <a:t> ID </a:t>
            </a:r>
            <a:r>
              <a:rPr lang="es-ES_tradnl" dirty="0" err="1" smtClean="0"/>
              <a:t>Quiz</a:t>
            </a:r>
            <a:r>
              <a:rPr lang="es-ES_tradnl" dirty="0" smtClean="0"/>
              <a:t>)</a:t>
            </a:r>
            <a:endParaRPr lang="es-ES_tradnl" dirty="0"/>
          </a:p>
        </p:txBody>
      </p:sp>
    </p:spTree>
  </p:cSld>
  <p:clrMapOvr>
    <a:masterClrMapping/>
  </p:clrMapOvr>
  <p:transition spd="slow"/>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0" name="Shape 270"/>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15</a:t>
            </a:fld>
            <a:endParaRPr lang="es-ES_tradnl" dirty="0"/>
          </a:p>
        </p:txBody>
      </p:sp>
      <p:sp>
        <p:nvSpPr>
          <p:cNvPr id="271" name="Shape 271"/>
          <p:cNvSpPr/>
          <p:nvPr/>
        </p:nvSpPr>
        <p:spPr>
          <a:xfrm>
            <a:off x="528539" y="3187874"/>
            <a:ext cx="11947722" cy="1210588"/>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r>
              <a:rPr lang="es-ES_tradnl" dirty="0" smtClean="0"/>
              <a:t>ahora es su turno para identificar partículas en el monitor de sucesos de </a:t>
            </a:r>
            <a:r>
              <a:rPr lang="es-ES_tradnl" dirty="0" err="1" smtClean="0"/>
              <a:t>IceCube</a:t>
            </a:r>
            <a:endParaRPr lang="es-ES_tradnl" dirty="0"/>
          </a:p>
        </p:txBody>
      </p:sp>
      <p:sp>
        <p:nvSpPr>
          <p:cNvPr id="272" name="Shape 272"/>
          <p:cNvSpPr/>
          <p:nvPr/>
        </p:nvSpPr>
        <p:spPr>
          <a:xfrm>
            <a:off x="2809081" y="5424806"/>
            <a:ext cx="7386638"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http://</a:t>
            </a:r>
            <a:r>
              <a:rPr lang="es-ES_tradnl" dirty="0" err="1" smtClean="0"/>
              <a:t>icecube.wisc.edu</a:t>
            </a:r>
            <a:r>
              <a:rPr lang="es-ES_tradnl" dirty="0" smtClean="0"/>
              <a:t>/</a:t>
            </a:r>
            <a:r>
              <a:rPr lang="es-ES_tradnl" dirty="0" err="1" smtClean="0"/>
              <a:t>viewer</a:t>
            </a:r>
            <a:r>
              <a:rPr lang="es-ES_tradnl" dirty="0" smtClean="0"/>
              <a:t>/</a:t>
            </a:r>
            <a:r>
              <a:rPr lang="es-ES_tradnl" dirty="0" err="1" smtClean="0"/>
              <a:t>quiz</a:t>
            </a:r>
            <a:endParaRPr lang="es-ES_tradnl" dirty="0"/>
          </a:p>
        </p:txBody>
      </p:sp>
      <p:pic>
        <p:nvPicPr>
          <p:cNvPr id="273" name="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sp>
        <p:nvSpPr>
          <p:cNvPr id="274" name="Shape 274"/>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Partículas en el detector </a:t>
            </a:r>
            <a:r>
              <a:rPr lang="es-ES_tradnl" dirty="0" err="1" smtClean="0"/>
              <a:t>IceCube</a:t>
            </a:r>
            <a:endParaRPr lang="es-ES_tradnl" dirty="0"/>
          </a:p>
        </p:txBody>
      </p:sp>
      <p:sp>
        <p:nvSpPr>
          <p:cNvPr id="275" name="Shape 275"/>
          <p:cNvSpPr/>
          <p:nvPr/>
        </p:nvSpPr>
        <p:spPr>
          <a:xfrm>
            <a:off x="4694212" y="6358429"/>
            <a:ext cx="3616375"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a:t>
            </a:r>
            <a:r>
              <a:rPr lang="es-ES_tradnl" dirty="0" err="1" smtClean="0"/>
              <a:t>Particle</a:t>
            </a:r>
            <a:r>
              <a:rPr lang="es-ES_tradnl" dirty="0" smtClean="0"/>
              <a:t> ID </a:t>
            </a:r>
            <a:r>
              <a:rPr lang="es-ES_tradnl" dirty="0" err="1" smtClean="0"/>
              <a:t>Quiz</a:t>
            </a:r>
            <a:r>
              <a:rPr lang="es-ES_tradnl" dirty="0" smtClean="0"/>
              <a:t>)</a:t>
            </a:r>
            <a:endParaRPr lang="es-ES_tradnl" dirty="0"/>
          </a:p>
        </p:txBody>
      </p:sp>
      <p:sp>
        <p:nvSpPr>
          <p:cNvPr id="8" name="Shape 282"/>
          <p:cNvSpPr/>
          <p:nvPr/>
        </p:nvSpPr>
        <p:spPr>
          <a:xfrm>
            <a:off x="607610" y="7533924"/>
            <a:ext cx="11444690" cy="1210588"/>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r>
              <a:rPr lang="es-ES_tradnl" dirty="0" smtClean="0"/>
              <a:t>¿Son todos estos sucesos que has visto neutrinos astrofísicos?</a:t>
            </a:r>
            <a:endParaRPr lang="es-ES_tradnl" dirty="0"/>
          </a:p>
        </p:txBody>
      </p:sp>
    </p:spTree>
    <p:extLst>
      <p:ext uri="{BB962C8B-B14F-4D97-AF65-F5344CB8AC3E}">
        <p14:creationId xmlns:p14="http://schemas.microsoft.com/office/powerpoint/2010/main" val="1795479903"/>
      </p:ext>
    </p:extLst>
  </p:cSld>
  <p:clrMapOvr>
    <a:masterClrMapping/>
  </p:clrMapOvr>
  <p:transition spd="slow"/>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84" name="Shape 284"/>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Partículas en el detector </a:t>
            </a:r>
            <a:r>
              <a:rPr lang="es-ES_tradnl" dirty="0" err="1" smtClean="0"/>
              <a:t>IceCube</a:t>
            </a:r>
            <a:endParaRPr lang="es-ES_tradnl" dirty="0"/>
          </a:p>
        </p:txBody>
      </p:sp>
      <p:pic>
        <p:nvPicPr>
          <p:cNvPr id="285" name="pasted-image.tif"/>
          <p:cNvPicPr>
            <a:picLocks noChangeAspect="1"/>
          </p:cNvPicPr>
          <p:nvPr/>
        </p:nvPicPr>
        <p:blipFill>
          <a:blip r:embed="rId2">
            <a:extLst/>
          </a:blip>
          <a:stretch>
            <a:fillRect/>
          </a:stretch>
        </p:blipFill>
        <p:spPr>
          <a:xfrm>
            <a:off x="2083449" y="1503240"/>
            <a:ext cx="8031151" cy="6336757"/>
          </a:xfrm>
          <a:prstGeom prst="rect">
            <a:avLst/>
          </a:prstGeom>
          <a:ln w="12700">
            <a:miter lim="400000"/>
          </a:ln>
        </p:spPr>
      </p:pic>
      <p:sp>
        <p:nvSpPr>
          <p:cNvPr id="286" name="Shape 286"/>
          <p:cNvSpPr/>
          <p:nvPr/>
        </p:nvSpPr>
        <p:spPr>
          <a:xfrm>
            <a:off x="7657234" y="1577401"/>
            <a:ext cx="1497744" cy="5549840"/>
          </a:xfrm>
          <a:prstGeom prst="rect">
            <a:avLst/>
          </a:prstGeom>
          <a:blipFill>
            <a:blip r:embed="rId3">
              <a:alphaModFix amt="24754"/>
            </a:blip>
          </a:blipFill>
          <a:ln w="12700">
            <a:miter lim="400000"/>
          </a:ln>
          <a:effectLst>
            <a:outerShdw blurRad="38100" dist="25400" dir="5400000" rotWithShape="0">
              <a:srgbClr val="000000">
                <a:alpha val="50000"/>
              </a:srgbClr>
            </a:outerShdw>
          </a:effectLst>
        </p:spPr>
        <p:txBody>
          <a:bodyPr lIns="50800" tIns="50800" rIns="50800" bIns="50800" anchor="ctr"/>
          <a:lstStyle/>
          <a:p>
            <a:pPr>
              <a:defRPr sz="2400">
                <a:solidFill>
                  <a:srgbClr val="FFFFFF"/>
                </a:solidFill>
              </a:defRPr>
            </a:pPr>
            <a:endParaRPr lang="es-ES_tradnl" dirty="0"/>
          </a:p>
        </p:txBody>
      </p:sp>
      <p:sp>
        <p:nvSpPr>
          <p:cNvPr id="287" name="Shape 287"/>
          <p:cNvSpPr/>
          <p:nvPr/>
        </p:nvSpPr>
        <p:spPr>
          <a:xfrm>
            <a:off x="10233891" y="1771607"/>
            <a:ext cx="2441703" cy="1349087"/>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pPr>
              <a:defRPr sz="2700"/>
            </a:pPr>
            <a:r>
              <a:rPr lang="es-ES_tradnl" dirty="0" smtClean="0"/>
              <a:t>pueden ser detectadas por </a:t>
            </a:r>
            <a:r>
              <a:rPr lang="es-ES_tradnl" dirty="0" err="1" smtClean="0"/>
              <a:t>IceCube</a:t>
            </a:r>
            <a:endParaRPr lang="es-ES_tradnl" dirty="0"/>
          </a:p>
        </p:txBody>
      </p:sp>
      <p:sp>
        <p:nvSpPr>
          <p:cNvPr id="288" name="Shape 288"/>
          <p:cNvSpPr/>
          <p:nvPr/>
        </p:nvSpPr>
        <p:spPr>
          <a:xfrm flipH="1">
            <a:off x="8480667" y="2292635"/>
            <a:ext cx="1835327" cy="307033"/>
          </a:xfrm>
          <a:prstGeom prst="line">
            <a:avLst/>
          </a:prstGeom>
          <a:ln w="38100">
            <a:solidFill>
              <a:srgbClr val="000000"/>
            </a:solidFill>
            <a:miter lim="400000"/>
            <a:tailEnd type="triangle"/>
          </a:ln>
        </p:spPr>
        <p:txBody>
          <a:bodyPr lIns="50800" tIns="50800" rIns="50800" bIns="50800" anchor="ctr"/>
          <a:lstStyle/>
          <a:p>
            <a:pPr>
              <a:defRPr sz="2400"/>
            </a:pPr>
            <a:endParaRPr lang="es-ES_tradnl" dirty="0"/>
          </a:p>
        </p:txBody>
      </p:sp>
      <p:sp>
        <p:nvSpPr>
          <p:cNvPr id="289" name="Shape 289"/>
          <p:cNvSpPr/>
          <p:nvPr/>
        </p:nvSpPr>
        <p:spPr>
          <a:xfrm>
            <a:off x="4612732" y="5444830"/>
            <a:ext cx="2735179" cy="706772"/>
          </a:xfrm>
          <a:prstGeom prst="rect">
            <a:avLst/>
          </a:prstGeom>
          <a:solidFill>
            <a:srgbClr val="FFFFFF"/>
          </a:solidFill>
          <a:ln w="12700">
            <a:miter lim="400000"/>
          </a:ln>
        </p:spPr>
        <p:txBody>
          <a:bodyPr lIns="50800" tIns="50800" rIns="50800" bIns="50800" anchor="ctr"/>
          <a:lstStyle/>
          <a:p>
            <a:pPr>
              <a:defRPr sz="2400">
                <a:solidFill>
                  <a:srgbClr val="FFFFFF"/>
                </a:solidFill>
              </a:defRPr>
            </a:pPr>
            <a:endParaRPr lang="es-ES_tradnl" dirty="0"/>
          </a:p>
        </p:txBody>
      </p:sp>
      <p:sp>
        <p:nvSpPr>
          <p:cNvPr id="290" name="Shape 290"/>
          <p:cNvSpPr/>
          <p:nvPr/>
        </p:nvSpPr>
        <p:spPr>
          <a:xfrm>
            <a:off x="5371734" y="5595015"/>
            <a:ext cx="1838453" cy="4064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2000"/>
            </a:lvl1pPr>
          </a:lstStyle>
          <a:p>
            <a:r>
              <a:rPr lang="es-ES_tradnl" dirty="0" err="1" smtClean="0"/>
              <a:t>Astrophysical</a:t>
            </a:r>
            <a:r>
              <a:rPr lang="es-ES_tradnl" dirty="0" smtClean="0"/>
              <a:t> </a:t>
            </a:r>
            <a:r>
              <a:rPr lang="es-ES_tradnl" dirty="0" err="1" smtClean="0"/>
              <a:t>ν</a:t>
            </a:r>
            <a:endParaRPr lang="es-ES_tradnl" dirty="0"/>
          </a:p>
        </p:txBody>
      </p:sp>
      <p:sp>
        <p:nvSpPr>
          <p:cNvPr id="291" name="Shape 291"/>
          <p:cNvSpPr/>
          <p:nvPr/>
        </p:nvSpPr>
        <p:spPr>
          <a:xfrm>
            <a:off x="5009980" y="5488134"/>
            <a:ext cx="2468664" cy="593122"/>
          </a:xfrm>
          <a:prstGeom prst="ellipse">
            <a:avLst/>
          </a:prstGeom>
          <a:ln w="38100">
            <a:solidFill>
              <a:schemeClr val="accent5">
                <a:alpha val="56000"/>
              </a:schemeClr>
            </a:solidFill>
            <a:miter lim="400000"/>
          </a:ln>
        </p:spPr>
        <p:txBody>
          <a:bodyPr lIns="50800" tIns="50800" rIns="50800" bIns="50800" anchor="ctr"/>
          <a:lstStyle/>
          <a:p>
            <a:pPr>
              <a:defRPr sz="2400"/>
            </a:pPr>
            <a:endParaRPr lang="es-ES_tradnl" dirty="0"/>
          </a:p>
        </p:txBody>
      </p:sp>
      <p:sp>
        <p:nvSpPr>
          <p:cNvPr id="292" name="Shape 292"/>
          <p:cNvSpPr/>
          <p:nvPr/>
        </p:nvSpPr>
        <p:spPr>
          <a:xfrm>
            <a:off x="4825658" y="6150344"/>
            <a:ext cx="2837315" cy="564257"/>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3000" b="1">
                <a:latin typeface="Helvetica"/>
                <a:ea typeface="Helvetica"/>
                <a:cs typeface="Helvetica"/>
                <a:sym typeface="Helvetica"/>
              </a:defRPr>
            </a:lvl1pPr>
          </a:lstStyle>
          <a:p>
            <a:r>
              <a:rPr lang="es-ES_tradnl" dirty="0" smtClean="0"/>
              <a:t>¡nuestra señal!</a:t>
            </a:r>
            <a:endParaRPr lang="es-ES_tradnl" dirty="0"/>
          </a:p>
        </p:txBody>
      </p:sp>
      <p:sp>
        <p:nvSpPr>
          <p:cNvPr id="293" name="Shape 293"/>
          <p:cNvSpPr/>
          <p:nvPr/>
        </p:nvSpPr>
        <p:spPr>
          <a:xfrm>
            <a:off x="6275637" y="9251950"/>
            <a:ext cx="440826" cy="37959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spAutoFit/>
          </a:bodyPr>
          <a:lstStyle/>
          <a:p>
            <a:pPr>
              <a:defRPr sz="1800"/>
            </a:pPr>
            <a:fld id="{86CB4B4D-7CA3-9044-876B-883B54F8677D}" type="slidenum">
              <a:rPr lang="es-ES_tradnl" smtClean="0"/>
              <a:t>16</a:t>
            </a:fld>
            <a:r>
              <a:rPr lang="es-ES_tradnl" dirty="0" smtClean="0"/>
              <a:t>￼</a:t>
            </a:r>
            <a:endParaRPr lang="es-ES_tradnl" dirty="0"/>
          </a:p>
        </p:txBody>
      </p:sp>
      <p:grpSp>
        <p:nvGrpSpPr>
          <p:cNvPr id="296" name="Group 296"/>
          <p:cNvGrpSpPr/>
          <p:nvPr/>
        </p:nvGrpSpPr>
        <p:grpSpPr>
          <a:xfrm>
            <a:off x="1667418" y="8158619"/>
            <a:ext cx="9669965" cy="774708"/>
            <a:chOff x="0" y="0"/>
            <a:chExt cx="9669964" cy="774707"/>
          </a:xfrm>
        </p:grpSpPr>
        <p:pic>
          <p:nvPicPr>
            <p:cNvPr id="294" name="Picture 293"/>
            <p:cNvPicPr>
              <a:picLocks/>
            </p:cNvPicPr>
            <p:nvPr/>
          </p:nvPicPr>
          <p:blipFill>
            <a:blip r:embed="rId4">
              <a:extLst/>
            </a:blip>
            <a:stretch>
              <a:fillRect/>
            </a:stretch>
          </p:blipFill>
          <p:spPr>
            <a:xfrm>
              <a:off x="0" y="0"/>
              <a:ext cx="9669964" cy="774707"/>
            </a:xfrm>
            <a:prstGeom prst="rect">
              <a:avLst/>
            </a:prstGeom>
            <a:effectLst/>
          </p:spPr>
        </p:pic>
        <p:sp>
          <p:nvSpPr>
            <p:cNvPr id="295" name="Shape 295"/>
            <p:cNvSpPr/>
            <p:nvPr/>
          </p:nvSpPr>
          <p:spPr>
            <a:xfrm>
              <a:off x="1585701" y="97531"/>
              <a:ext cx="6498573" cy="579645"/>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pPr>
                <a:defRPr sz="3100"/>
              </a:pPr>
              <a:r>
                <a:rPr lang="es-ES_tradnl" b="1" dirty="0" smtClean="0">
                  <a:latin typeface="Helvetica"/>
                  <a:ea typeface="Helvetica"/>
                  <a:cs typeface="Helvetica"/>
                  <a:sym typeface="Helvetica"/>
                </a:rPr>
                <a:t>señal</a:t>
              </a:r>
              <a:r>
                <a:rPr lang="es-ES_tradnl" dirty="0" smtClean="0"/>
                <a:t>: </a:t>
              </a:r>
              <a:r>
                <a:rPr lang="es-ES_tradnl" dirty="0" err="1" smtClean="0"/>
                <a:t>ν</a:t>
              </a:r>
              <a:r>
                <a:rPr lang="es-ES_tradnl" dirty="0" smtClean="0"/>
                <a:t> astrofísicos; </a:t>
              </a:r>
              <a:r>
                <a:rPr lang="es-ES_tradnl" b="1" dirty="0" smtClean="0">
                  <a:latin typeface="Helvetica"/>
                  <a:ea typeface="Helvetica"/>
                  <a:cs typeface="Helvetica"/>
                  <a:sym typeface="Helvetica"/>
                </a:rPr>
                <a:t>fondo</a:t>
              </a:r>
              <a:r>
                <a:rPr lang="es-ES_tradnl" dirty="0" smtClean="0"/>
                <a:t>: el resto</a:t>
              </a:r>
              <a:endParaRPr lang="es-ES_tradnl" dirty="0"/>
            </a:p>
          </p:txBody>
        </p:sp>
      </p:grpSp>
      <p:pic>
        <p:nvPicPr>
          <p:cNvPr id="297" name="pasted-image.tif"/>
          <p:cNvPicPr>
            <a:picLocks noChangeAspect="1"/>
          </p:cNvPicPr>
          <p:nvPr/>
        </p:nvPicPr>
        <p:blipFill>
          <a:blip r:embed="rId5">
            <a:extLst/>
          </a:blip>
          <a:stretch>
            <a:fillRect/>
          </a:stretch>
        </p:blipFill>
        <p:spPr>
          <a:xfrm>
            <a:off x="12455134" y="8744512"/>
            <a:ext cx="440921" cy="946895"/>
          </a:xfrm>
          <a:prstGeom prst="rect">
            <a:avLst/>
          </a:prstGeom>
          <a:ln w="12700">
            <a:miter lim="400000"/>
          </a:ln>
        </p:spPr>
      </p:pic>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292"/>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grpId="2" nodeType="afterEffect">
                                  <p:stCondLst>
                                    <p:cond delay="0"/>
                                  </p:stCondLst>
                                  <p:iterate>
                                    <p:tmAbs val="0"/>
                                  </p:iterate>
                                  <p:childTnLst>
                                    <p:set>
                                      <p:cBhvr>
                                        <p:cTn id="9" fill="hold"/>
                                        <p:tgtEl>
                                          <p:spTgt spid="291"/>
                                        </p:tgtEl>
                                        <p:attrNameLst>
                                          <p:attrName>style.visibility</p:attrName>
                                        </p:attrNameLst>
                                      </p:cBhvr>
                                      <p:to>
                                        <p:strVal val="visible"/>
                                      </p:to>
                                    </p:set>
                                  </p:childTnLst>
                                </p:cTn>
                              </p:par>
                            </p:childTnLst>
                          </p:cTn>
                        </p:par>
                      </p:childTnLst>
                    </p:cTn>
                  </p:par>
                  <p:par>
                    <p:cTn id="10" fill="hold">
                      <p:stCondLst>
                        <p:cond delay="indefinite"/>
                      </p:stCondLst>
                      <p:childTnLst>
                        <p:par>
                          <p:cTn id="11" fill="hold">
                            <p:stCondLst>
                              <p:cond delay="0"/>
                            </p:stCondLst>
                            <p:childTnLst>
                              <p:par>
                                <p:cTn id="12" presetID="1" presetClass="entr" presetSubtype="0" fill="hold" grpId="3" nodeType="clickEffect">
                                  <p:stCondLst>
                                    <p:cond delay="0"/>
                                  </p:stCondLst>
                                  <p:iterate>
                                    <p:tmAbs val="0"/>
                                  </p:iterate>
                                  <p:childTnLst>
                                    <p:set>
                                      <p:cBhvr>
                                        <p:cTn id="13" fill="hold"/>
                                        <p:tgtEl>
                                          <p:spTgt spid="288"/>
                                        </p:tgtEl>
                                        <p:attrNameLst>
                                          <p:attrName>style.visibility</p:attrName>
                                        </p:attrNameLst>
                                      </p:cBhvr>
                                      <p:to>
                                        <p:strVal val="visible"/>
                                      </p:to>
                                    </p:set>
                                  </p:childTnLst>
                                </p:cTn>
                              </p:par>
                            </p:childTnLst>
                          </p:cTn>
                        </p:par>
                        <p:par>
                          <p:cTn id="14" fill="hold">
                            <p:stCondLst>
                              <p:cond delay="0"/>
                            </p:stCondLst>
                            <p:childTnLst>
                              <p:par>
                                <p:cTn id="15" presetID="1" presetClass="entr" presetSubtype="0" fill="hold" grpId="4" nodeType="afterEffect">
                                  <p:stCondLst>
                                    <p:cond delay="0"/>
                                  </p:stCondLst>
                                  <p:iterate>
                                    <p:tmAbs val="0"/>
                                  </p:iterate>
                                  <p:childTnLst>
                                    <p:set>
                                      <p:cBhvr>
                                        <p:cTn id="16" fill="hold"/>
                                        <p:tgtEl>
                                          <p:spTgt spid="287"/>
                                        </p:tgtEl>
                                        <p:attrNameLst>
                                          <p:attrName>style.visibility</p:attrName>
                                        </p:attrNameLst>
                                      </p:cBhvr>
                                      <p:to>
                                        <p:strVal val="visible"/>
                                      </p:to>
                                    </p:set>
                                  </p:childTnLst>
                                </p:cTn>
                              </p:par>
                            </p:childTnLst>
                          </p:cTn>
                        </p:par>
                        <p:par>
                          <p:cTn id="17" fill="hold">
                            <p:stCondLst>
                              <p:cond delay="0"/>
                            </p:stCondLst>
                            <p:childTnLst>
                              <p:par>
                                <p:cTn id="18" presetID="1" presetClass="entr" presetSubtype="0" fill="hold" grpId="5" nodeType="afterEffect">
                                  <p:stCondLst>
                                    <p:cond delay="0"/>
                                  </p:stCondLst>
                                  <p:iterate>
                                    <p:tmAbs val="0"/>
                                  </p:iterate>
                                  <p:childTnLst>
                                    <p:set>
                                      <p:cBhvr>
                                        <p:cTn id="19" fill="hold"/>
                                        <p:tgtEl>
                                          <p:spTgt spid="286"/>
                                        </p:tgtEl>
                                        <p:attrNameLst>
                                          <p:attrName>style.visibility</p:attrName>
                                        </p:attrNameLst>
                                      </p:cBhvr>
                                      <p:to>
                                        <p:strVal val="visible"/>
                                      </p:to>
                                    </p:set>
                                  </p:childTnLst>
                                </p:cTn>
                              </p:par>
                            </p:childTnLst>
                          </p:cTn>
                        </p:par>
                      </p:childTnLst>
                    </p:cTn>
                  </p:par>
                  <p:par>
                    <p:cTn id="20" fill="hold">
                      <p:stCondLst>
                        <p:cond delay="indefinite"/>
                      </p:stCondLst>
                      <p:childTnLst>
                        <p:par>
                          <p:cTn id="21" fill="hold">
                            <p:stCondLst>
                              <p:cond delay="0"/>
                            </p:stCondLst>
                            <p:childTnLst>
                              <p:par>
                                <p:cTn id="22" presetID="1" presetClass="entr" presetSubtype="0" fill="hold" grpId="6" nodeType="clickEffect">
                                  <p:stCondLst>
                                    <p:cond delay="0"/>
                                  </p:stCondLst>
                                  <p:iterate>
                                    <p:tmAbs val="0"/>
                                  </p:iterate>
                                  <p:childTnLst>
                                    <p:set>
                                      <p:cBhvr>
                                        <p:cTn id="23" fill="hold"/>
                                        <p:tgtEl>
                                          <p:spTgt spid="29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86" grpId="5" animBg="1" advAuto="0"/>
      <p:bldP spid="287" grpId="4" animBg="1" advAuto="0"/>
      <p:bldP spid="288" grpId="3" animBg="1" advAuto="0"/>
      <p:bldP spid="291" grpId="2" animBg="1" advAuto="0"/>
      <p:bldP spid="292" grpId="1" animBg="1" advAuto="0"/>
      <p:bldP spid="296" grpId="6" animBg="1" advAuto="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99" name="Shape 299"/>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Partículas en el detector </a:t>
            </a:r>
            <a:r>
              <a:rPr lang="es-ES_tradnl" dirty="0" err="1" smtClean="0"/>
              <a:t>IceCube</a:t>
            </a:r>
            <a:endParaRPr lang="es-ES_tradnl" dirty="0"/>
          </a:p>
        </p:txBody>
      </p:sp>
      <p:sp>
        <p:nvSpPr>
          <p:cNvPr id="300" name="Shape 300"/>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17</a:t>
            </a:fld>
            <a:endParaRPr lang="es-ES_tradnl" dirty="0"/>
          </a:p>
        </p:txBody>
      </p:sp>
      <p:grpSp>
        <p:nvGrpSpPr>
          <p:cNvPr id="303" name="Group 303"/>
          <p:cNvGrpSpPr/>
          <p:nvPr/>
        </p:nvGrpSpPr>
        <p:grpSpPr>
          <a:xfrm>
            <a:off x="2930397" y="8158622"/>
            <a:ext cx="7144007" cy="774702"/>
            <a:chOff x="0" y="0"/>
            <a:chExt cx="7144005" cy="774700"/>
          </a:xfrm>
        </p:grpSpPr>
        <p:pic>
          <p:nvPicPr>
            <p:cNvPr id="301" name="Picture 300"/>
            <p:cNvPicPr>
              <a:picLocks/>
            </p:cNvPicPr>
            <p:nvPr/>
          </p:nvPicPr>
          <p:blipFill>
            <a:blip r:embed="rId2">
              <a:extLst/>
            </a:blip>
            <a:stretch>
              <a:fillRect/>
            </a:stretch>
          </p:blipFill>
          <p:spPr>
            <a:xfrm>
              <a:off x="0" y="0"/>
              <a:ext cx="7144005" cy="774700"/>
            </a:xfrm>
            <a:prstGeom prst="rect">
              <a:avLst/>
            </a:prstGeom>
            <a:effectLst/>
          </p:spPr>
        </p:pic>
        <p:sp>
          <p:nvSpPr>
            <p:cNvPr id="302" name="Shape 302"/>
            <p:cNvSpPr/>
            <p:nvPr/>
          </p:nvSpPr>
          <p:spPr>
            <a:xfrm>
              <a:off x="547945" y="97528"/>
              <a:ext cx="6048129" cy="579645"/>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lvl1pPr>
                <a:defRPr sz="3100" b="1">
                  <a:latin typeface="Helvetica"/>
                  <a:ea typeface="Helvetica"/>
                  <a:cs typeface="Helvetica"/>
                  <a:sym typeface="Helvetica"/>
                </a:defRPr>
              </a:lvl1pPr>
            </a:lstStyle>
            <a:p>
              <a:pPr>
                <a:defRPr b="0">
                  <a:latin typeface="+mn-lt"/>
                  <a:ea typeface="+mn-ea"/>
                  <a:cs typeface="+mn-cs"/>
                  <a:sym typeface="Helvetica Light"/>
                </a:defRPr>
              </a:pPr>
              <a:r>
                <a:rPr lang="es-ES_tradnl" b="1" dirty="0" smtClean="0">
                  <a:latin typeface="Helvetica"/>
                  <a:ea typeface="Helvetica"/>
                  <a:cs typeface="Helvetica"/>
                  <a:sym typeface="Helvetica"/>
                </a:rPr>
                <a:t>reto: ¡seleccionar sólo la señal!</a:t>
              </a:r>
              <a:endParaRPr lang="es-ES_tradnl" b="1" dirty="0">
                <a:latin typeface="Helvetica"/>
                <a:ea typeface="Helvetica"/>
                <a:cs typeface="Helvetica"/>
                <a:sym typeface="Helvetica"/>
              </a:endParaRPr>
            </a:p>
          </p:txBody>
        </p:sp>
      </p:grpSp>
      <p:pic>
        <p:nvPicPr>
          <p:cNvPr id="304" name="pasted-image.pdf"/>
          <p:cNvPicPr>
            <a:picLocks noChangeAspect="1"/>
          </p:cNvPicPr>
          <p:nvPr/>
        </p:nvPicPr>
        <p:blipFill>
          <a:blip r:embed="rId3">
            <a:extLst/>
          </a:blip>
          <a:stretch>
            <a:fillRect/>
          </a:stretch>
        </p:blipFill>
        <p:spPr>
          <a:xfrm>
            <a:off x="6543523" y="2580559"/>
            <a:ext cx="5831115" cy="5259437"/>
          </a:xfrm>
          <a:prstGeom prst="rect">
            <a:avLst/>
          </a:prstGeom>
          <a:ln w="12700">
            <a:miter lim="400000"/>
          </a:ln>
        </p:spPr>
      </p:pic>
      <p:sp>
        <p:nvSpPr>
          <p:cNvPr id="305" name="Shape 305"/>
          <p:cNvSpPr/>
          <p:nvPr/>
        </p:nvSpPr>
        <p:spPr>
          <a:xfrm>
            <a:off x="646196" y="2764429"/>
            <a:ext cx="5831115" cy="2318583"/>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lgn="l"/>
            <a:r>
              <a:rPr lang="es-ES_tradnl" dirty="0" smtClean="0"/>
              <a:t>Fondo:</a:t>
            </a:r>
          </a:p>
          <a:p>
            <a:pPr algn="l"/>
            <a:endParaRPr lang="es-ES_tradnl" dirty="0" smtClean="0"/>
          </a:p>
          <a:p>
            <a:pPr marL="444500" indent="-444500" algn="l">
              <a:buSzPct val="75000"/>
              <a:buChar char="•"/>
            </a:pPr>
            <a:r>
              <a:rPr lang="es-ES_tradnl" dirty="0" smtClean="0"/>
              <a:t>neutrinos atmosféricos</a:t>
            </a:r>
          </a:p>
          <a:p>
            <a:pPr marL="444500" indent="-444500" algn="l">
              <a:buSzPct val="75000"/>
              <a:buChar char="•"/>
            </a:pPr>
            <a:endParaRPr lang="es-ES_tradnl" dirty="0"/>
          </a:p>
        </p:txBody>
      </p:sp>
      <p:sp>
        <p:nvSpPr>
          <p:cNvPr id="306" name="Shape 306"/>
          <p:cNvSpPr/>
          <p:nvPr/>
        </p:nvSpPr>
        <p:spPr>
          <a:xfrm>
            <a:off x="8716154" y="1500187"/>
            <a:ext cx="1897955"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a:t>
            </a:r>
            <a:r>
              <a:rPr lang="es-ES_tradnl" dirty="0" err="1" smtClean="0"/>
              <a:t>IceTop</a:t>
            </a:r>
            <a:r>
              <a:rPr lang="es-ES_tradnl" dirty="0" smtClean="0"/>
              <a:t>”</a:t>
            </a:r>
            <a:endParaRPr lang="es-ES_tradnl" dirty="0"/>
          </a:p>
        </p:txBody>
      </p:sp>
      <p:sp>
        <p:nvSpPr>
          <p:cNvPr id="307" name="Shape 307"/>
          <p:cNvSpPr/>
          <p:nvPr/>
        </p:nvSpPr>
        <p:spPr>
          <a:xfrm>
            <a:off x="9516705" y="2125478"/>
            <a:ext cx="1" cy="381002"/>
          </a:xfrm>
          <a:prstGeom prst="line">
            <a:avLst/>
          </a:prstGeom>
          <a:ln w="25400">
            <a:solidFill>
              <a:srgbClr val="000000"/>
            </a:solidFill>
            <a:miter lim="400000"/>
            <a:tailEnd type="triangle"/>
          </a:ln>
        </p:spPr>
        <p:txBody>
          <a:bodyPr lIns="50800" tIns="50800" rIns="50800" bIns="50800" anchor="ctr"/>
          <a:lstStyle/>
          <a:p>
            <a:pPr>
              <a:defRPr sz="2400"/>
            </a:pPr>
            <a:endParaRPr lang="es-ES_tradnl" dirty="0"/>
          </a:p>
        </p:txBody>
      </p:sp>
      <p:pic>
        <p:nvPicPr>
          <p:cNvPr id="308" name="pasted-image.tif"/>
          <p:cNvPicPr>
            <a:picLocks noChangeAspect="1"/>
          </p:cNvPicPr>
          <p:nvPr/>
        </p:nvPicPr>
        <p:blipFill>
          <a:blip r:embed="rId4">
            <a:extLst/>
          </a:blip>
          <a:stretch>
            <a:fillRect/>
          </a:stretch>
        </p:blipFill>
        <p:spPr>
          <a:xfrm>
            <a:off x="12455134" y="8744512"/>
            <a:ext cx="440921" cy="946895"/>
          </a:xfrm>
          <a:prstGeom prst="rect">
            <a:avLst/>
          </a:prstGeom>
          <a:ln w="12700">
            <a:miter lim="400000"/>
          </a:ln>
        </p:spPr>
      </p:pic>
      <p:sp>
        <p:nvSpPr>
          <p:cNvPr id="309" name="Shape 309"/>
          <p:cNvSpPr/>
          <p:nvPr/>
        </p:nvSpPr>
        <p:spPr>
          <a:xfrm>
            <a:off x="650252" y="4600355"/>
            <a:ext cx="5827060" cy="2318583"/>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pPr marL="444500" indent="-444500" algn="l">
              <a:buSzPct val="75000"/>
              <a:buChar char="•"/>
            </a:pPr>
            <a:r>
              <a:rPr lang="es-ES_tradnl" dirty="0" smtClean="0"/>
              <a:t>muones atmosféricos</a:t>
            </a:r>
          </a:p>
          <a:p>
            <a:pPr algn="l"/>
            <a:r>
              <a:rPr lang="es-ES_tradnl" dirty="0" smtClean="0"/>
              <a:t>   (¡demasiados! podemos 	tener dos a la vez: </a:t>
            </a:r>
          </a:p>
          <a:p>
            <a:pPr algn="l"/>
            <a:r>
              <a:rPr lang="es-ES_tradnl" dirty="0" smtClean="0"/>
              <a:t>   suceso coincidente)</a:t>
            </a:r>
            <a:endParaRPr lang="es-ES_tradnl" dirty="0"/>
          </a:p>
        </p:txBody>
      </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309"/>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2" nodeType="clickEffect">
                                  <p:stCondLst>
                                    <p:cond delay="0"/>
                                  </p:stCondLst>
                                  <p:iterate>
                                    <p:tmAbs val="0"/>
                                  </p:iterate>
                                  <p:childTnLst>
                                    <p:set>
                                      <p:cBhvr>
                                        <p:cTn id="10" fill="hold"/>
                                        <p:tgtEl>
                                          <p:spTgt spid="30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3" grpId="2" animBg="1" advAuto="0"/>
      <p:bldP spid="309" grpId="1" animBg="1" advAuto="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1" name="Shape 311"/>
          <p:cNvSpPr>
            <a:spLocks noGrp="1"/>
          </p:cNvSpPr>
          <p:nvPr>
            <p:ph type="title"/>
          </p:nvPr>
        </p:nvSpPr>
        <p:spPr>
          <a:xfrm>
            <a:off x="952500" y="304800"/>
            <a:ext cx="11099800" cy="946895"/>
          </a:xfrm>
          <a:prstGeom prst="rect">
            <a:avLst/>
          </a:prstGeom>
        </p:spPr>
        <p:txBody>
          <a:bodyPr>
            <a:normAutofit fontScale="90000"/>
          </a:bodyPr>
          <a:lstStyle>
            <a:lvl1pPr defTabSz="286258">
              <a:defRPr sz="3920"/>
            </a:lvl1pPr>
          </a:lstStyle>
          <a:p>
            <a:r>
              <a:rPr lang="es-ES_tradnl" sz="5400" dirty="0" smtClean="0"/>
              <a:t>¿Cómo distinguir la señal del fondo?</a:t>
            </a:r>
            <a:endParaRPr lang="es-ES_tradnl" sz="5400" dirty="0"/>
          </a:p>
        </p:txBody>
      </p:sp>
      <p:sp>
        <p:nvSpPr>
          <p:cNvPr id="312" name="Shape 312"/>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18</a:t>
            </a:fld>
            <a:endParaRPr lang="es-ES_tradnl" dirty="0"/>
          </a:p>
        </p:txBody>
      </p:sp>
      <p:pic>
        <p:nvPicPr>
          <p:cNvPr id="313" name="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sp>
        <p:nvSpPr>
          <p:cNvPr id="314" name="Shape 314"/>
          <p:cNvSpPr/>
          <p:nvPr/>
        </p:nvSpPr>
        <p:spPr>
          <a:xfrm>
            <a:off x="1501036" y="3478989"/>
            <a:ext cx="10002739"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¿pueden adivinar qué es señal y qué es fondo?</a:t>
            </a:r>
            <a:endParaRPr lang="es-ES_tradnl" dirty="0"/>
          </a:p>
        </p:txBody>
      </p:sp>
      <p:sp>
        <p:nvSpPr>
          <p:cNvPr id="315" name="Shape 315"/>
          <p:cNvSpPr/>
          <p:nvPr/>
        </p:nvSpPr>
        <p:spPr>
          <a:xfrm>
            <a:off x="1257375" y="5424806"/>
            <a:ext cx="10490051"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u="sng">
                <a:hlinkClick r:id="rId3"/>
              </a:defRPr>
            </a:lvl1pPr>
          </a:lstStyle>
          <a:p>
            <a:pPr>
              <a:defRPr u="none"/>
            </a:pPr>
            <a:r>
              <a:rPr lang="es-ES_tradnl" u="sng" dirty="0" smtClean="0">
                <a:hlinkClick r:id="rId3"/>
              </a:rPr>
              <a:t>http://icecube.wisc.edu/viewer/background_signal</a:t>
            </a:r>
            <a:endParaRPr lang="es-ES_tradnl" u="sng" dirty="0">
              <a:hlinkClick r:id="rId3"/>
            </a:endParaRPr>
          </a:p>
        </p:txBody>
      </p:sp>
      <p:sp>
        <p:nvSpPr>
          <p:cNvPr id="316" name="Shape 316"/>
          <p:cNvSpPr/>
          <p:nvPr/>
        </p:nvSpPr>
        <p:spPr>
          <a:xfrm>
            <a:off x="4027364" y="6358429"/>
            <a:ext cx="4950073"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a:t>
            </a:r>
            <a:r>
              <a:rPr lang="es-ES_tradnl" dirty="0" err="1" smtClean="0"/>
              <a:t>Background</a:t>
            </a:r>
            <a:r>
              <a:rPr lang="es-ES_tradnl" dirty="0" smtClean="0"/>
              <a:t> vs </a:t>
            </a:r>
            <a:r>
              <a:rPr lang="es-ES_tradnl" dirty="0" err="1" smtClean="0"/>
              <a:t>Signal</a:t>
            </a:r>
            <a:r>
              <a:rPr lang="es-ES_tradnl" dirty="0" smtClean="0"/>
              <a:t>)</a:t>
            </a:r>
            <a:endParaRPr lang="es-ES_tradnl" dirty="0"/>
          </a:p>
        </p:txBody>
      </p:sp>
    </p:spTree>
  </p:cSld>
  <p:clrMapOvr>
    <a:masterClrMapping/>
  </p:clrMapOvr>
  <p:transition spd="slow"/>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8" name="Shape 318"/>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19</a:t>
            </a:fld>
            <a:endParaRPr lang="es-ES_tradnl" dirty="0"/>
          </a:p>
        </p:txBody>
      </p:sp>
      <p:sp>
        <p:nvSpPr>
          <p:cNvPr id="319" name="Shape 319"/>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¿Cómo seleccionar sucesos de señal?</a:t>
            </a:r>
            <a:endParaRPr lang="es-ES_tradnl" dirty="0"/>
          </a:p>
        </p:txBody>
      </p:sp>
      <p:pic>
        <p:nvPicPr>
          <p:cNvPr id="320" name="pasted-image.png"/>
          <p:cNvPicPr>
            <a:picLocks noChangeAspect="1"/>
          </p:cNvPicPr>
          <p:nvPr/>
        </p:nvPicPr>
        <p:blipFill rotWithShape="1">
          <a:blip r:embed="rId2">
            <a:extLst/>
          </a:blip>
          <a:srcRect t="18164" r="87910"/>
          <a:stretch/>
        </p:blipFill>
        <p:spPr>
          <a:xfrm>
            <a:off x="341871" y="2904059"/>
            <a:ext cx="1309739" cy="2754191"/>
          </a:xfrm>
          <a:prstGeom prst="rect">
            <a:avLst/>
          </a:prstGeom>
          <a:ln w="12700">
            <a:miter lim="400000"/>
          </a:ln>
        </p:spPr>
      </p:pic>
      <p:pic>
        <p:nvPicPr>
          <p:cNvPr id="321" name="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
        <p:nvSpPr>
          <p:cNvPr id="322" name="Shape 322"/>
          <p:cNvSpPr/>
          <p:nvPr/>
        </p:nvSpPr>
        <p:spPr>
          <a:xfrm>
            <a:off x="1565161" y="6920297"/>
            <a:ext cx="9874499"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¿Alguna idea sobre cómo seleccionar la señal?</a:t>
            </a:r>
            <a:endParaRPr lang="es-ES_tradnl" dirty="0"/>
          </a:p>
        </p:txBody>
      </p:sp>
      <p:sp>
        <p:nvSpPr>
          <p:cNvPr id="2" name="TextBox 1"/>
          <p:cNvSpPr txBox="1"/>
          <p:nvPr/>
        </p:nvSpPr>
        <p:spPr>
          <a:xfrm>
            <a:off x="1085233" y="2016302"/>
            <a:ext cx="11244416" cy="3426579"/>
          </a:xfrm>
          <a:prstGeom prst="rect">
            <a:avLst/>
          </a:prstGeom>
          <a:noFill/>
          <a:ln w="12700" cap="flat">
            <a:noFill/>
            <a:miter lim="400000"/>
          </a:ln>
          <a:effectLst/>
          <a:sp3d/>
        </p:spPr>
        <p:style>
          <a:lnRef idx="0">
            <a:scrgbClr r="0" g="0" b="0"/>
          </a:lnRef>
          <a:fillRef idx="0">
            <a:scrgbClr r="0" g="0" b="0"/>
          </a:fillRef>
          <a:effectRef idx="0">
            <a:scrgbClr r="0" g="0" b="0"/>
          </a:effectRef>
          <a:fontRef idx="none"/>
        </p:style>
        <p:txBody>
          <a:bodyPr rot="0" spcFirstLastPara="1" vertOverflow="overflow" horzOverflow="overflow" vert="horz" wrap="square" lIns="50800" tIns="50800" rIns="50800" bIns="50800" numCol="1" spcCol="38100" rtlCol="0" anchor="ctr">
            <a:spAutoFit/>
          </a:bodyPr>
          <a:lstStyle/>
          <a:p>
            <a:pPr marL="0" marR="0" indent="0" algn="l" defTabSz="584200" rtl="0" fontAlgn="auto" latinLnBrk="0" hangingPunct="0">
              <a:lnSpc>
                <a:spcPct val="100000"/>
              </a:lnSpc>
              <a:spcBef>
                <a:spcPts val="0"/>
              </a:spcBef>
              <a:spcAft>
                <a:spcPts val="0"/>
              </a:spcAft>
              <a:buClrTx/>
              <a:buSzTx/>
              <a:buFontTx/>
              <a:buNone/>
              <a:tabLst/>
            </a:pPr>
            <a:r>
              <a:rPr kumimoji="0" lang="es-ES_tradnl" sz="3600" b="1" i="0" u="none" strike="noStrike" cap="none" spc="0" normalizeH="0" baseline="0" dirty="0" smtClean="0">
                <a:ln>
                  <a:noFill/>
                </a:ln>
                <a:solidFill>
                  <a:srgbClr val="000000"/>
                </a:solidFill>
                <a:effectLst/>
                <a:uFillTx/>
                <a:sym typeface="Helvetica Light"/>
              </a:rPr>
              <a:t>Encontrar agujas</a:t>
            </a:r>
            <a:r>
              <a:rPr kumimoji="0" lang="es-ES_tradnl" sz="3600" b="1" i="0" u="none" strike="noStrike" cap="none" spc="0" normalizeH="0" dirty="0" smtClean="0">
                <a:ln>
                  <a:noFill/>
                </a:ln>
                <a:solidFill>
                  <a:srgbClr val="000000"/>
                </a:solidFill>
                <a:effectLst/>
                <a:uFillTx/>
                <a:sym typeface="Helvetica Light"/>
              </a:rPr>
              <a:t> en un pajar</a:t>
            </a:r>
          </a:p>
          <a:p>
            <a:pPr marL="0" marR="0" indent="0" algn="l" defTabSz="584200" rtl="0" fontAlgn="auto" latinLnBrk="0" hangingPunct="0">
              <a:lnSpc>
                <a:spcPct val="100000"/>
              </a:lnSpc>
              <a:spcBef>
                <a:spcPts val="0"/>
              </a:spcBef>
              <a:spcAft>
                <a:spcPts val="0"/>
              </a:spcAft>
              <a:buClrTx/>
              <a:buSzTx/>
              <a:buFontTx/>
              <a:buNone/>
              <a:tabLst/>
            </a:pPr>
            <a:endParaRPr kumimoji="0" lang="es-ES_tradnl" sz="3600" b="1" i="0" u="none" strike="noStrike" cap="none" spc="0" normalizeH="0" dirty="0" smtClean="0">
              <a:ln>
                <a:noFill/>
              </a:ln>
              <a:solidFill>
                <a:srgbClr val="000000"/>
              </a:solidFill>
              <a:effectLst/>
              <a:uFillTx/>
              <a:sym typeface="Helvetica Light"/>
            </a:endParaRPr>
          </a:p>
          <a:p>
            <a:pPr marL="0" marR="0" indent="0" algn="l" defTabSz="584200" rtl="0" fontAlgn="auto" latinLnBrk="0" hangingPunct="0">
              <a:lnSpc>
                <a:spcPct val="100000"/>
              </a:lnSpc>
              <a:spcBef>
                <a:spcPts val="0"/>
              </a:spcBef>
              <a:spcAft>
                <a:spcPts val="0"/>
              </a:spcAft>
              <a:buClrTx/>
              <a:buSzTx/>
              <a:buFontTx/>
              <a:buNone/>
              <a:tabLst/>
            </a:pPr>
            <a:r>
              <a:rPr lang="es-ES_tradnl" sz="2800" baseline="0" dirty="0" smtClean="0"/>
              <a:t>	</a:t>
            </a:r>
            <a:r>
              <a:rPr lang="es-ES_tradnl" sz="2400" baseline="0" dirty="0" smtClean="0"/>
              <a:t>275</a:t>
            </a:r>
            <a:r>
              <a:rPr lang="es-ES_tradnl" sz="2400" dirty="0" smtClean="0"/>
              <a:t> millones de muones atmosféricos son detectados cada día, creados 	por las interacciones de los rayos cósmicos con la 	atmósfera terrestre</a:t>
            </a:r>
          </a:p>
          <a:p>
            <a:pPr marL="0" marR="0" indent="0" algn="l" defTabSz="584200" rtl="0" fontAlgn="auto" latinLnBrk="0" hangingPunct="0">
              <a:lnSpc>
                <a:spcPct val="100000"/>
              </a:lnSpc>
              <a:spcBef>
                <a:spcPts val="0"/>
              </a:spcBef>
              <a:spcAft>
                <a:spcPts val="0"/>
              </a:spcAft>
              <a:buClrTx/>
              <a:buSzTx/>
              <a:buFontTx/>
              <a:buNone/>
              <a:tabLst/>
            </a:pPr>
            <a:endParaRPr lang="es-ES_tradnl" sz="1800" dirty="0" smtClean="0"/>
          </a:p>
          <a:p>
            <a:pPr marL="0" marR="0" indent="0" algn="l" defTabSz="584200" rtl="0" fontAlgn="auto" latinLnBrk="0" hangingPunct="0">
              <a:lnSpc>
                <a:spcPct val="100000"/>
              </a:lnSpc>
              <a:spcBef>
                <a:spcPts val="0"/>
              </a:spcBef>
              <a:spcAft>
                <a:spcPts val="0"/>
              </a:spcAft>
              <a:buClrTx/>
              <a:buSzTx/>
              <a:buFontTx/>
              <a:buNone/>
              <a:tabLst/>
            </a:pPr>
            <a:r>
              <a:rPr kumimoji="0" lang="es-ES_tradnl" sz="2800" b="0" i="0" u="none" strike="noStrike" cap="none" spc="0" normalizeH="0" baseline="0" dirty="0" smtClean="0">
                <a:ln>
                  <a:noFill/>
                </a:ln>
                <a:solidFill>
                  <a:srgbClr val="000000"/>
                </a:solidFill>
                <a:effectLst/>
                <a:uFillTx/>
                <a:sym typeface="Helvetica Light"/>
              </a:rPr>
              <a:t>	</a:t>
            </a:r>
            <a:r>
              <a:rPr kumimoji="0" lang="es-ES_tradnl" sz="2400" b="0" i="0" u="none" strike="noStrike" cap="none" spc="0" normalizeH="0" baseline="0" dirty="0" smtClean="0">
                <a:ln>
                  <a:noFill/>
                </a:ln>
                <a:solidFill>
                  <a:srgbClr val="000000"/>
                </a:solidFill>
                <a:effectLst/>
                <a:uFillTx/>
                <a:sym typeface="Helvetica Light"/>
              </a:rPr>
              <a:t>8.250 neutrinos</a:t>
            </a:r>
            <a:r>
              <a:rPr kumimoji="0" lang="es-ES_tradnl" sz="2400" b="0" i="0" u="none" strike="noStrike" cap="none" spc="0" normalizeH="0" dirty="0" smtClean="0">
                <a:ln>
                  <a:noFill/>
                </a:ln>
                <a:solidFill>
                  <a:srgbClr val="000000"/>
                </a:solidFill>
                <a:effectLst/>
                <a:uFillTx/>
                <a:sym typeface="Helvetica Light"/>
              </a:rPr>
              <a:t> atmosféricos son detectados cada mes</a:t>
            </a:r>
          </a:p>
          <a:p>
            <a:pPr marL="0" marR="0" indent="0" algn="l" defTabSz="584200" rtl="0" fontAlgn="auto" latinLnBrk="0" hangingPunct="0">
              <a:lnSpc>
                <a:spcPct val="100000"/>
              </a:lnSpc>
              <a:spcBef>
                <a:spcPts val="0"/>
              </a:spcBef>
              <a:spcAft>
                <a:spcPts val="0"/>
              </a:spcAft>
              <a:buClrTx/>
              <a:buSzTx/>
              <a:buFontTx/>
              <a:buNone/>
              <a:tabLst/>
            </a:pPr>
            <a:endParaRPr lang="es-ES_tradnl" sz="2400" baseline="0" dirty="0" smtClean="0"/>
          </a:p>
          <a:p>
            <a:pPr marL="0" marR="0" indent="0" algn="l" defTabSz="584200" rtl="0" fontAlgn="auto" latinLnBrk="0" hangingPunct="0">
              <a:lnSpc>
                <a:spcPct val="100000"/>
              </a:lnSpc>
              <a:spcBef>
                <a:spcPts val="0"/>
              </a:spcBef>
              <a:spcAft>
                <a:spcPts val="0"/>
              </a:spcAft>
              <a:buClrTx/>
              <a:buSzTx/>
              <a:buFontTx/>
              <a:buNone/>
              <a:tabLst/>
            </a:pPr>
            <a:r>
              <a:rPr lang="es-ES_tradnl" sz="2400" baseline="0" dirty="0" smtClean="0"/>
              <a:t>	Solo</a:t>
            </a:r>
            <a:r>
              <a:rPr lang="es-ES_tradnl" sz="2400" dirty="0" smtClean="0"/>
              <a:t> unas decenas de neutrinos cósmicos se detectan cada año</a:t>
            </a:r>
            <a:endParaRPr kumimoji="0" lang="es-ES_tradnl" sz="2400" b="0" i="0" u="none" strike="noStrike" cap="none" spc="0" normalizeH="0" baseline="0" dirty="0">
              <a:ln>
                <a:noFill/>
              </a:ln>
              <a:solidFill>
                <a:srgbClr val="000000"/>
              </a:solidFill>
              <a:effectLst/>
              <a:uFillTx/>
              <a:sym typeface="Helvetica Light"/>
            </a:endParaRPr>
          </a:p>
        </p:txBody>
      </p:sp>
    </p:spTree>
  </p:cSld>
  <p:clrMapOvr>
    <a:masterClrMapping/>
  </p:clrMapOvr>
  <p:transition spd="slow"/>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4" name="Shape 324"/>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¿Cómo seleccionar sucesos de señal?</a:t>
            </a:r>
            <a:endParaRPr lang="es-ES_tradnl" dirty="0"/>
          </a:p>
        </p:txBody>
      </p:sp>
      <p:sp>
        <p:nvSpPr>
          <p:cNvPr id="325" name="Shape 325"/>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20</a:t>
            </a:fld>
            <a:endParaRPr lang="es-ES_tradnl" dirty="0"/>
          </a:p>
        </p:txBody>
      </p:sp>
      <p:pic>
        <p:nvPicPr>
          <p:cNvPr id="326" name="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pic>
        <p:nvPicPr>
          <p:cNvPr id="327" name="Screen Shot 2015-03-16 at 20.03.11.png"/>
          <p:cNvPicPr>
            <a:picLocks noChangeAspect="1"/>
          </p:cNvPicPr>
          <p:nvPr/>
        </p:nvPicPr>
        <p:blipFill>
          <a:blip r:embed="rId3">
            <a:extLst/>
          </a:blip>
          <a:stretch>
            <a:fillRect/>
          </a:stretch>
        </p:blipFill>
        <p:spPr>
          <a:xfrm>
            <a:off x="810623" y="3100030"/>
            <a:ext cx="5338493" cy="5306140"/>
          </a:xfrm>
          <a:prstGeom prst="rect">
            <a:avLst/>
          </a:prstGeom>
          <a:ln w="12700">
            <a:miter lim="400000"/>
          </a:ln>
        </p:spPr>
      </p:pic>
      <p:pic>
        <p:nvPicPr>
          <p:cNvPr id="328" name="Screen Shot 2015-03-16 at 20.03.33.png"/>
          <p:cNvPicPr>
            <a:picLocks noChangeAspect="1"/>
          </p:cNvPicPr>
          <p:nvPr/>
        </p:nvPicPr>
        <p:blipFill>
          <a:blip r:embed="rId4">
            <a:extLst/>
          </a:blip>
          <a:stretch>
            <a:fillRect/>
          </a:stretch>
        </p:blipFill>
        <p:spPr>
          <a:xfrm>
            <a:off x="7244443" y="3161608"/>
            <a:ext cx="5215377" cy="5182984"/>
          </a:xfrm>
          <a:prstGeom prst="rect">
            <a:avLst/>
          </a:prstGeom>
          <a:ln w="12700">
            <a:miter lim="400000"/>
          </a:ln>
        </p:spPr>
      </p:pic>
      <p:sp>
        <p:nvSpPr>
          <p:cNvPr id="329" name="Shape 329"/>
          <p:cNvSpPr/>
          <p:nvPr/>
        </p:nvSpPr>
        <p:spPr>
          <a:xfrm>
            <a:off x="2248770" y="2314688"/>
            <a:ext cx="2462213"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señal típica</a:t>
            </a:r>
            <a:endParaRPr lang="es-ES_tradnl" dirty="0"/>
          </a:p>
        </p:txBody>
      </p:sp>
      <p:sp>
        <p:nvSpPr>
          <p:cNvPr id="330" name="Shape 330"/>
          <p:cNvSpPr/>
          <p:nvPr/>
        </p:nvSpPr>
        <p:spPr>
          <a:xfrm>
            <a:off x="8582556" y="2314688"/>
            <a:ext cx="2539158"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fondo </a:t>
            </a:r>
            <a:r>
              <a:rPr lang="es-ES_tradnl" dirty="0"/>
              <a:t>típico</a:t>
            </a:r>
          </a:p>
        </p:txBody>
      </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329"/>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grpId="2" nodeType="afterEffect">
                                  <p:stCondLst>
                                    <p:cond delay="0"/>
                                  </p:stCondLst>
                                  <p:iterate>
                                    <p:tmAbs val="0"/>
                                  </p:iterate>
                                  <p:childTnLst>
                                    <p:set>
                                      <p:cBhvr>
                                        <p:cTn id="9" fill="hold"/>
                                        <p:tgtEl>
                                          <p:spTgt spid="33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29" grpId="1" animBg="1" advAuto="0"/>
      <p:bldP spid="330" grpId="2" animBg="1" advAuto="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60" name="Group 360"/>
          <p:cNvGrpSpPr/>
          <p:nvPr/>
        </p:nvGrpSpPr>
        <p:grpSpPr>
          <a:xfrm>
            <a:off x="1372597" y="8158622"/>
            <a:ext cx="10259607" cy="774702"/>
            <a:chOff x="0" y="0"/>
            <a:chExt cx="10259606" cy="774700"/>
          </a:xfrm>
        </p:grpSpPr>
        <p:pic>
          <p:nvPicPr>
            <p:cNvPr id="358" name="Picture 357"/>
            <p:cNvPicPr>
              <a:picLocks/>
            </p:cNvPicPr>
            <p:nvPr/>
          </p:nvPicPr>
          <p:blipFill>
            <a:blip r:embed="rId2">
              <a:extLst/>
            </a:blip>
            <a:stretch>
              <a:fillRect/>
            </a:stretch>
          </p:blipFill>
          <p:spPr>
            <a:xfrm>
              <a:off x="0" y="0"/>
              <a:ext cx="10259606" cy="774700"/>
            </a:xfrm>
            <a:prstGeom prst="rect">
              <a:avLst/>
            </a:prstGeom>
            <a:effectLst/>
          </p:spPr>
        </p:pic>
        <p:sp>
          <p:nvSpPr>
            <p:cNvPr id="359" name="Shape 359"/>
            <p:cNvSpPr/>
            <p:nvPr/>
          </p:nvSpPr>
          <p:spPr>
            <a:xfrm>
              <a:off x="150085" y="151388"/>
              <a:ext cx="9959456" cy="471923"/>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lvl1pPr>
                <a:defRPr sz="3100"/>
              </a:lvl1pPr>
            </a:lstStyle>
            <a:p>
              <a:r>
                <a:rPr lang="es-ES_tradnl" sz="2400" dirty="0" smtClean="0"/>
                <a:t>Idea: los sucesos que empiezan en el detector tienen que ser neutrinos</a:t>
              </a:r>
              <a:endParaRPr lang="es-ES_tradnl" sz="2400" dirty="0"/>
            </a:p>
          </p:txBody>
        </p:sp>
      </p:grpSp>
      <p:sp>
        <p:nvSpPr>
          <p:cNvPr id="332" name="Shape 332"/>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21</a:t>
            </a:fld>
            <a:endParaRPr lang="es-ES_tradnl" dirty="0"/>
          </a:p>
        </p:txBody>
      </p:sp>
      <p:sp>
        <p:nvSpPr>
          <p:cNvPr id="333" name="Shape 333"/>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¿Cómo seleccionar sucesos de señal?</a:t>
            </a:r>
            <a:endParaRPr lang="es-ES_tradnl" dirty="0"/>
          </a:p>
        </p:txBody>
      </p:sp>
      <p:pic>
        <p:nvPicPr>
          <p:cNvPr id="334" name="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
        <p:nvSpPr>
          <p:cNvPr id="335" name="Shape 335"/>
          <p:cNvSpPr/>
          <p:nvPr/>
        </p:nvSpPr>
        <p:spPr>
          <a:xfrm>
            <a:off x="2039746" y="3299393"/>
            <a:ext cx="3412517" cy="4479228"/>
          </a:xfrm>
          <a:prstGeom prst="rect">
            <a:avLst/>
          </a:prstGeom>
          <a:ln w="38100">
            <a:solidFill>
              <a:srgbClr val="85888D"/>
            </a:solidFill>
            <a:miter lim="400000"/>
          </a:ln>
        </p:spPr>
        <p:txBody>
          <a:bodyPr lIns="50800" tIns="50800" rIns="50800" bIns="50800" anchor="ctr"/>
          <a:lstStyle/>
          <a:p>
            <a:pPr>
              <a:defRPr sz="2400"/>
            </a:pPr>
            <a:endParaRPr lang="es-ES_tradnl" dirty="0"/>
          </a:p>
        </p:txBody>
      </p:sp>
      <p:sp>
        <p:nvSpPr>
          <p:cNvPr id="336" name="Shape 336"/>
          <p:cNvSpPr/>
          <p:nvPr/>
        </p:nvSpPr>
        <p:spPr>
          <a:xfrm>
            <a:off x="7769877" y="3299393"/>
            <a:ext cx="3412518" cy="4479228"/>
          </a:xfrm>
          <a:prstGeom prst="rect">
            <a:avLst/>
          </a:prstGeom>
          <a:ln w="38100">
            <a:solidFill>
              <a:srgbClr val="85888D"/>
            </a:solidFill>
            <a:miter lim="400000"/>
          </a:ln>
        </p:spPr>
        <p:txBody>
          <a:bodyPr lIns="50800" tIns="50800" rIns="50800" bIns="50800" anchor="ctr"/>
          <a:lstStyle/>
          <a:p>
            <a:pPr>
              <a:defRPr sz="2400"/>
            </a:pPr>
            <a:endParaRPr lang="es-ES_tradnl" dirty="0"/>
          </a:p>
        </p:txBody>
      </p:sp>
      <p:sp>
        <p:nvSpPr>
          <p:cNvPr id="337" name="Shape 337"/>
          <p:cNvSpPr/>
          <p:nvPr/>
        </p:nvSpPr>
        <p:spPr>
          <a:xfrm>
            <a:off x="3838282" y="4467973"/>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38" name="Shape 338"/>
          <p:cNvSpPr/>
          <p:nvPr/>
        </p:nvSpPr>
        <p:spPr>
          <a:xfrm>
            <a:off x="3645440" y="4734673"/>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39" name="Shape 339"/>
          <p:cNvSpPr/>
          <p:nvPr/>
        </p:nvSpPr>
        <p:spPr>
          <a:xfrm>
            <a:off x="4000049" y="4845550"/>
            <a:ext cx="201130"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40" name="Shape 340"/>
          <p:cNvSpPr/>
          <p:nvPr/>
        </p:nvSpPr>
        <p:spPr>
          <a:xfrm>
            <a:off x="4221624" y="4451895"/>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41" name="Shape 341"/>
          <p:cNvSpPr/>
          <p:nvPr/>
        </p:nvSpPr>
        <p:spPr>
          <a:xfrm>
            <a:off x="4000049" y="4236040"/>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42" name="Shape 342"/>
          <p:cNvSpPr/>
          <p:nvPr/>
        </p:nvSpPr>
        <p:spPr>
          <a:xfrm>
            <a:off x="3581940" y="4261440"/>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43" name="Shape 343"/>
          <p:cNvSpPr/>
          <p:nvPr/>
        </p:nvSpPr>
        <p:spPr>
          <a:xfrm>
            <a:off x="9980758" y="3942634"/>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44" name="Shape 344"/>
          <p:cNvSpPr/>
          <p:nvPr/>
        </p:nvSpPr>
        <p:spPr>
          <a:xfrm>
            <a:off x="9658305" y="5205834"/>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45" name="Shape 345"/>
          <p:cNvSpPr/>
          <p:nvPr/>
        </p:nvSpPr>
        <p:spPr>
          <a:xfrm>
            <a:off x="9658305" y="4467973"/>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46" name="Shape 346"/>
          <p:cNvSpPr/>
          <p:nvPr/>
        </p:nvSpPr>
        <p:spPr>
          <a:xfrm>
            <a:off x="10456333" y="3765150"/>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47" name="Shape 347"/>
          <p:cNvSpPr/>
          <p:nvPr/>
        </p:nvSpPr>
        <p:spPr>
          <a:xfrm>
            <a:off x="9012315" y="5426418"/>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48" name="Shape 348"/>
          <p:cNvSpPr/>
          <p:nvPr/>
        </p:nvSpPr>
        <p:spPr>
          <a:xfrm>
            <a:off x="8793443" y="6222195"/>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49" name="Shape 349"/>
          <p:cNvSpPr/>
          <p:nvPr/>
        </p:nvSpPr>
        <p:spPr>
          <a:xfrm>
            <a:off x="8101698" y="6545009"/>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50" name="Shape 350"/>
          <p:cNvSpPr/>
          <p:nvPr/>
        </p:nvSpPr>
        <p:spPr>
          <a:xfrm>
            <a:off x="2474459" y="1891106"/>
            <a:ext cx="2462214"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señal típica</a:t>
            </a:r>
            <a:endParaRPr lang="es-ES_tradnl" dirty="0"/>
          </a:p>
        </p:txBody>
      </p:sp>
      <p:sp>
        <p:nvSpPr>
          <p:cNvPr id="351" name="Shape 351"/>
          <p:cNvSpPr/>
          <p:nvPr/>
        </p:nvSpPr>
        <p:spPr>
          <a:xfrm>
            <a:off x="8229619" y="1908861"/>
            <a:ext cx="2539158"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fondo típico</a:t>
            </a:r>
            <a:endParaRPr lang="es-ES_tradnl" dirty="0"/>
          </a:p>
        </p:txBody>
      </p:sp>
      <p:sp>
        <p:nvSpPr>
          <p:cNvPr id="352" name="Shape 352"/>
          <p:cNvSpPr/>
          <p:nvPr/>
        </p:nvSpPr>
        <p:spPr>
          <a:xfrm flipH="1">
            <a:off x="3994740" y="2739512"/>
            <a:ext cx="1249033" cy="1976300"/>
          </a:xfrm>
          <a:prstGeom prst="line">
            <a:avLst/>
          </a:prstGeom>
          <a:ln w="50800">
            <a:solidFill>
              <a:schemeClr val="accent1"/>
            </a:solidFill>
            <a:custDash>
              <a:ds d="200000" sp="200000"/>
            </a:custDash>
            <a:miter lim="400000"/>
            <a:tailEnd type="triangle"/>
          </a:ln>
        </p:spPr>
        <p:txBody>
          <a:bodyPr lIns="50800" tIns="50800" rIns="50800" bIns="50800" anchor="ctr"/>
          <a:lstStyle/>
          <a:p>
            <a:pPr>
              <a:defRPr sz="2400"/>
            </a:pPr>
            <a:endParaRPr lang="es-ES_tradnl" dirty="0"/>
          </a:p>
        </p:txBody>
      </p:sp>
      <p:sp>
        <p:nvSpPr>
          <p:cNvPr id="353" name="Shape 353"/>
          <p:cNvSpPr/>
          <p:nvPr/>
        </p:nvSpPr>
        <p:spPr>
          <a:xfrm>
            <a:off x="5389029" y="2340793"/>
            <a:ext cx="389530" cy="872034"/>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5000">
                <a:solidFill>
                  <a:schemeClr val="accent1"/>
                </a:solidFill>
                <a:latin typeface="Harrington"/>
                <a:ea typeface="Harrington"/>
                <a:cs typeface="Harrington"/>
                <a:sym typeface="Harrington"/>
              </a:defRPr>
            </a:lvl1pPr>
          </a:lstStyle>
          <a:p>
            <a:r>
              <a:rPr lang="es-ES_tradnl" dirty="0" err="1" smtClean="0"/>
              <a:t>ν</a:t>
            </a:r>
            <a:endParaRPr lang="es-ES_tradnl" dirty="0"/>
          </a:p>
        </p:txBody>
      </p:sp>
      <p:sp>
        <p:nvSpPr>
          <p:cNvPr id="354" name="Shape 354"/>
          <p:cNvSpPr/>
          <p:nvPr/>
        </p:nvSpPr>
        <p:spPr>
          <a:xfrm flipH="1">
            <a:off x="8339040" y="2775293"/>
            <a:ext cx="2767511" cy="4259303"/>
          </a:xfrm>
          <a:prstGeom prst="line">
            <a:avLst/>
          </a:prstGeom>
          <a:ln w="50800">
            <a:solidFill>
              <a:schemeClr val="accent1"/>
            </a:solidFill>
            <a:miter lim="400000"/>
            <a:tailEnd type="triangle"/>
          </a:ln>
        </p:spPr>
        <p:txBody>
          <a:bodyPr lIns="50800" tIns="50800" rIns="50800" bIns="50800" anchor="ctr"/>
          <a:lstStyle/>
          <a:p>
            <a:pPr>
              <a:defRPr sz="2400"/>
            </a:pPr>
            <a:endParaRPr lang="es-ES_tradnl" dirty="0"/>
          </a:p>
        </p:txBody>
      </p:sp>
      <p:sp>
        <p:nvSpPr>
          <p:cNvPr id="355" name="Shape 355"/>
          <p:cNvSpPr/>
          <p:nvPr/>
        </p:nvSpPr>
        <p:spPr>
          <a:xfrm>
            <a:off x="11157663" y="2338660"/>
            <a:ext cx="467457" cy="8763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5000">
                <a:solidFill>
                  <a:schemeClr val="accent1"/>
                </a:solidFill>
                <a:latin typeface="Harrington"/>
                <a:ea typeface="Harrington"/>
                <a:cs typeface="Harrington"/>
                <a:sym typeface="Harrington"/>
              </a:defRPr>
            </a:lvl1pPr>
          </a:lstStyle>
          <a:p>
            <a:r>
              <a:rPr lang="es-ES_tradnl" dirty="0" smtClean="0"/>
              <a:t>μ</a:t>
            </a:r>
            <a:endParaRPr lang="es-ES_tradnl" dirty="0"/>
          </a:p>
        </p:txBody>
      </p:sp>
      <p:sp>
        <p:nvSpPr>
          <p:cNvPr id="356" name="Shape 356"/>
          <p:cNvSpPr/>
          <p:nvPr/>
        </p:nvSpPr>
        <p:spPr>
          <a:xfrm>
            <a:off x="10405533" y="3428329"/>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57" name="Shape 357"/>
          <p:cNvSpPr/>
          <p:nvPr/>
        </p:nvSpPr>
        <p:spPr>
          <a:xfrm>
            <a:off x="10748433" y="3320650"/>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36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60" grpId="1" animBg="1" advAuto="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64" name="Group 364"/>
          <p:cNvGrpSpPr/>
          <p:nvPr/>
        </p:nvGrpSpPr>
        <p:grpSpPr>
          <a:xfrm>
            <a:off x="2926078" y="8120521"/>
            <a:ext cx="7152643" cy="850902"/>
            <a:chOff x="-1" y="-1"/>
            <a:chExt cx="7152642" cy="850901"/>
          </a:xfrm>
        </p:grpSpPr>
        <p:pic>
          <p:nvPicPr>
            <p:cNvPr id="362" name="Picture 361"/>
            <p:cNvPicPr>
              <a:picLocks/>
            </p:cNvPicPr>
            <p:nvPr/>
          </p:nvPicPr>
          <p:blipFill>
            <a:blip r:embed="rId2">
              <a:extLst/>
            </a:blip>
            <a:stretch>
              <a:fillRect/>
            </a:stretch>
          </p:blipFill>
          <p:spPr>
            <a:xfrm>
              <a:off x="-1" y="-1"/>
              <a:ext cx="7152642" cy="850901"/>
            </a:xfrm>
            <a:prstGeom prst="rect">
              <a:avLst/>
            </a:prstGeom>
            <a:effectLst/>
          </p:spPr>
        </p:pic>
        <p:sp>
          <p:nvSpPr>
            <p:cNvPr id="363" name="Shape 363"/>
            <p:cNvSpPr/>
            <p:nvPr/>
          </p:nvSpPr>
          <p:spPr>
            <a:xfrm>
              <a:off x="37698" y="174099"/>
              <a:ext cx="7077257" cy="502701"/>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rPr lang="es-ES_tradnl" sz="2600" dirty="0" smtClean="0"/>
                <a:t>¡usar los </a:t>
              </a:r>
              <a:r>
                <a:rPr lang="es-ES_tradnl" sz="2600" dirty="0" err="1" smtClean="0"/>
                <a:t>DOMs</a:t>
              </a:r>
              <a:r>
                <a:rPr lang="es-ES_tradnl" sz="2600" dirty="0" smtClean="0"/>
                <a:t> de la capa exterior como veto!</a:t>
              </a:r>
              <a:endParaRPr lang="es-ES_tradnl" sz="2600" dirty="0"/>
            </a:p>
          </p:txBody>
        </p:sp>
      </p:grpSp>
      <p:sp>
        <p:nvSpPr>
          <p:cNvPr id="365" name="Shape 365"/>
          <p:cNvSpPr/>
          <p:nvPr/>
        </p:nvSpPr>
        <p:spPr>
          <a:xfrm>
            <a:off x="7759519" y="3288226"/>
            <a:ext cx="3412518" cy="4479228"/>
          </a:xfrm>
          <a:prstGeom prst="rect">
            <a:avLst/>
          </a:prstGeom>
          <a:solidFill>
            <a:srgbClr val="A6AAA9"/>
          </a:solidFill>
          <a:ln w="38100">
            <a:solidFill>
              <a:srgbClr val="85888D"/>
            </a:solidFill>
            <a:miter lim="400000"/>
          </a:ln>
        </p:spPr>
        <p:txBody>
          <a:bodyPr lIns="50800" tIns="50800" rIns="50800" bIns="50800" anchor="ctr"/>
          <a:lstStyle/>
          <a:p>
            <a:pPr>
              <a:defRPr sz="2400"/>
            </a:pPr>
            <a:endParaRPr lang="es-ES_tradnl" dirty="0"/>
          </a:p>
        </p:txBody>
      </p:sp>
      <p:sp>
        <p:nvSpPr>
          <p:cNvPr id="366" name="Shape 366"/>
          <p:cNvSpPr/>
          <p:nvPr/>
        </p:nvSpPr>
        <p:spPr>
          <a:xfrm>
            <a:off x="8098591" y="3547675"/>
            <a:ext cx="2734374" cy="3960330"/>
          </a:xfrm>
          <a:prstGeom prst="rect">
            <a:avLst/>
          </a:prstGeom>
          <a:solidFill>
            <a:srgbClr val="FFFFFF"/>
          </a:solidFill>
          <a:ln w="38100">
            <a:solidFill>
              <a:srgbClr val="85888D"/>
            </a:solidFill>
            <a:miter lim="400000"/>
          </a:ln>
        </p:spPr>
        <p:txBody>
          <a:bodyPr lIns="50800" tIns="50800" rIns="50800" bIns="50800" anchor="ctr"/>
          <a:lstStyle/>
          <a:p>
            <a:pPr>
              <a:defRPr sz="2400"/>
            </a:pPr>
            <a:endParaRPr lang="es-ES_tradnl" dirty="0"/>
          </a:p>
        </p:txBody>
      </p:sp>
      <p:sp>
        <p:nvSpPr>
          <p:cNvPr id="367" name="Shape 367"/>
          <p:cNvSpPr/>
          <p:nvPr/>
        </p:nvSpPr>
        <p:spPr>
          <a:xfrm>
            <a:off x="2029387" y="3288226"/>
            <a:ext cx="3412518" cy="4479228"/>
          </a:xfrm>
          <a:prstGeom prst="rect">
            <a:avLst/>
          </a:prstGeom>
          <a:solidFill>
            <a:srgbClr val="A6AAA9"/>
          </a:solidFill>
          <a:ln w="38100">
            <a:solidFill>
              <a:srgbClr val="85888D"/>
            </a:solidFill>
            <a:miter lim="400000"/>
          </a:ln>
        </p:spPr>
        <p:txBody>
          <a:bodyPr lIns="50800" tIns="50800" rIns="50800" bIns="50800" anchor="ctr"/>
          <a:lstStyle/>
          <a:p>
            <a:pPr>
              <a:defRPr sz="2400"/>
            </a:pPr>
            <a:endParaRPr lang="es-ES_tradnl" dirty="0"/>
          </a:p>
        </p:txBody>
      </p:sp>
      <p:sp>
        <p:nvSpPr>
          <p:cNvPr id="368" name="Shape 368"/>
          <p:cNvSpPr/>
          <p:nvPr/>
        </p:nvSpPr>
        <p:spPr>
          <a:xfrm>
            <a:off x="2368459" y="3547675"/>
            <a:ext cx="2734374" cy="3960330"/>
          </a:xfrm>
          <a:prstGeom prst="rect">
            <a:avLst/>
          </a:prstGeom>
          <a:solidFill>
            <a:srgbClr val="FFFFFF"/>
          </a:solidFill>
          <a:ln w="38100">
            <a:solidFill>
              <a:srgbClr val="85888D"/>
            </a:solidFill>
            <a:miter lim="400000"/>
          </a:ln>
        </p:spPr>
        <p:txBody>
          <a:bodyPr lIns="50800" tIns="50800" rIns="50800" bIns="50800" anchor="ctr"/>
          <a:lstStyle/>
          <a:p>
            <a:pPr>
              <a:defRPr sz="2400"/>
            </a:pPr>
            <a:endParaRPr lang="es-ES_tradnl" dirty="0"/>
          </a:p>
        </p:txBody>
      </p:sp>
      <p:sp>
        <p:nvSpPr>
          <p:cNvPr id="369" name="Shape 369"/>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22</a:t>
            </a:fld>
            <a:endParaRPr lang="es-ES_tradnl" dirty="0"/>
          </a:p>
        </p:txBody>
      </p:sp>
      <p:sp>
        <p:nvSpPr>
          <p:cNvPr id="370" name="Shape 370"/>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¿Cómo seleccionar sucesos de señal?</a:t>
            </a:r>
            <a:endParaRPr lang="es-ES_tradnl" dirty="0"/>
          </a:p>
        </p:txBody>
      </p:sp>
      <p:pic>
        <p:nvPicPr>
          <p:cNvPr id="371" name="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
        <p:nvSpPr>
          <p:cNvPr id="372" name="Shape 372"/>
          <p:cNvSpPr/>
          <p:nvPr/>
        </p:nvSpPr>
        <p:spPr>
          <a:xfrm>
            <a:off x="3827924" y="4456806"/>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73" name="Shape 373"/>
          <p:cNvSpPr/>
          <p:nvPr/>
        </p:nvSpPr>
        <p:spPr>
          <a:xfrm>
            <a:off x="3635082" y="4723506"/>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74" name="Shape 374"/>
          <p:cNvSpPr/>
          <p:nvPr/>
        </p:nvSpPr>
        <p:spPr>
          <a:xfrm>
            <a:off x="3989691" y="4834383"/>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75" name="Shape 375"/>
          <p:cNvSpPr/>
          <p:nvPr/>
        </p:nvSpPr>
        <p:spPr>
          <a:xfrm>
            <a:off x="4211266" y="4440728"/>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76" name="Shape 376"/>
          <p:cNvSpPr/>
          <p:nvPr/>
        </p:nvSpPr>
        <p:spPr>
          <a:xfrm>
            <a:off x="3989691" y="4224873"/>
            <a:ext cx="201130"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77" name="Shape 377"/>
          <p:cNvSpPr/>
          <p:nvPr/>
        </p:nvSpPr>
        <p:spPr>
          <a:xfrm>
            <a:off x="3571582" y="4250273"/>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78" name="Shape 378"/>
          <p:cNvSpPr/>
          <p:nvPr/>
        </p:nvSpPr>
        <p:spPr>
          <a:xfrm>
            <a:off x="9970399" y="3931468"/>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79" name="Shape 379"/>
          <p:cNvSpPr/>
          <p:nvPr/>
        </p:nvSpPr>
        <p:spPr>
          <a:xfrm>
            <a:off x="9647946" y="5194667"/>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80" name="Shape 380"/>
          <p:cNvSpPr/>
          <p:nvPr/>
        </p:nvSpPr>
        <p:spPr>
          <a:xfrm>
            <a:off x="9647946" y="4456806"/>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81" name="Shape 381"/>
          <p:cNvSpPr/>
          <p:nvPr/>
        </p:nvSpPr>
        <p:spPr>
          <a:xfrm>
            <a:off x="10445974" y="3753983"/>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82" name="Shape 382"/>
          <p:cNvSpPr/>
          <p:nvPr/>
        </p:nvSpPr>
        <p:spPr>
          <a:xfrm>
            <a:off x="10395174" y="3417162"/>
            <a:ext cx="201130"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83" name="Shape 383"/>
          <p:cNvSpPr/>
          <p:nvPr/>
        </p:nvSpPr>
        <p:spPr>
          <a:xfrm>
            <a:off x="9001957" y="5415251"/>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84" name="Shape 384"/>
          <p:cNvSpPr/>
          <p:nvPr/>
        </p:nvSpPr>
        <p:spPr>
          <a:xfrm>
            <a:off x="8783084" y="6211027"/>
            <a:ext cx="201130"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85" name="Shape 385"/>
          <p:cNvSpPr/>
          <p:nvPr/>
        </p:nvSpPr>
        <p:spPr>
          <a:xfrm>
            <a:off x="8091340" y="6533842"/>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86" name="Shape 386"/>
          <p:cNvSpPr/>
          <p:nvPr/>
        </p:nvSpPr>
        <p:spPr>
          <a:xfrm>
            <a:off x="2410339" y="1891106"/>
            <a:ext cx="2590454"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señal </a:t>
            </a:r>
            <a:r>
              <a:rPr lang="es-ES_tradnl" dirty="0"/>
              <a:t>típica </a:t>
            </a:r>
          </a:p>
        </p:txBody>
      </p:sp>
      <p:sp>
        <p:nvSpPr>
          <p:cNvPr id="387" name="Shape 387"/>
          <p:cNvSpPr/>
          <p:nvPr/>
        </p:nvSpPr>
        <p:spPr>
          <a:xfrm>
            <a:off x="8229619" y="1908861"/>
            <a:ext cx="2539158"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fondo </a:t>
            </a:r>
            <a:r>
              <a:rPr lang="es-ES_tradnl" dirty="0"/>
              <a:t>típico</a:t>
            </a:r>
          </a:p>
        </p:txBody>
      </p:sp>
      <p:sp>
        <p:nvSpPr>
          <p:cNvPr id="388" name="Shape 388"/>
          <p:cNvSpPr/>
          <p:nvPr/>
        </p:nvSpPr>
        <p:spPr>
          <a:xfrm flipH="1">
            <a:off x="3984382" y="2728346"/>
            <a:ext cx="1249033" cy="1976299"/>
          </a:xfrm>
          <a:prstGeom prst="line">
            <a:avLst/>
          </a:prstGeom>
          <a:ln w="50800">
            <a:solidFill>
              <a:schemeClr val="accent1"/>
            </a:solidFill>
            <a:custDash>
              <a:ds d="200000" sp="200000"/>
            </a:custDash>
            <a:miter lim="400000"/>
            <a:tailEnd type="triangle"/>
          </a:ln>
        </p:spPr>
        <p:txBody>
          <a:bodyPr lIns="50800" tIns="50800" rIns="50800" bIns="50800" anchor="ctr"/>
          <a:lstStyle/>
          <a:p>
            <a:pPr>
              <a:defRPr sz="2400"/>
            </a:pPr>
            <a:endParaRPr lang="es-ES_tradnl" dirty="0"/>
          </a:p>
        </p:txBody>
      </p:sp>
      <p:sp>
        <p:nvSpPr>
          <p:cNvPr id="389" name="Shape 389"/>
          <p:cNvSpPr/>
          <p:nvPr/>
        </p:nvSpPr>
        <p:spPr>
          <a:xfrm>
            <a:off x="5378671" y="2329626"/>
            <a:ext cx="389530" cy="872034"/>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5000">
                <a:solidFill>
                  <a:schemeClr val="accent1"/>
                </a:solidFill>
                <a:latin typeface="Harrington"/>
                <a:ea typeface="Harrington"/>
                <a:cs typeface="Harrington"/>
                <a:sym typeface="Harrington"/>
              </a:defRPr>
            </a:lvl1pPr>
          </a:lstStyle>
          <a:p>
            <a:r>
              <a:rPr lang="es-ES_tradnl" dirty="0" err="1" smtClean="0"/>
              <a:t>ν</a:t>
            </a:r>
            <a:endParaRPr lang="es-ES_tradnl" dirty="0"/>
          </a:p>
        </p:txBody>
      </p:sp>
      <p:sp>
        <p:nvSpPr>
          <p:cNvPr id="390" name="Shape 390"/>
          <p:cNvSpPr/>
          <p:nvPr/>
        </p:nvSpPr>
        <p:spPr>
          <a:xfrm flipH="1">
            <a:off x="8328682" y="2764126"/>
            <a:ext cx="2767511" cy="4259303"/>
          </a:xfrm>
          <a:prstGeom prst="line">
            <a:avLst/>
          </a:prstGeom>
          <a:ln w="50800">
            <a:solidFill>
              <a:schemeClr val="accent1"/>
            </a:solidFill>
            <a:miter lim="400000"/>
            <a:tailEnd type="triangle"/>
          </a:ln>
        </p:spPr>
        <p:txBody>
          <a:bodyPr lIns="50800" tIns="50800" rIns="50800" bIns="50800" anchor="ctr"/>
          <a:lstStyle/>
          <a:p>
            <a:pPr>
              <a:defRPr sz="2400"/>
            </a:pPr>
            <a:endParaRPr lang="es-ES_tradnl" dirty="0"/>
          </a:p>
        </p:txBody>
      </p:sp>
      <p:sp>
        <p:nvSpPr>
          <p:cNvPr id="391" name="Shape 391"/>
          <p:cNvSpPr/>
          <p:nvPr/>
        </p:nvSpPr>
        <p:spPr>
          <a:xfrm>
            <a:off x="11147304" y="2327493"/>
            <a:ext cx="467457" cy="8763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5000">
                <a:solidFill>
                  <a:schemeClr val="accent1"/>
                </a:solidFill>
                <a:latin typeface="Harrington"/>
                <a:ea typeface="Harrington"/>
                <a:cs typeface="Harrington"/>
                <a:sym typeface="Harrington"/>
              </a:defRPr>
            </a:lvl1pPr>
          </a:lstStyle>
          <a:p>
            <a:r>
              <a:rPr lang="es-ES_tradnl" dirty="0" smtClean="0"/>
              <a:t>μ</a:t>
            </a:r>
            <a:endParaRPr lang="es-ES_tradnl" dirty="0"/>
          </a:p>
        </p:txBody>
      </p:sp>
      <p:sp>
        <p:nvSpPr>
          <p:cNvPr id="392" name="Shape 392"/>
          <p:cNvSpPr/>
          <p:nvPr/>
        </p:nvSpPr>
        <p:spPr>
          <a:xfrm>
            <a:off x="10738074" y="3309483"/>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36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64" grpId="1" animBg="1" advAuto="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4" name="Shape 394"/>
          <p:cNvSpPr/>
          <p:nvPr/>
        </p:nvSpPr>
        <p:spPr>
          <a:xfrm>
            <a:off x="876480" y="3323999"/>
            <a:ext cx="3412518" cy="4479228"/>
          </a:xfrm>
          <a:prstGeom prst="rect">
            <a:avLst/>
          </a:prstGeom>
          <a:solidFill>
            <a:srgbClr val="A6AAA9"/>
          </a:solidFill>
          <a:ln w="38100">
            <a:solidFill>
              <a:srgbClr val="85888D"/>
            </a:solidFill>
            <a:miter lim="400000"/>
          </a:ln>
        </p:spPr>
        <p:txBody>
          <a:bodyPr lIns="50800" tIns="50800" rIns="50800" bIns="50800" anchor="ctr"/>
          <a:lstStyle/>
          <a:p>
            <a:pPr>
              <a:defRPr sz="2400"/>
            </a:pPr>
            <a:endParaRPr lang="es-ES_tradnl" dirty="0"/>
          </a:p>
        </p:txBody>
      </p:sp>
      <p:sp>
        <p:nvSpPr>
          <p:cNvPr id="395" name="Shape 395"/>
          <p:cNvSpPr/>
          <p:nvPr/>
        </p:nvSpPr>
        <p:spPr>
          <a:xfrm>
            <a:off x="1215552" y="3583449"/>
            <a:ext cx="2734374" cy="3960329"/>
          </a:xfrm>
          <a:prstGeom prst="rect">
            <a:avLst/>
          </a:prstGeom>
          <a:solidFill>
            <a:srgbClr val="FFFFFF"/>
          </a:solidFill>
          <a:ln w="38100">
            <a:solidFill>
              <a:srgbClr val="85888D"/>
            </a:solidFill>
            <a:miter lim="400000"/>
          </a:ln>
        </p:spPr>
        <p:txBody>
          <a:bodyPr lIns="50800" tIns="50800" rIns="50800" bIns="50800" anchor="ctr"/>
          <a:lstStyle/>
          <a:p>
            <a:pPr>
              <a:defRPr sz="2400"/>
            </a:pPr>
            <a:endParaRPr lang="es-ES_tradnl" dirty="0"/>
          </a:p>
        </p:txBody>
      </p:sp>
      <p:sp>
        <p:nvSpPr>
          <p:cNvPr id="396" name="Shape 396"/>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23</a:t>
            </a:fld>
            <a:endParaRPr lang="es-ES_tradnl" dirty="0"/>
          </a:p>
        </p:txBody>
      </p:sp>
      <p:sp>
        <p:nvSpPr>
          <p:cNvPr id="397" name="Shape 397"/>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¿Cómo seleccionar sucesos de señal?</a:t>
            </a:r>
            <a:endParaRPr lang="es-ES_tradnl" dirty="0"/>
          </a:p>
        </p:txBody>
      </p:sp>
      <p:sp>
        <p:nvSpPr>
          <p:cNvPr id="398" name="Shape 398"/>
          <p:cNvSpPr/>
          <p:nvPr/>
        </p:nvSpPr>
        <p:spPr>
          <a:xfrm>
            <a:off x="2675016" y="4492579"/>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399" name="Shape 399"/>
          <p:cNvSpPr/>
          <p:nvPr/>
        </p:nvSpPr>
        <p:spPr>
          <a:xfrm>
            <a:off x="2482174" y="4759279"/>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400" name="Shape 400"/>
          <p:cNvSpPr/>
          <p:nvPr/>
        </p:nvSpPr>
        <p:spPr>
          <a:xfrm>
            <a:off x="2836784" y="4870156"/>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401" name="Shape 401"/>
          <p:cNvSpPr/>
          <p:nvPr/>
        </p:nvSpPr>
        <p:spPr>
          <a:xfrm>
            <a:off x="3058358" y="4476502"/>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402" name="Shape 402"/>
          <p:cNvSpPr/>
          <p:nvPr/>
        </p:nvSpPr>
        <p:spPr>
          <a:xfrm>
            <a:off x="2836784" y="4260647"/>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403" name="Shape 403"/>
          <p:cNvSpPr/>
          <p:nvPr/>
        </p:nvSpPr>
        <p:spPr>
          <a:xfrm>
            <a:off x="2418674" y="4286047"/>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404" name="Shape 404"/>
          <p:cNvSpPr/>
          <p:nvPr/>
        </p:nvSpPr>
        <p:spPr>
          <a:xfrm>
            <a:off x="1916511" y="2434226"/>
            <a:ext cx="1205459"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señal</a:t>
            </a:r>
            <a:endParaRPr lang="es-ES_tradnl" dirty="0"/>
          </a:p>
        </p:txBody>
      </p:sp>
      <p:sp>
        <p:nvSpPr>
          <p:cNvPr id="405" name="Shape 405"/>
          <p:cNvSpPr/>
          <p:nvPr/>
        </p:nvSpPr>
        <p:spPr>
          <a:xfrm flipH="1">
            <a:off x="2831474" y="2764119"/>
            <a:ext cx="1249033" cy="1976300"/>
          </a:xfrm>
          <a:prstGeom prst="line">
            <a:avLst/>
          </a:prstGeom>
          <a:ln w="50800">
            <a:solidFill>
              <a:schemeClr val="accent1"/>
            </a:solidFill>
            <a:custDash>
              <a:ds d="200000" sp="200000"/>
            </a:custDash>
            <a:miter lim="400000"/>
            <a:tailEnd type="triangle"/>
          </a:ln>
        </p:spPr>
        <p:txBody>
          <a:bodyPr lIns="50800" tIns="50800" rIns="50800" bIns="50800" anchor="ctr"/>
          <a:lstStyle/>
          <a:p>
            <a:pPr>
              <a:defRPr sz="2400"/>
            </a:pPr>
            <a:endParaRPr lang="es-ES_tradnl" dirty="0"/>
          </a:p>
        </p:txBody>
      </p:sp>
      <p:sp>
        <p:nvSpPr>
          <p:cNvPr id="406" name="Shape 406"/>
          <p:cNvSpPr/>
          <p:nvPr/>
        </p:nvSpPr>
        <p:spPr>
          <a:xfrm>
            <a:off x="4225763" y="2365400"/>
            <a:ext cx="389530" cy="872034"/>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5000">
                <a:solidFill>
                  <a:schemeClr val="accent1"/>
                </a:solidFill>
                <a:latin typeface="Harrington"/>
                <a:ea typeface="Harrington"/>
                <a:cs typeface="Harrington"/>
                <a:sym typeface="Harrington"/>
              </a:defRPr>
            </a:lvl1pPr>
          </a:lstStyle>
          <a:p>
            <a:r>
              <a:rPr lang="es-ES_tradnl" dirty="0" err="1" smtClean="0"/>
              <a:t>ν</a:t>
            </a:r>
            <a:endParaRPr lang="es-ES_tradnl" dirty="0"/>
          </a:p>
        </p:txBody>
      </p:sp>
      <p:sp>
        <p:nvSpPr>
          <p:cNvPr id="407" name="Shape 407"/>
          <p:cNvSpPr/>
          <p:nvPr/>
        </p:nvSpPr>
        <p:spPr>
          <a:xfrm>
            <a:off x="5654992" y="2082709"/>
            <a:ext cx="6556673" cy="3795911"/>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pPr algn="l">
              <a:defRPr sz="3000"/>
            </a:pPr>
            <a:r>
              <a:rPr lang="es-ES_tradnl" dirty="0" smtClean="0"/>
              <a:t>un suceso es marcado como señal si:</a:t>
            </a:r>
          </a:p>
          <a:p>
            <a:pPr algn="l">
              <a:defRPr sz="3000"/>
            </a:pPr>
            <a:endParaRPr lang="es-ES_tradnl" dirty="0" smtClean="0"/>
          </a:p>
          <a:p>
            <a:pPr marL="444500" indent="-444500" algn="l">
              <a:buSzPct val="75000"/>
              <a:buChar char="•"/>
              <a:defRPr sz="3000"/>
            </a:pPr>
            <a:r>
              <a:rPr lang="es-ES_tradnl" dirty="0" smtClean="0"/>
              <a:t>menos de 3 de los primeros 250 fotoelectrones se registraron en la </a:t>
            </a:r>
            <a:r>
              <a:rPr lang="es-ES_tradnl" dirty="0" err="1" smtClean="0"/>
              <a:t>regi</a:t>
            </a:r>
            <a:r>
              <a:rPr lang="en-US" dirty="0" err="1" smtClean="0"/>
              <a:t>ó</a:t>
            </a:r>
            <a:r>
              <a:rPr lang="es-ES_tradnl" dirty="0" smtClean="0"/>
              <a:t>n veto</a:t>
            </a:r>
          </a:p>
          <a:p>
            <a:pPr marL="444500" indent="-444500" algn="l">
              <a:buSzPct val="75000"/>
              <a:buChar char="•"/>
              <a:defRPr sz="3000"/>
            </a:pPr>
            <a:endParaRPr lang="es-ES_tradnl" dirty="0" smtClean="0"/>
          </a:p>
          <a:p>
            <a:pPr algn="l">
              <a:defRPr sz="3000"/>
            </a:pPr>
            <a:r>
              <a:rPr lang="es-ES_tradnl" dirty="0" smtClean="0"/>
              <a:t>   → elimina el fondo de muones atmosféricos</a:t>
            </a:r>
            <a:endParaRPr lang="es-ES_tradnl" dirty="0"/>
          </a:p>
        </p:txBody>
      </p:sp>
    </p:spTree>
  </p:cSld>
  <p:clrMapOvr>
    <a:masterClrMapping/>
  </p:clrMapOvr>
  <p:transition spd="slow"/>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 name="Shape 409"/>
          <p:cNvSpPr/>
          <p:nvPr/>
        </p:nvSpPr>
        <p:spPr>
          <a:xfrm>
            <a:off x="876480" y="3323999"/>
            <a:ext cx="3412518" cy="4479228"/>
          </a:xfrm>
          <a:prstGeom prst="rect">
            <a:avLst/>
          </a:prstGeom>
          <a:solidFill>
            <a:srgbClr val="A6AAA9"/>
          </a:solidFill>
          <a:ln w="38100">
            <a:solidFill>
              <a:srgbClr val="85888D"/>
            </a:solidFill>
            <a:miter lim="400000"/>
          </a:ln>
        </p:spPr>
        <p:txBody>
          <a:bodyPr lIns="50800" tIns="50800" rIns="50800" bIns="50800" anchor="ctr"/>
          <a:lstStyle/>
          <a:p>
            <a:pPr>
              <a:defRPr sz="2400"/>
            </a:pPr>
            <a:endParaRPr lang="es-ES_tradnl" dirty="0"/>
          </a:p>
        </p:txBody>
      </p:sp>
      <p:sp>
        <p:nvSpPr>
          <p:cNvPr id="410" name="Shape 410"/>
          <p:cNvSpPr/>
          <p:nvPr/>
        </p:nvSpPr>
        <p:spPr>
          <a:xfrm>
            <a:off x="1215552" y="3583449"/>
            <a:ext cx="2734374" cy="3960329"/>
          </a:xfrm>
          <a:prstGeom prst="rect">
            <a:avLst/>
          </a:prstGeom>
          <a:solidFill>
            <a:srgbClr val="FFFFFF"/>
          </a:solidFill>
          <a:ln w="38100">
            <a:solidFill>
              <a:srgbClr val="85888D"/>
            </a:solidFill>
            <a:miter lim="400000"/>
          </a:ln>
        </p:spPr>
        <p:txBody>
          <a:bodyPr lIns="50800" tIns="50800" rIns="50800" bIns="50800" anchor="ctr"/>
          <a:lstStyle/>
          <a:p>
            <a:pPr>
              <a:defRPr sz="2400"/>
            </a:pPr>
            <a:endParaRPr lang="es-ES_tradnl" dirty="0"/>
          </a:p>
        </p:txBody>
      </p:sp>
      <p:pic>
        <p:nvPicPr>
          <p:cNvPr id="411" name="pasted-image.tif"/>
          <p:cNvPicPr>
            <a:picLocks noChangeAspect="1"/>
          </p:cNvPicPr>
          <p:nvPr/>
        </p:nvPicPr>
        <p:blipFill>
          <a:blip r:embed="rId2">
            <a:extLst/>
          </a:blip>
          <a:stretch>
            <a:fillRect/>
          </a:stretch>
        </p:blipFill>
        <p:spPr>
          <a:xfrm>
            <a:off x="451800" y="5660101"/>
            <a:ext cx="4655016" cy="3672912"/>
          </a:xfrm>
          <a:prstGeom prst="rect">
            <a:avLst/>
          </a:prstGeom>
          <a:ln w="12700">
            <a:miter lim="400000"/>
          </a:ln>
        </p:spPr>
      </p:pic>
      <p:sp>
        <p:nvSpPr>
          <p:cNvPr id="412" name="Shape 412"/>
          <p:cNvSpPr/>
          <p:nvPr/>
        </p:nvSpPr>
        <p:spPr>
          <a:xfrm>
            <a:off x="1020549" y="7845827"/>
            <a:ext cx="2468664" cy="593122"/>
          </a:xfrm>
          <a:prstGeom prst="ellipse">
            <a:avLst/>
          </a:prstGeom>
          <a:solidFill>
            <a:srgbClr val="FFFFFF"/>
          </a:solidFill>
          <a:ln w="38100">
            <a:solidFill>
              <a:schemeClr val="accent5">
                <a:alpha val="56000"/>
              </a:schemeClr>
            </a:solidFill>
            <a:miter lim="400000"/>
          </a:ln>
        </p:spPr>
        <p:txBody>
          <a:bodyPr lIns="50800" tIns="50800" rIns="50800" bIns="50800" anchor="ctr"/>
          <a:lstStyle/>
          <a:p>
            <a:pPr>
              <a:defRPr sz="2400"/>
            </a:pPr>
            <a:endParaRPr lang="es-ES_tradnl" dirty="0"/>
          </a:p>
        </p:txBody>
      </p:sp>
      <p:sp>
        <p:nvSpPr>
          <p:cNvPr id="413" name="Shape 413"/>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24</a:t>
            </a:fld>
            <a:endParaRPr lang="es-ES_tradnl" dirty="0"/>
          </a:p>
        </p:txBody>
      </p:sp>
      <p:sp>
        <p:nvSpPr>
          <p:cNvPr id="414" name="Shape 414"/>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¿Cómo seleccionar sucesos de señal?</a:t>
            </a:r>
            <a:endParaRPr lang="es-ES_tradnl" dirty="0"/>
          </a:p>
        </p:txBody>
      </p:sp>
      <p:pic>
        <p:nvPicPr>
          <p:cNvPr id="415" name="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
        <p:nvSpPr>
          <p:cNvPr id="416" name="Shape 416"/>
          <p:cNvSpPr/>
          <p:nvPr/>
        </p:nvSpPr>
        <p:spPr>
          <a:xfrm>
            <a:off x="2675016" y="4492579"/>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417" name="Shape 417"/>
          <p:cNvSpPr/>
          <p:nvPr/>
        </p:nvSpPr>
        <p:spPr>
          <a:xfrm>
            <a:off x="2482174" y="4759279"/>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418" name="Shape 418"/>
          <p:cNvSpPr/>
          <p:nvPr/>
        </p:nvSpPr>
        <p:spPr>
          <a:xfrm>
            <a:off x="2836784" y="4870156"/>
            <a:ext cx="201129" cy="225179"/>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419" name="Shape 419"/>
          <p:cNvSpPr/>
          <p:nvPr/>
        </p:nvSpPr>
        <p:spPr>
          <a:xfrm>
            <a:off x="3058358" y="4476502"/>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420" name="Shape 420"/>
          <p:cNvSpPr/>
          <p:nvPr/>
        </p:nvSpPr>
        <p:spPr>
          <a:xfrm>
            <a:off x="2836784" y="4260647"/>
            <a:ext cx="201129"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421" name="Shape 421"/>
          <p:cNvSpPr/>
          <p:nvPr/>
        </p:nvSpPr>
        <p:spPr>
          <a:xfrm>
            <a:off x="2418674" y="4286047"/>
            <a:ext cx="201130" cy="225178"/>
          </a:xfrm>
          <a:prstGeom prst="ellipse">
            <a:avLst/>
          </a:prstGeom>
          <a:solidFill>
            <a:schemeClr val="accent5"/>
          </a:solidFill>
          <a:ln w="25400">
            <a:solidFill>
              <a:schemeClr val="accent5"/>
            </a:solidFill>
            <a:miter lim="400000"/>
          </a:ln>
        </p:spPr>
        <p:txBody>
          <a:bodyPr lIns="50800" tIns="50800" rIns="50800" bIns="50800" anchor="ctr"/>
          <a:lstStyle/>
          <a:p>
            <a:pPr>
              <a:defRPr sz="2400"/>
            </a:pPr>
            <a:endParaRPr lang="es-ES_tradnl" dirty="0"/>
          </a:p>
        </p:txBody>
      </p:sp>
      <p:sp>
        <p:nvSpPr>
          <p:cNvPr id="422" name="Shape 422"/>
          <p:cNvSpPr/>
          <p:nvPr/>
        </p:nvSpPr>
        <p:spPr>
          <a:xfrm>
            <a:off x="1916511" y="2434226"/>
            <a:ext cx="1205459"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señal</a:t>
            </a:r>
            <a:endParaRPr lang="es-ES_tradnl" dirty="0"/>
          </a:p>
        </p:txBody>
      </p:sp>
      <p:sp>
        <p:nvSpPr>
          <p:cNvPr id="423" name="Shape 423"/>
          <p:cNvSpPr/>
          <p:nvPr/>
        </p:nvSpPr>
        <p:spPr>
          <a:xfrm flipH="1">
            <a:off x="2831474" y="2764119"/>
            <a:ext cx="1249033" cy="1976300"/>
          </a:xfrm>
          <a:prstGeom prst="line">
            <a:avLst/>
          </a:prstGeom>
          <a:ln w="50800">
            <a:solidFill>
              <a:schemeClr val="accent1"/>
            </a:solidFill>
            <a:custDash>
              <a:ds d="200000" sp="200000"/>
            </a:custDash>
            <a:miter lim="400000"/>
            <a:tailEnd type="triangle"/>
          </a:ln>
        </p:spPr>
        <p:txBody>
          <a:bodyPr lIns="50800" tIns="50800" rIns="50800" bIns="50800" anchor="ctr"/>
          <a:lstStyle/>
          <a:p>
            <a:pPr>
              <a:defRPr sz="2400"/>
            </a:pPr>
            <a:endParaRPr lang="es-ES_tradnl" dirty="0"/>
          </a:p>
        </p:txBody>
      </p:sp>
      <p:sp>
        <p:nvSpPr>
          <p:cNvPr id="424" name="Shape 424"/>
          <p:cNvSpPr/>
          <p:nvPr/>
        </p:nvSpPr>
        <p:spPr>
          <a:xfrm>
            <a:off x="4225763" y="2365400"/>
            <a:ext cx="389530" cy="872034"/>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5000">
                <a:solidFill>
                  <a:schemeClr val="accent1"/>
                </a:solidFill>
                <a:latin typeface="Harrington"/>
                <a:ea typeface="Harrington"/>
                <a:cs typeface="Harrington"/>
                <a:sym typeface="Harrington"/>
              </a:defRPr>
            </a:lvl1pPr>
          </a:lstStyle>
          <a:p>
            <a:r>
              <a:rPr lang="es-ES_tradnl" dirty="0" err="1" smtClean="0"/>
              <a:t>ν</a:t>
            </a:r>
            <a:endParaRPr lang="es-ES_tradnl" dirty="0"/>
          </a:p>
        </p:txBody>
      </p:sp>
      <p:sp>
        <p:nvSpPr>
          <p:cNvPr id="425" name="Shape 425"/>
          <p:cNvSpPr/>
          <p:nvPr/>
        </p:nvSpPr>
        <p:spPr>
          <a:xfrm>
            <a:off x="1382302" y="7952708"/>
            <a:ext cx="1838453" cy="4064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sz="2000"/>
            </a:lvl1pPr>
          </a:lstStyle>
          <a:p>
            <a:r>
              <a:rPr lang="es-ES_tradnl" dirty="0" err="1" smtClean="0"/>
              <a:t>Astrophysical</a:t>
            </a:r>
            <a:r>
              <a:rPr lang="es-ES_tradnl" dirty="0" smtClean="0"/>
              <a:t> </a:t>
            </a:r>
            <a:r>
              <a:rPr lang="es-ES_tradnl" dirty="0" err="1" smtClean="0"/>
              <a:t>ν</a:t>
            </a:r>
            <a:endParaRPr lang="es-ES_tradnl" dirty="0"/>
          </a:p>
        </p:txBody>
      </p:sp>
      <p:sp>
        <p:nvSpPr>
          <p:cNvPr id="426" name="Shape 426"/>
          <p:cNvSpPr/>
          <p:nvPr/>
        </p:nvSpPr>
        <p:spPr>
          <a:xfrm>
            <a:off x="5642645" y="6224448"/>
            <a:ext cx="6812489" cy="1949252"/>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pPr marL="444500" indent="-444500" algn="l">
              <a:buSzPct val="75000"/>
              <a:buChar char="•"/>
              <a:defRPr sz="3000"/>
            </a:pPr>
            <a:r>
              <a:rPr lang="es-ES_tradnl" dirty="0" smtClean="0"/>
              <a:t>deposita más de 6000 PE</a:t>
            </a:r>
          </a:p>
          <a:p>
            <a:pPr marL="444500" indent="-444500" algn="l">
              <a:buSzPct val="75000"/>
              <a:buChar char="•"/>
              <a:defRPr sz="3000"/>
            </a:pPr>
            <a:endParaRPr lang="es-ES_tradnl" dirty="0" smtClean="0"/>
          </a:p>
          <a:p>
            <a:pPr algn="l">
              <a:defRPr sz="3000"/>
            </a:pPr>
            <a:r>
              <a:rPr lang="es-ES_tradnl" dirty="0" smtClean="0"/>
              <a:t>   → elimina parte del fondo de neutrinos atmosféricos</a:t>
            </a:r>
            <a:endParaRPr lang="es-ES_tradnl" dirty="0"/>
          </a:p>
        </p:txBody>
      </p:sp>
      <p:sp>
        <p:nvSpPr>
          <p:cNvPr id="427" name="Shape 427"/>
          <p:cNvSpPr/>
          <p:nvPr/>
        </p:nvSpPr>
        <p:spPr>
          <a:xfrm>
            <a:off x="5654992" y="2082708"/>
            <a:ext cx="6800142" cy="3795911"/>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pPr algn="l">
              <a:defRPr sz="3000"/>
            </a:pPr>
            <a:r>
              <a:rPr lang="es-ES_tradnl" dirty="0"/>
              <a:t>un suceso es marcado como señal si:</a:t>
            </a:r>
          </a:p>
          <a:p>
            <a:pPr algn="l">
              <a:defRPr sz="3000"/>
            </a:pPr>
            <a:endParaRPr lang="es-ES_tradnl" dirty="0"/>
          </a:p>
          <a:p>
            <a:pPr marL="444500" indent="-444500" algn="l">
              <a:buSzPct val="75000"/>
              <a:buChar char="•"/>
              <a:defRPr sz="3000"/>
            </a:pPr>
            <a:r>
              <a:rPr lang="es-ES_tradnl" dirty="0"/>
              <a:t>menos de 3 de los primeros 250 fotoelectrones se registraron en la </a:t>
            </a:r>
            <a:r>
              <a:rPr lang="es-ES_tradnl" dirty="0" smtClean="0"/>
              <a:t>región veto</a:t>
            </a:r>
            <a:endParaRPr lang="es-ES_tradnl" dirty="0"/>
          </a:p>
          <a:p>
            <a:pPr marL="444500" indent="-444500" algn="l">
              <a:buSzPct val="75000"/>
              <a:buChar char="•"/>
              <a:defRPr sz="3000"/>
            </a:pPr>
            <a:endParaRPr lang="es-ES_tradnl" dirty="0"/>
          </a:p>
          <a:p>
            <a:pPr algn="l">
              <a:defRPr sz="3000"/>
            </a:pPr>
            <a:r>
              <a:rPr lang="es-ES_tradnl" dirty="0"/>
              <a:t>   → elimina el fondo de muones atmosféricos</a:t>
            </a:r>
          </a:p>
        </p:txBody>
      </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42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26" grpId="1" animBg="1" advAuto="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29" name="Shape 429"/>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25</a:t>
            </a:fld>
            <a:endParaRPr lang="es-ES_tradnl" dirty="0"/>
          </a:p>
        </p:txBody>
      </p:sp>
      <p:sp>
        <p:nvSpPr>
          <p:cNvPr id="430" name="Shape 430"/>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¿Cómo seleccionar sucesos de señal?</a:t>
            </a:r>
            <a:endParaRPr lang="es-ES_tradnl" dirty="0"/>
          </a:p>
        </p:txBody>
      </p:sp>
      <p:sp>
        <p:nvSpPr>
          <p:cNvPr id="431" name="Shape 431"/>
          <p:cNvSpPr/>
          <p:nvPr/>
        </p:nvSpPr>
        <p:spPr>
          <a:xfrm>
            <a:off x="821370" y="3478989"/>
            <a:ext cx="11362085"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Ahora es su turno: ¿qué sucesos pasan/fallan el veto?</a:t>
            </a:r>
            <a:endParaRPr lang="es-ES_tradnl" dirty="0"/>
          </a:p>
        </p:txBody>
      </p:sp>
      <p:sp>
        <p:nvSpPr>
          <p:cNvPr id="432" name="Shape 432"/>
          <p:cNvSpPr/>
          <p:nvPr/>
        </p:nvSpPr>
        <p:spPr>
          <a:xfrm>
            <a:off x="2475657" y="5424806"/>
            <a:ext cx="8053487"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u="sng">
                <a:hlinkClick r:id="rId2"/>
              </a:defRPr>
            </a:lvl1pPr>
          </a:lstStyle>
          <a:p>
            <a:pPr>
              <a:defRPr u="none"/>
            </a:pPr>
            <a:r>
              <a:rPr lang="es-ES_tradnl" u="sng" dirty="0" smtClean="0">
                <a:hlinkClick r:id="rId2"/>
              </a:rPr>
              <a:t>http://icecube.wisc.edu/viewer/training</a:t>
            </a:r>
            <a:endParaRPr lang="es-ES_tradnl" u="sng" dirty="0">
              <a:hlinkClick r:id="rId2"/>
            </a:endParaRPr>
          </a:p>
        </p:txBody>
      </p:sp>
      <p:pic>
        <p:nvPicPr>
          <p:cNvPr id="433" name="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
        <p:nvSpPr>
          <p:cNvPr id="434" name="Shape 434"/>
          <p:cNvSpPr/>
          <p:nvPr/>
        </p:nvSpPr>
        <p:spPr>
          <a:xfrm>
            <a:off x="4322316" y="6358429"/>
            <a:ext cx="4360168"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a:t>
            </a:r>
            <a:r>
              <a:rPr lang="es-ES_tradnl" dirty="0" err="1" smtClean="0"/>
              <a:t>Selecting</a:t>
            </a:r>
            <a:r>
              <a:rPr lang="es-ES_tradnl" dirty="0" smtClean="0"/>
              <a:t> neutrinos)</a:t>
            </a:r>
            <a:endParaRPr lang="es-ES_tradnl" dirty="0"/>
          </a:p>
        </p:txBody>
      </p:sp>
    </p:spTree>
  </p:cSld>
  <p:clrMapOvr>
    <a:masterClrMapping/>
  </p:clrMapOvr>
  <p:transition spd="slow"/>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6" name="Shape 436"/>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26</a:t>
            </a:fld>
            <a:endParaRPr lang="es-ES_tradnl" dirty="0"/>
          </a:p>
        </p:txBody>
      </p:sp>
      <p:sp>
        <p:nvSpPr>
          <p:cNvPr id="437" name="Shape 437"/>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¿Qué encontró </a:t>
            </a:r>
            <a:r>
              <a:rPr lang="es-ES_tradnl" dirty="0" err="1" smtClean="0"/>
              <a:t>IceCube</a:t>
            </a:r>
            <a:r>
              <a:rPr lang="es-ES_tradnl" dirty="0" smtClean="0"/>
              <a:t>?</a:t>
            </a:r>
            <a:endParaRPr lang="es-ES_tradnl" dirty="0"/>
          </a:p>
        </p:txBody>
      </p:sp>
      <p:sp>
        <p:nvSpPr>
          <p:cNvPr id="438" name="Shape 438"/>
          <p:cNvSpPr/>
          <p:nvPr/>
        </p:nvSpPr>
        <p:spPr>
          <a:xfrm>
            <a:off x="830423" y="1965691"/>
            <a:ext cx="11221877" cy="1210588"/>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pPr algn="l"/>
            <a:r>
              <a:rPr lang="es-ES_tradnl" dirty="0" smtClean="0"/>
              <a:t>al “abrir la caja”, encontramos 28 sucesos en 2 años de datos</a:t>
            </a:r>
            <a:endParaRPr lang="es-ES_tradnl" dirty="0"/>
          </a:p>
        </p:txBody>
      </p:sp>
      <p:pic>
        <p:nvPicPr>
          <p:cNvPr id="439" name="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pic>
        <p:nvPicPr>
          <p:cNvPr id="440" name="pasted-image.tif"/>
          <p:cNvPicPr>
            <a:picLocks noChangeAspect="1"/>
          </p:cNvPicPr>
          <p:nvPr/>
        </p:nvPicPr>
        <p:blipFill>
          <a:blip r:embed="rId3">
            <a:extLst/>
          </a:blip>
          <a:stretch>
            <a:fillRect/>
          </a:stretch>
        </p:blipFill>
        <p:spPr>
          <a:xfrm>
            <a:off x="340433" y="4676523"/>
            <a:ext cx="3810001" cy="4470401"/>
          </a:xfrm>
          <a:prstGeom prst="rect">
            <a:avLst/>
          </a:prstGeom>
          <a:ln w="12700">
            <a:miter lim="400000"/>
          </a:ln>
        </p:spPr>
      </p:pic>
      <p:sp>
        <p:nvSpPr>
          <p:cNvPr id="441" name="Shape 441"/>
          <p:cNvSpPr/>
          <p:nvPr/>
        </p:nvSpPr>
        <p:spPr>
          <a:xfrm>
            <a:off x="2867236" y="4150981"/>
            <a:ext cx="7925247" cy="1764586"/>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echen una ojeada a estos 28 sucesos</a:t>
            </a:r>
          </a:p>
          <a:p>
            <a:endParaRPr lang="es-ES_tradnl" dirty="0" smtClean="0"/>
          </a:p>
          <a:p>
            <a:r>
              <a:rPr lang="es-ES_tradnl" u="sng" dirty="0" smtClean="0">
                <a:hlinkClick r:id="rId4"/>
              </a:rPr>
              <a:t>http://icecube.wisc.edu/viewer/hese</a:t>
            </a:r>
            <a:endParaRPr lang="es-ES_tradnl" u="sng" dirty="0">
              <a:hlinkClick r:id="rId4"/>
            </a:endParaRPr>
          </a:p>
        </p:txBody>
      </p:sp>
      <p:sp>
        <p:nvSpPr>
          <p:cNvPr id="442" name="Shape 442"/>
          <p:cNvSpPr/>
          <p:nvPr/>
        </p:nvSpPr>
        <p:spPr>
          <a:xfrm>
            <a:off x="5112265" y="6089982"/>
            <a:ext cx="6001643"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(28 </a:t>
            </a:r>
            <a:r>
              <a:rPr lang="es-ES_tradnl" dirty="0" err="1" smtClean="0"/>
              <a:t>very</a:t>
            </a:r>
            <a:r>
              <a:rPr lang="es-ES_tradnl" dirty="0" smtClean="0"/>
              <a:t> </a:t>
            </a:r>
            <a:r>
              <a:rPr lang="es-ES_tradnl" dirty="0" err="1" smtClean="0"/>
              <a:t>high</a:t>
            </a:r>
            <a:r>
              <a:rPr lang="es-ES_tradnl" dirty="0" smtClean="0"/>
              <a:t> </a:t>
            </a:r>
            <a:r>
              <a:rPr lang="es-ES_tradnl" dirty="0" err="1" smtClean="0"/>
              <a:t>energy</a:t>
            </a:r>
            <a:r>
              <a:rPr lang="es-ES_tradnl" dirty="0" smtClean="0"/>
              <a:t> </a:t>
            </a:r>
            <a:r>
              <a:rPr lang="es-ES_tradnl" dirty="0" err="1" smtClean="0"/>
              <a:t>events</a:t>
            </a:r>
            <a:r>
              <a:rPr lang="es-ES_tradnl" dirty="0" smtClean="0"/>
              <a:t>)</a:t>
            </a:r>
            <a:endParaRPr lang="es-ES_tradnl" dirty="0"/>
          </a:p>
        </p:txBody>
      </p:sp>
    </p:spTree>
  </p:cSld>
  <p:clrMapOvr>
    <a:masterClrMapping/>
  </p:clrMapOvr>
  <p:transition spd="slow"/>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47" name="pasted-image.tif"/>
          <p:cNvPicPr>
            <a:picLocks noChangeAspect="1"/>
          </p:cNvPicPr>
          <p:nvPr/>
        </p:nvPicPr>
        <p:blipFill>
          <a:blip r:embed="rId2">
            <a:extLst/>
          </a:blip>
          <a:stretch>
            <a:fillRect/>
          </a:stretch>
        </p:blipFill>
        <p:spPr>
          <a:xfrm>
            <a:off x="7139021" y="4138143"/>
            <a:ext cx="5294729" cy="5347677"/>
          </a:xfrm>
          <a:prstGeom prst="rect">
            <a:avLst/>
          </a:prstGeom>
          <a:ln w="12700">
            <a:miter lim="400000"/>
          </a:ln>
        </p:spPr>
      </p:pic>
      <p:sp>
        <p:nvSpPr>
          <p:cNvPr id="444" name="Shape 444"/>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27</a:t>
            </a:fld>
            <a:endParaRPr lang="es-ES_tradnl" dirty="0"/>
          </a:p>
        </p:txBody>
      </p:sp>
      <p:sp>
        <p:nvSpPr>
          <p:cNvPr id="445" name="Shape 445"/>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¿Qué encontró </a:t>
            </a:r>
            <a:r>
              <a:rPr lang="es-ES_tradnl" dirty="0" err="1" smtClean="0"/>
              <a:t>IceCube</a:t>
            </a:r>
            <a:r>
              <a:rPr lang="es-ES_tradnl" dirty="0" smtClean="0"/>
              <a:t>?</a:t>
            </a:r>
            <a:endParaRPr lang="es-ES_tradnl" dirty="0"/>
          </a:p>
        </p:txBody>
      </p:sp>
      <p:sp>
        <p:nvSpPr>
          <p:cNvPr id="446" name="Shape 446"/>
          <p:cNvSpPr/>
          <p:nvPr/>
        </p:nvSpPr>
        <p:spPr>
          <a:xfrm>
            <a:off x="784306" y="2055516"/>
            <a:ext cx="11267994" cy="5642570"/>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pPr algn="l"/>
            <a:r>
              <a:rPr lang="es-ES_tradnl" dirty="0" smtClean="0"/>
              <a:t>al “abrir la caja”, encontramos 28 sucesos en 2 años de datos</a:t>
            </a:r>
          </a:p>
          <a:p>
            <a:pPr algn="l"/>
            <a:endParaRPr lang="es-ES_tradnl" dirty="0" smtClean="0"/>
          </a:p>
          <a:p>
            <a:pPr algn="l"/>
            <a:r>
              <a:rPr lang="es-ES_tradnl" dirty="0" smtClean="0"/>
              <a:t>estamos interesados en estas propiedades:</a:t>
            </a:r>
          </a:p>
          <a:p>
            <a:pPr marL="444500" indent="-444500" algn="l">
              <a:buSzPct val="75000"/>
              <a:buChar char="•"/>
            </a:pPr>
            <a:endParaRPr lang="es-ES_tradnl" dirty="0" smtClean="0"/>
          </a:p>
          <a:p>
            <a:pPr marL="444500" indent="-444500" algn="l">
              <a:buSzPct val="75000"/>
              <a:buChar char="•"/>
            </a:pPr>
            <a:r>
              <a:rPr lang="es-ES_tradnl" dirty="0" smtClean="0"/>
              <a:t>energía</a:t>
            </a:r>
          </a:p>
          <a:p>
            <a:pPr marL="444500" indent="-444500" algn="l">
              <a:buSzPct val="75000"/>
              <a:buChar char="•"/>
            </a:pPr>
            <a:r>
              <a:rPr lang="es-ES_tradnl" dirty="0" smtClean="0"/>
              <a:t>tiempo del suceso (MJD)</a:t>
            </a:r>
          </a:p>
          <a:p>
            <a:pPr marL="444500" indent="-444500" algn="l">
              <a:buSzPct val="75000"/>
              <a:buChar char="•"/>
            </a:pPr>
            <a:r>
              <a:rPr lang="es-ES_tradnl" dirty="0" smtClean="0"/>
              <a:t>dirección de llegada (RA, </a:t>
            </a:r>
            <a:r>
              <a:rPr lang="es-ES_tradnl" dirty="0" err="1" smtClean="0"/>
              <a:t>Dec</a:t>
            </a:r>
            <a:r>
              <a:rPr lang="es-ES_tradnl" dirty="0" smtClean="0"/>
              <a:t>)</a:t>
            </a:r>
          </a:p>
          <a:p>
            <a:pPr marL="444500" indent="-444500" algn="l">
              <a:buSzPct val="75000"/>
              <a:buChar char="•"/>
            </a:pPr>
            <a:r>
              <a:rPr lang="es-ES_tradnl" dirty="0" smtClean="0"/>
              <a:t>error angular</a:t>
            </a:r>
          </a:p>
          <a:p>
            <a:pPr marL="444500" indent="-444500" algn="l">
              <a:buSzPct val="75000"/>
              <a:buChar char="•"/>
            </a:pPr>
            <a:r>
              <a:rPr lang="es-ES_tradnl" dirty="0" smtClean="0"/>
              <a:t>tipo de suceso</a:t>
            </a:r>
            <a:endParaRPr lang="es-ES_tradnl" dirty="0"/>
          </a:p>
        </p:txBody>
      </p:sp>
      <p:sp>
        <p:nvSpPr>
          <p:cNvPr id="448" name="Shape 448"/>
          <p:cNvSpPr/>
          <p:nvPr/>
        </p:nvSpPr>
        <p:spPr>
          <a:xfrm>
            <a:off x="1110499" y="7799505"/>
            <a:ext cx="5849358" cy="1025922"/>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defRPr sz="3000"/>
            </a:pPr>
            <a:r>
              <a:rPr lang="es-ES_tradnl" dirty="0" smtClean="0"/>
              <a:t>MJD: días desde 0h 17 Nov 1858</a:t>
            </a:r>
          </a:p>
          <a:p>
            <a:pPr>
              <a:defRPr sz="3000"/>
            </a:pPr>
            <a:r>
              <a:rPr lang="es-ES_tradnl" dirty="0" smtClean="0"/>
              <a:t>(ahora: ~57099.6)</a:t>
            </a:r>
            <a:endParaRPr lang="es-ES_tradnl" dirty="0"/>
          </a:p>
        </p:txBody>
      </p:sp>
    </p:spTree>
  </p:cSld>
  <p:clrMapOvr>
    <a:masterClrMapping/>
  </p:clrMapOvr>
  <p:transition spd="slow"/>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 name="Shape 450"/>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28</a:t>
            </a:fld>
            <a:endParaRPr lang="es-ES_tradnl" dirty="0"/>
          </a:p>
        </p:txBody>
      </p:sp>
      <p:sp>
        <p:nvSpPr>
          <p:cNvPr id="451" name="Shape 451"/>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¿Qué encontró </a:t>
            </a:r>
            <a:r>
              <a:rPr lang="es-ES_tradnl" dirty="0" err="1" smtClean="0"/>
              <a:t>IceCube</a:t>
            </a:r>
            <a:r>
              <a:rPr lang="es-ES_tradnl" dirty="0" smtClean="0"/>
              <a:t>?</a:t>
            </a:r>
            <a:endParaRPr lang="es-ES_tradnl" dirty="0"/>
          </a:p>
        </p:txBody>
      </p:sp>
      <p:sp>
        <p:nvSpPr>
          <p:cNvPr id="452" name="Shape 452"/>
          <p:cNvSpPr/>
          <p:nvPr/>
        </p:nvSpPr>
        <p:spPr>
          <a:xfrm>
            <a:off x="830423" y="1965690"/>
            <a:ext cx="11221877" cy="1210588"/>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pPr algn="l"/>
            <a:r>
              <a:rPr lang="es-ES_tradnl" dirty="0"/>
              <a:t>al “abrir la caja”, encontramos 28 sucesos en 2 años de datos</a:t>
            </a:r>
          </a:p>
        </p:txBody>
      </p:sp>
      <p:sp>
        <p:nvSpPr>
          <p:cNvPr id="453" name="Shape 453"/>
          <p:cNvSpPr/>
          <p:nvPr/>
        </p:nvSpPr>
        <p:spPr>
          <a:xfrm>
            <a:off x="1552327" y="3877932"/>
            <a:ext cx="9900147" cy="1764586"/>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¿pueden adivinar cuáles tienen mayor energía?</a:t>
            </a:r>
          </a:p>
          <a:p>
            <a:endParaRPr lang="es-ES_tradnl" dirty="0" smtClean="0"/>
          </a:p>
          <a:p>
            <a:r>
              <a:rPr lang="es-ES_tradnl" u="sng" dirty="0" smtClean="0">
                <a:hlinkClick r:id="rId2"/>
              </a:rPr>
              <a:t>http://icecube.wisc.edu/viewer/hese_all</a:t>
            </a:r>
            <a:endParaRPr lang="es-ES_tradnl" u="sng" dirty="0">
              <a:hlinkClick r:id="rId2"/>
            </a:endParaRPr>
          </a:p>
        </p:txBody>
      </p:sp>
      <p:pic>
        <p:nvPicPr>
          <p:cNvPr id="454" name="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
        <p:nvSpPr>
          <p:cNvPr id="455" name="Shape 455"/>
          <p:cNvSpPr/>
          <p:nvPr/>
        </p:nvSpPr>
        <p:spPr>
          <a:xfrm>
            <a:off x="3565698" y="6358429"/>
            <a:ext cx="5873403"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a:t>
            </a:r>
            <a:r>
              <a:rPr lang="es-ES_tradnl" dirty="0" err="1" smtClean="0"/>
              <a:t>The</a:t>
            </a:r>
            <a:r>
              <a:rPr lang="es-ES_tradnl" dirty="0" smtClean="0"/>
              <a:t> </a:t>
            </a:r>
            <a:r>
              <a:rPr lang="es-ES_tradnl" dirty="0" err="1" smtClean="0"/>
              <a:t>highest</a:t>
            </a:r>
            <a:r>
              <a:rPr lang="es-ES_tradnl" dirty="0" smtClean="0"/>
              <a:t> </a:t>
            </a:r>
            <a:r>
              <a:rPr lang="es-ES_tradnl" dirty="0" err="1" smtClean="0"/>
              <a:t>energy</a:t>
            </a:r>
            <a:r>
              <a:rPr lang="es-ES_tradnl" dirty="0" smtClean="0"/>
              <a:t> </a:t>
            </a:r>
            <a:r>
              <a:rPr lang="es-ES_tradnl" dirty="0" err="1" smtClean="0"/>
              <a:t>events</a:t>
            </a:r>
            <a:r>
              <a:rPr lang="es-ES_tradnl" dirty="0" smtClean="0"/>
              <a:t>)</a:t>
            </a:r>
            <a:endParaRPr lang="es-ES_tradnl" dirty="0"/>
          </a:p>
        </p:txBody>
      </p:sp>
    </p:spTree>
  </p:cSld>
  <p:clrMapOvr>
    <a:masterClrMapping/>
  </p:clrMapOvr>
  <p:transition spd="slow"/>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7" name="Shape 457"/>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29</a:t>
            </a:fld>
            <a:endParaRPr lang="es-ES_tradnl" dirty="0"/>
          </a:p>
        </p:txBody>
      </p:sp>
      <p:sp>
        <p:nvSpPr>
          <p:cNvPr id="458" name="Shape 458"/>
          <p:cNvSpPr>
            <a:spLocks noGrp="1"/>
          </p:cNvSpPr>
          <p:nvPr>
            <p:ph type="title"/>
          </p:nvPr>
        </p:nvSpPr>
        <p:spPr>
          <a:xfrm>
            <a:off x="952500" y="304800"/>
            <a:ext cx="11099800" cy="946895"/>
          </a:xfrm>
          <a:prstGeom prst="rect">
            <a:avLst/>
          </a:prstGeom>
        </p:spPr>
        <p:txBody>
          <a:bodyPr>
            <a:normAutofit fontScale="90000"/>
          </a:bodyPr>
          <a:lstStyle>
            <a:lvl1pPr defTabSz="408940">
              <a:defRPr sz="5600"/>
            </a:lvl1pPr>
          </a:lstStyle>
          <a:p>
            <a:r>
              <a:rPr lang="es-ES_tradnl" dirty="0" smtClean="0"/>
              <a:t>¿Qué encontró </a:t>
            </a:r>
            <a:r>
              <a:rPr lang="es-ES_tradnl" dirty="0" err="1" smtClean="0"/>
              <a:t>IceCube</a:t>
            </a:r>
            <a:r>
              <a:rPr lang="es-ES_tradnl" dirty="0" smtClean="0"/>
              <a:t>?</a:t>
            </a:r>
            <a:endParaRPr lang="es-ES_tradnl" dirty="0"/>
          </a:p>
        </p:txBody>
      </p:sp>
      <p:sp>
        <p:nvSpPr>
          <p:cNvPr id="459" name="Shape 459"/>
          <p:cNvSpPr/>
          <p:nvPr/>
        </p:nvSpPr>
        <p:spPr>
          <a:xfrm>
            <a:off x="830423" y="1965690"/>
            <a:ext cx="11086559" cy="1210588"/>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pPr algn="l"/>
            <a:r>
              <a:rPr lang="es-ES_tradnl" dirty="0"/>
              <a:t>al “abrir la caja”, encontramos 28 sucesos en 2 años de datos</a:t>
            </a:r>
          </a:p>
        </p:txBody>
      </p:sp>
      <p:sp>
        <p:nvSpPr>
          <p:cNvPr id="460" name="Shape 460"/>
          <p:cNvSpPr/>
          <p:nvPr/>
        </p:nvSpPr>
        <p:spPr>
          <a:xfrm>
            <a:off x="1552327" y="3596681"/>
            <a:ext cx="9900146" cy="1764586"/>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¿pueden adivinar cuáles tienen mayor energía?</a:t>
            </a:r>
          </a:p>
          <a:p>
            <a:endParaRPr lang="es-ES_tradnl" dirty="0" smtClean="0"/>
          </a:p>
          <a:p>
            <a:r>
              <a:rPr lang="es-ES_tradnl" u="sng" dirty="0" smtClean="0">
                <a:hlinkClick r:id="rId2"/>
              </a:rPr>
              <a:t>http://icecube.wisc.edu/viewer/hese_all</a:t>
            </a:r>
            <a:endParaRPr lang="es-ES_tradnl" u="sng" dirty="0">
              <a:hlinkClick r:id="rId2"/>
            </a:endParaRPr>
          </a:p>
        </p:txBody>
      </p:sp>
      <p:sp>
        <p:nvSpPr>
          <p:cNvPr id="461" name="Shape 461"/>
          <p:cNvSpPr/>
          <p:nvPr/>
        </p:nvSpPr>
        <p:spPr>
          <a:xfrm>
            <a:off x="1087819" y="5925213"/>
            <a:ext cx="10829164" cy="1025922"/>
          </a:xfrm>
          <a:prstGeom prst="rect">
            <a:avLst/>
          </a:prstGeom>
          <a:ln w="12700">
            <a:miter lim="400000"/>
          </a:ln>
          <a:extLst>
            <a:ext uri="{C572A759-6A51-4108-AA02-DFA0A04FC94B}">
              <ma14:wrappingTextBoxFlag xmlns:ma14="http://schemas.microsoft.com/office/mac/drawingml/2011/main" val="1"/>
            </a:ext>
          </a:extLst>
        </p:spPr>
        <p:txBody>
          <a:bodyPr wrap="square" lIns="50800" tIns="50800" rIns="50800" bIns="50800" anchor="ctr">
            <a:spAutoFit/>
          </a:bodyPr>
          <a:lstStyle/>
          <a:p>
            <a:pPr algn="l">
              <a:defRPr sz="3000"/>
            </a:pPr>
            <a:r>
              <a:rPr lang="es-ES_tradnl" dirty="0" smtClean="0"/>
              <a:t>¿por qué no es tan fácil identificar los sucesos de más alta energía a simple vista?</a:t>
            </a:r>
            <a:endParaRPr lang="es-ES_tradnl" dirty="0"/>
          </a:p>
        </p:txBody>
      </p:sp>
      <p:sp>
        <p:nvSpPr>
          <p:cNvPr id="462" name="Shape 462"/>
          <p:cNvSpPr/>
          <p:nvPr/>
        </p:nvSpPr>
        <p:spPr>
          <a:xfrm>
            <a:off x="1070190" y="6905836"/>
            <a:ext cx="8370881" cy="2410916"/>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marL="444500" indent="-444500" algn="l">
              <a:buSzPct val="75000"/>
              <a:buChar char="•"/>
              <a:defRPr sz="3000"/>
            </a:pPr>
            <a:r>
              <a:rPr lang="es-ES_tradnl" dirty="0" smtClean="0"/>
              <a:t>el hielo no es igual en todas partes</a:t>
            </a:r>
          </a:p>
          <a:p>
            <a:pPr marL="444500" indent="-444500" algn="l">
              <a:buSzPct val="75000"/>
              <a:buChar char="•"/>
              <a:defRPr sz="3000"/>
            </a:pPr>
            <a:r>
              <a:rPr lang="es-ES_tradnl" dirty="0" smtClean="0"/>
              <a:t>puede depositarse energía fuera del detector</a:t>
            </a:r>
          </a:p>
          <a:p>
            <a:pPr marL="444500" indent="-444500" algn="l">
              <a:buSzPct val="75000"/>
              <a:buChar char="•"/>
              <a:defRPr sz="3000"/>
            </a:pPr>
            <a:r>
              <a:rPr lang="es-ES_tradnl" dirty="0" smtClean="0"/>
              <a:t>…</a:t>
            </a:r>
          </a:p>
          <a:p>
            <a:pPr algn="l">
              <a:defRPr sz="3000"/>
            </a:pPr>
            <a:endParaRPr lang="es-ES_tradnl" dirty="0" smtClean="0"/>
          </a:p>
          <a:p>
            <a:pPr algn="l">
              <a:defRPr sz="3000"/>
            </a:pPr>
            <a:r>
              <a:rPr lang="es-ES_tradnl" dirty="0" smtClean="0"/>
              <a:t>llamamos a todo esto “efectos sistemáticos”</a:t>
            </a:r>
            <a:endParaRPr lang="es-ES_tradnl" dirty="0"/>
          </a:p>
        </p:txBody>
      </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46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62" grpId="1" animBg="1" advAuto="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64" name="Shape 464"/>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30</a:t>
            </a:fld>
            <a:endParaRPr lang="es-ES_tradnl" dirty="0"/>
          </a:p>
        </p:txBody>
      </p:sp>
      <p:sp>
        <p:nvSpPr>
          <p:cNvPr id="465" name="Shape 465"/>
          <p:cNvSpPr>
            <a:spLocks noGrp="1"/>
          </p:cNvSpPr>
          <p:nvPr>
            <p:ph type="title"/>
          </p:nvPr>
        </p:nvSpPr>
        <p:spPr>
          <a:xfrm>
            <a:off x="952500" y="304800"/>
            <a:ext cx="11099800" cy="946895"/>
          </a:xfrm>
          <a:prstGeom prst="rect">
            <a:avLst/>
          </a:prstGeom>
        </p:spPr>
        <p:txBody>
          <a:bodyPr>
            <a:normAutofit fontScale="90000"/>
          </a:bodyPr>
          <a:lstStyle>
            <a:lvl1pPr defTabSz="391414">
              <a:defRPr sz="5360"/>
            </a:lvl1pPr>
          </a:lstStyle>
          <a:p>
            <a:r>
              <a:rPr lang="es-ES_tradnl" dirty="0" smtClean="0"/>
              <a:t>¿Encontramos neutrinos astrofísicos?</a:t>
            </a:r>
            <a:endParaRPr lang="es-ES_tradnl" dirty="0"/>
          </a:p>
        </p:txBody>
      </p:sp>
      <p:sp>
        <p:nvSpPr>
          <p:cNvPr id="466" name="Shape 466"/>
          <p:cNvSpPr/>
          <p:nvPr/>
        </p:nvSpPr>
        <p:spPr>
          <a:xfrm>
            <a:off x="830423" y="1758469"/>
            <a:ext cx="8925520"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lgn="l"/>
          </a:lstStyle>
          <a:p>
            <a:r>
              <a:rPr lang="es-ES_tradnl" dirty="0" smtClean="0"/>
              <a:t>“¿Cuán significativo es nuestro resultado?”</a:t>
            </a:r>
            <a:endParaRPr lang="es-ES_tradnl" dirty="0"/>
          </a:p>
        </p:txBody>
      </p:sp>
      <p:sp>
        <p:nvSpPr>
          <p:cNvPr id="467" name="Shape 467"/>
          <p:cNvSpPr/>
          <p:nvPr/>
        </p:nvSpPr>
        <p:spPr>
          <a:xfrm>
            <a:off x="861341" y="2728777"/>
            <a:ext cx="9055364" cy="1025922"/>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lgn="l">
              <a:defRPr sz="3000"/>
            </a:pPr>
            <a:r>
              <a:rPr lang="es-ES_tradnl" dirty="0" smtClean="0"/>
              <a:t>¿ Cuánto fondo esperábamos?</a:t>
            </a:r>
          </a:p>
          <a:p>
            <a:pPr algn="l">
              <a:defRPr sz="3000"/>
            </a:pPr>
            <a:r>
              <a:rPr lang="es-ES_tradnl" dirty="0" smtClean="0"/>
              <a:t> → necesitamos modelos computacionales precisos</a:t>
            </a:r>
            <a:endParaRPr lang="es-ES_tradnl" dirty="0"/>
          </a:p>
        </p:txBody>
      </p:sp>
      <p:pic>
        <p:nvPicPr>
          <p:cNvPr id="468" name="energy_Edep_greater_than_000TeV.pdf"/>
          <p:cNvPicPr>
            <a:picLocks noChangeAspect="1"/>
          </p:cNvPicPr>
          <p:nvPr/>
        </p:nvPicPr>
        <p:blipFill>
          <a:blip r:embed="rId2">
            <a:extLst/>
          </a:blip>
          <a:stretch>
            <a:fillRect/>
          </a:stretch>
        </p:blipFill>
        <p:spPr>
          <a:xfrm>
            <a:off x="3632377" y="3955995"/>
            <a:ext cx="5740046" cy="5089697"/>
          </a:xfrm>
          <a:prstGeom prst="rect">
            <a:avLst/>
          </a:prstGeom>
          <a:ln w="12700">
            <a:miter lim="400000"/>
          </a:ln>
        </p:spPr>
      </p:pic>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46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2" nodeType="clickEffect">
                                  <p:stCondLst>
                                    <p:cond delay="0"/>
                                  </p:stCondLst>
                                  <p:iterate>
                                    <p:tmAbs val="0"/>
                                  </p:iterate>
                                  <p:childTnLst>
                                    <p:set>
                                      <p:cBhvr>
                                        <p:cTn id="10" fill="hold"/>
                                        <p:tgtEl>
                                          <p:spTgt spid="46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67" grpId="1" animBg="1" advAuto="0"/>
      <p:bldP spid="468" grpId="2" animBg="1" advAuto="0"/>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0" name="Shape 470"/>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31</a:t>
            </a:fld>
            <a:endParaRPr lang="es-ES_tradnl" dirty="0"/>
          </a:p>
        </p:txBody>
      </p:sp>
      <p:sp>
        <p:nvSpPr>
          <p:cNvPr id="471" name="Shape 471"/>
          <p:cNvSpPr>
            <a:spLocks noGrp="1"/>
          </p:cNvSpPr>
          <p:nvPr>
            <p:ph type="title"/>
          </p:nvPr>
        </p:nvSpPr>
        <p:spPr>
          <a:xfrm>
            <a:off x="952500" y="304800"/>
            <a:ext cx="11099800" cy="946895"/>
          </a:xfrm>
          <a:prstGeom prst="rect">
            <a:avLst/>
          </a:prstGeom>
        </p:spPr>
        <p:txBody>
          <a:bodyPr>
            <a:normAutofit fontScale="90000"/>
          </a:bodyPr>
          <a:lstStyle>
            <a:lvl1pPr defTabSz="391414">
              <a:defRPr sz="5360"/>
            </a:lvl1pPr>
          </a:lstStyle>
          <a:p>
            <a:r>
              <a:rPr lang="es-ES_tradnl" dirty="0" smtClean="0"/>
              <a:t>¿Encontramos neutrinos astrofísicos?</a:t>
            </a:r>
            <a:endParaRPr lang="es-ES_tradnl" dirty="0"/>
          </a:p>
        </p:txBody>
      </p:sp>
      <p:sp>
        <p:nvSpPr>
          <p:cNvPr id="472" name="Shape 472"/>
          <p:cNvSpPr/>
          <p:nvPr/>
        </p:nvSpPr>
        <p:spPr>
          <a:xfrm>
            <a:off x="830423" y="1758469"/>
            <a:ext cx="8925520"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lgn="l"/>
          </a:lstStyle>
          <a:p>
            <a:r>
              <a:rPr lang="es-ES_tradnl" dirty="0"/>
              <a:t>“¿Cuán significativo es nuestro resultado?”</a:t>
            </a:r>
          </a:p>
        </p:txBody>
      </p:sp>
      <p:sp>
        <p:nvSpPr>
          <p:cNvPr id="473" name="Shape 473"/>
          <p:cNvSpPr/>
          <p:nvPr/>
        </p:nvSpPr>
        <p:spPr>
          <a:xfrm>
            <a:off x="861341" y="2709662"/>
            <a:ext cx="11709253" cy="1025922"/>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lgn="l">
              <a:defRPr sz="3000"/>
            </a:pPr>
            <a:r>
              <a:rPr lang="es-ES_tradnl" dirty="0" smtClean="0"/>
              <a:t>¿Cuántos sucesos encontramos? </a:t>
            </a:r>
          </a:p>
          <a:p>
            <a:pPr algn="l">
              <a:defRPr sz="3000"/>
            </a:pPr>
            <a:r>
              <a:rPr lang="es-ES_tradnl" dirty="0" smtClean="0"/>
              <a:t>→ ¿pueden ser estos explicados con la hipótesis de “solo fondo”?</a:t>
            </a:r>
            <a:endParaRPr lang="es-ES_tradnl" dirty="0"/>
          </a:p>
        </p:txBody>
      </p:sp>
      <p:pic>
        <p:nvPicPr>
          <p:cNvPr id="474" name="energy_Edep_greater_than_000TeV.pdf"/>
          <p:cNvPicPr>
            <a:picLocks noChangeAspect="1"/>
          </p:cNvPicPr>
          <p:nvPr/>
        </p:nvPicPr>
        <p:blipFill>
          <a:blip r:embed="rId2">
            <a:extLst/>
          </a:blip>
          <a:stretch>
            <a:fillRect/>
          </a:stretch>
        </p:blipFill>
        <p:spPr>
          <a:xfrm>
            <a:off x="3623793" y="3938827"/>
            <a:ext cx="5757214" cy="5104920"/>
          </a:xfrm>
          <a:prstGeom prst="rect">
            <a:avLst/>
          </a:prstGeom>
          <a:ln w="12700">
            <a:miter lim="400000"/>
          </a:ln>
        </p:spPr>
      </p:pic>
    </p:spTree>
  </p:cSld>
  <p:clrMapOvr>
    <a:masterClrMapping/>
  </p:clrMapOvr>
  <p:transition spd="slow"/>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76" name="Shape 476"/>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32</a:t>
            </a:fld>
            <a:endParaRPr lang="es-ES_tradnl" dirty="0"/>
          </a:p>
        </p:txBody>
      </p:sp>
      <p:sp>
        <p:nvSpPr>
          <p:cNvPr id="477" name="Shape 477"/>
          <p:cNvSpPr>
            <a:spLocks noGrp="1"/>
          </p:cNvSpPr>
          <p:nvPr>
            <p:ph type="title"/>
          </p:nvPr>
        </p:nvSpPr>
        <p:spPr>
          <a:xfrm>
            <a:off x="952500" y="304800"/>
            <a:ext cx="11099800" cy="946895"/>
          </a:xfrm>
          <a:prstGeom prst="rect">
            <a:avLst/>
          </a:prstGeom>
        </p:spPr>
        <p:txBody>
          <a:bodyPr>
            <a:normAutofit fontScale="90000"/>
          </a:bodyPr>
          <a:lstStyle>
            <a:lvl1pPr defTabSz="391414">
              <a:defRPr sz="5360"/>
            </a:lvl1pPr>
          </a:lstStyle>
          <a:p>
            <a:r>
              <a:rPr lang="es-ES_tradnl" dirty="0" smtClean="0"/>
              <a:t>¿Encontramos neutrinos astrofísicos?</a:t>
            </a:r>
            <a:endParaRPr lang="es-ES_tradnl" dirty="0"/>
          </a:p>
        </p:txBody>
      </p:sp>
      <p:sp>
        <p:nvSpPr>
          <p:cNvPr id="478" name="Shape 478"/>
          <p:cNvSpPr/>
          <p:nvPr/>
        </p:nvSpPr>
        <p:spPr>
          <a:xfrm>
            <a:off x="830423" y="1758469"/>
            <a:ext cx="8925520"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lgn="l"/>
          </a:lstStyle>
          <a:p>
            <a:r>
              <a:rPr lang="es-ES_tradnl" dirty="0"/>
              <a:t>“¿Cuán significativo es nuestro resultado?”</a:t>
            </a:r>
          </a:p>
        </p:txBody>
      </p:sp>
      <p:sp>
        <p:nvSpPr>
          <p:cNvPr id="479" name="Shape 479"/>
          <p:cNvSpPr/>
          <p:nvPr/>
        </p:nvSpPr>
        <p:spPr>
          <a:xfrm>
            <a:off x="838283" y="3447424"/>
            <a:ext cx="11099801" cy="1210588"/>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lgn="l"/>
            <a:r>
              <a:rPr lang="es-ES_tradnl" dirty="0" smtClean="0"/>
              <a:t>Para conseguir los mejores resultados, debemos afinar la selección de sucesos:</a:t>
            </a:r>
            <a:endParaRPr lang="es-ES_tradnl" dirty="0"/>
          </a:p>
        </p:txBody>
      </p:sp>
      <p:sp>
        <p:nvSpPr>
          <p:cNvPr id="480" name="Shape 480"/>
          <p:cNvSpPr/>
          <p:nvPr/>
        </p:nvSpPr>
        <p:spPr>
          <a:xfrm>
            <a:off x="1180430" y="5963426"/>
            <a:ext cx="10643940"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u="sng">
                <a:hlinkClick r:id="rId2"/>
              </a:defRPr>
            </a:lvl1pPr>
          </a:lstStyle>
          <a:p>
            <a:pPr>
              <a:defRPr u="none"/>
            </a:pPr>
            <a:r>
              <a:rPr lang="es-ES_tradnl" dirty="0"/>
              <a:t>https://</a:t>
            </a:r>
            <a:r>
              <a:rPr lang="es-ES_tradnl" dirty="0" err="1"/>
              <a:t>masterclass.icecube.wisc.edu</a:t>
            </a:r>
            <a:r>
              <a:rPr lang="es-ES_tradnl" dirty="0"/>
              <a:t>/</a:t>
            </a:r>
            <a:r>
              <a:rPr lang="es-ES_tradnl" dirty="0" err="1"/>
              <a:t>viewer</a:t>
            </a:r>
            <a:r>
              <a:rPr lang="es-ES_tradnl" dirty="0"/>
              <a:t>/</a:t>
            </a:r>
            <a:r>
              <a:rPr lang="es-ES_tradnl" dirty="0" err="1"/>
              <a:t>tuning</a:t>
            </a:r>
            <a:endParaRPr lang="es-ES_tradnl" u="sng" dirty="0">
              <a:hlinkClick r:id="rId2"/>
            </a:endParaRPr>
          </a:p>
        </p:txBody>
      </p:sp>
      <p:pic>
        <p:nvPicPr>
          <p:cNvPr id="481" name="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
        <p:nvSpPr>
          <p:cNvPr id="482" name="Shape 482"/>
          <p:cNvSpPr/>
          <p:nvPr/>
        </p:nvSpPr>
        <p:spPr>
          <a:xfrm>
            <a:off x="3591347" y="6963113"/>
            <a:ext cx="5822107"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a:t>
            </a:r>
            <a:r>
              <a:rPr lang="es-ES_tradnl" dirty="0" err="1" smtClean="0"/>
              <a:t>Tuning</a:t>
            </a:r>
            <a:r>
              <a:rPr lang="es-ES_tradnl" dirty="0" smtClean="0"/>
              <a:t> </a:t>
            </a:r>
            <a:r>
              <a:rPr lang="es-ES_tradnl" dirty="0" err="1" smtClean="0"/>
              <a:t>the</a:t>
            </a:r>
            <a:r>
              <a:rPr lang="es-ES_tradnl" dirty="0" smtClean="0"/>
              <a:t> </a:t>
            </a:r>
            <a:r>
              <a:rPr lang="es-ES_tradnl" dirty="0" err="1" smtClean="0"/>
              <a:t>event</a:t>
            </a:r>
            <a:r>
              <a:rPr lang="es-ES_tradnl" dirty="0" smtClean="0"/>
              <a:t> </a:t>
            </a:r>
            <a:r>
              <a:rPr lang="es-ES_tradnl" dirty="0" err="1" smtClean="0"/>
              <a:t>selection</a:t>
            </a:r>
            <a:r>
              <a:rPr lang="es-ES_tradnl" dirty="0" smtClean="0"/>
              <a:t>)</a:t>
            </a:r>
            <a:endParaRPr lang="es-ES_tradnl" dirty="0"/>
          </a:p>
        </p:txBody>
      </p:sp>
    </p:spTree>
  </p:cSld>
  <p:clrMapOvr>
    <a:masterClrMapping/>
  </p:clrMapOvr>
  <p:transition spd="slow"/>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4" name="Shape 484"/>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33</a:t>
            </a:fld>
            <a:endParaRPr lang="es-ES_tradnl" dirty="0"/>
          </a:p>
        </p:txBody>
      </p:sp>
      <p:sp>
        <p:nvSpPr>
          <p:cNvPr id="485" name="Shape 485"/>
          <p:cNvSpPr>
            <a:spLocks noGrp="1"/>
          </p:cNvSpPr>
          <p:nvPr>
            <p:ph type="title"/>
          </p:nvPr>
        </p:nvSpPr>
        <p:spPr>
          <a:xfrm>
            <a:off x="952500" y="304800"/>
            <a:ext cx="11099800" cy="946895"/>
          </a:xfrm>
          <a:prstGeom prst="rect">
            <a:avLst/>
          </a:prstGeom>
        </p:spPr>
        <p:txBody>
          <a:bodyPr>
            <a:normAutofit fontScale="90000"/>
          </a:bodyPr>
          <a:lstStyle>
            <a:lvl1pPr defTabSz="391414">
              <a:defRPr sz="5360"/>
            </a:lvl1pPr>
          </a:lstStyle>
          <a:p>
            <a:r>
              <a:rPr lang="es-ES_tradnl" dirty="0" smtClean="0"/>
              <a:t>¿Encontramos neutrinos astrofísicos?</a:t>
            </a:r>
            <a:endParaRPr lang="es-ES_tradnl" dirty="0"/>
          </a:p>
        </p:txBody>
      </p:sp>
      <p:sp>
        <p:nvSpPr>
          <p:cNvPr id="486" name="Shape 486"/>
          <p:cNvSpPr/>
          <p:nvPr/>
        </p:nvSpPr>
        <p:spPr>
          <a:xfrm>
            <a:off x="830423" y="1758469"/>
            <a:ext cx="8925520"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lgn="l"/>
          </a:lstStyle>
          <a:p>
            <a:r>
              <a:rPr lang="es-ES_tradnl" dirty="0" smtClean="0"/>
              <a:t>“¿Cuán significativo es nuestro resultado?”</a:t>
            </a:r>
            <a:endParaRPr lang="es-ES_tradnl" dirty="0"/>
          </a:p>
        </p:txBody>
      </p:sp>
      <p:pic>
        <p:nvPicPr>
          <p:cNvPr id="487" name="pasted-image.tif"/>
          <p:cNvPicPr>
            <a:picLocks noChangeAspect="1"/>
          </p:cNvPicPr>
          <p:nvPr/>
        </p:nvPicPr>
        <p:blipFill>
          <a:blip r:embed="rId2">
            <a:extLst/>
          </a:blip>
          <a:stretch>
            <a:fillRect/>
          </a:stretch>
        </p:blipFill>
        <p:spPr>
          <a:xfrm>
            <a:off x="12455134" y="8744512"/>
            <a:ext cx="440921" cy="946895"/>
          </a:xfrm>
          <a:prstGeom prst="rect">
            <a:avLst/>
          </a:prstGeom>
          <a:ln w="12700">
            <a:miter lim="400000"/>
          </a:ln>
        </p:spPr>
      </p:pic>
      <p:pic>
        <p:nvPicPr>
          <p:cNvPr id="488" name="Signal-Background.png"/>
          <p:cNvPicPr>
            <a:picLocks noChangeAspect="1"/>
          </p:cNvPicPr>
          <p:nvPr/>
        </p:nvPicPr>
        <p:blipFill>
          <a:blip r:embed="rId3">
            <a:extLst/>
          </a:blip>
          <a:stretch>
            <a:fillRect/>
          </a:stretch>
        </p:blipFill>
        <p:spPr>
          <a:xfrm>
            <a:off x="2058313" y="2790871"/>
            <a:ext cx="8616643" cy="5343394"/>
          </a:xfrm>
          <a:prstGeom prst="rect">
            <a:avLst/>
          </a:prstGeom>
          <a:ln w="12700">
            <a:miter lim="400000"/>
          </a:ln>
        </p:spPr>
      </p:pic>
      <p:sp>
        <p:nvSpPr>
          <p:cNvPr id="489" name="Shape 489"/>
          <p:cNvSpPr/>
          <p:nvPr/>
        </p:nvSpPr>
        <p:spPr>
          <a:xfrm>
            <a:off x="4145428" y="3154627"/>
            <a:ext cx="1205459"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señal</a:t>
            </a:r>
            <a:endParaRPr lang="es-ES_tradnl" dirty="0"/>
          </a:p>
        </p:txBody>
      </p:sp>
      <p:sp>
        <p:nvSpPr>
          <p:cNvPr id="490" name="Shape 490"/>
          <p:cNvSpPr/>
          <p:nvPr/>
        </p:nvSpPr>
        <p:spPr>
          <a:xfrm>
            <a:off x="4294073" y="6000236"/>
            <a:ext cx="1282403"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fondo</a:t>
            </a:r>
            <a:endParaRPr lang="es-ES_tradnl" dirty="0"/>
          </a:p>
        </p:txBody>
      </p:sp>
      <p:sp>
        <p:nvSpPr>
          <p:cNvPr id="491" name="Shape 491"/>
          <p:cNvSpPr/>
          <p:nvPr/>
        </p:nvSpPr>
        <p:spPr>
          <a:xfrm rot="16200000">
            <a:off x="-183712" y="4795942"/>
            <a:ext cx="3642023"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sucesos/(3 años)</a:t>
            </a:r>
            <a:endParaRPr lang="es-ES_tradnl" dirty="0"/>
          </a:p>
        </p:txBody>
      </p:sp>
      <p:sp>
        <p:nvSpPr>
          <p:cNvPr id="492" name="Shape 492"/>
          <p:cNvSpPr/>
          <p:nvPr/>
        </p:nvSpPr>
        <p:spPr>
          <a:xfrm>
            <a:off x="5424404" y="8196597"/>
            <a:ext cx="5463034"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r>
              <a:rPr lang="es-ES_tradnl" dirty="0" smtClean="0"/>
              <a:t>energía depositada (</a:t>
            </a:r>
            <a:r>
              <a:rPr lang="es-ES_tradnl" dirty="0" err="1" smtClean="0"/>
              <a:t>GeV</a:t>
            </a:r>
            <a:r>
              <a:rPr lang="es-ES_tradnl" dirty="0" smtClean="0"/>
              <a:t>)</a:t>
            </a:r>
            <a:endParaRPr lang="es-ES_tradnl" dirty="0"/>
          </a:p>
        </p:txBody>
      </p:sp>
      <p:sp>
        <p:nvSpPr>
          <p:cNvPr id="493" name="Shape 493"/>
          <p:cNvSpPr/>
          <p:nvPr/>
        </p:nvSpPr>
        <p:spPr>
          <a:xfrm flipV="1">
            <a:off x="3200948" y="2921831"/>
            <a:ext cx="1" cy="4858793"/>
          </a:xfrm>
          <a:prstGeom prst="line">
            <a:avLst/>
          </a:prstGeom>
          <a:ln w="38100">
            <a:solidFill>
              <a:srgbClr val="85888D"/>
            </a:solidFill>
            <a:custDash>
              <a:ds d="200000" sp="200000"/>
            </a:custDash>
            <a:miter lim="400000"/>
          </a:ln>
        </p:spPr>
        <p:txBody>
          <a:bodyPr lIns="50800" tIns="50800" rIns="50800" bIns="50800" anchor="ctr"/>
          <a:lstStyle/>
          <a:p>
            <a:pPr>
              <a:defRPr sz="2400"/>
            </a:pPr>
            <a:endParaRPr lang="es-ES_tradnl" dirty="0"/>
          </a:p>
        </p:txBody>
      </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49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3" grpId="1" animBg="1" advAuto="0"/>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5" name="Shape 495"/>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34</a:t>
            </a:fld>
            <a:endParaRPr/>
          </a:p>
        </p:txBody>
      </p:sp>
      <p:sp>
        <p:nvSpPr>
          <p:cNvPr id="496" name="Shape 496"/>
          <p:cNvSpPr>
            <a:spLocks noGrp="1"/>
          </p:cNvSpPr>
          <p:nvPr>
            <p:ph type="title"/>
          </p:nvPr>
        </p:nvSpPr>
        <p:spPr>
          <a:xfrm>
            <a:off x="952500" y="304800"/>
            <a:ext cx="11099800" cy="946895"/>
          </a:xfrm>
          <a:prstGeom prst="rect">
            <a:avLst/>
          </a:prstGeom>
        </p:spPr>
        <p:txBody>
          <a:bodyPr>
            <a:normAutofit fontScale="90000"/>
          </a:bodyPr>
          <a:lstStyle>
            <a:lvl1pPr defTabSz="391414">
              <a:defRPr sz="5360"/>
            </a:lvl1pPr>
          </a:lstStyle>
          <a:p>
            <a:r>
              <a:rPr lang="es-ES_tradnl" dirty="0"/>
              <a:t>¿Encontramos neutrinos astrofísicos?</a:t>
            </a:r>
            <a:endParaRPr dirty="0"/>
          </a:p>
        </p:txBody>
      </p:sp>
      <p:sp>
        <p:nvSpPr>
          <p:cNvPr id="497" name="Shape 497"/>
          <p:cNvSpPr/>
          <p:nvPr/>
        </p:nvSpPr>
        <p:spPr>
          <a:xfrm>
            <a:off x="830423" y="1758469"/>
            <a:ext cx="8925520"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lgn="l"/>
          </a:lstStyle>
          <a:p>
            <a:r>
              <a:rPr lang="es-ES_tradnl" dirty="0"/>
              <a:t>“¿Cuán significativo es nuestro resultado?”</a:t>
            </a:r>
          </a:p>
        </p:txBody>
      </p:sp>
      <p:sp>
        <p:nvSpPr>
          <p:cNvPr id="498" name="Shape 498"/>
          <p:cNvSpPr/>
          <p:nvPr/>
        </p:nvSpPr>
        <p:spPr>
          <a:xfrm>
            <a:off x="838283" y="3447424"/>
            <a:ext cx="11099801" cy="1210588"/>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lvl1pPr algn="l"/>
          </a:lstStyle>
          <a:p>
            <a:r>
              <a:rPr lang="es-ES_tradnl" dirty="0" smtClean="0"/>
              <a:t>¿Pueden pensar en otro par</a:t>
            </a:r>
            <a:r>
              <a:rPr lang="en-US" dirty="0" err="1" smtClean="0"/>
              <a:t>ámetro</a:t>
            </a:r>
            <a:r>
              <a:rPr lang="en-US" dirty="0" smtClean="0"/>
              <a:t> </a:t>
            </a:r>
            <a:r>
              <a:rPr lang="en-US" dirty="0" err="1" smtClean="0"/>
              <a:t>que</a:t>
            </a:r>
            <a:r>
              <a:rPr lang="en-US" dirty="0" smtClean="0"/>
              <a:t> </a:t>
            </a:r>
            <a:r>
              <a:rPr lang="en-US" dirty="0" err="1" smtClean="0"/>
              <a:t>podríamos</a:t>
            </a:r>
            <a:r>
              <a:rPr lang="en-US" dirty="0" smtClean="0"/>
              <a:t> </a:t>
            </a:r>
            <a:r>
              <a:rPr lang="en-US" dirty="0" err="1" smtClean="0"/>
              <a:t>afinar</a:t>
            </a:r>
            <a:r>
              <a:rPr lang="es-ES_tradnl" dirty="0" smtClean="0"/>
              <a:t>?</a:t>
            </a:r>
            <a:endParaRPr lang="es-ES_tradnl" dirty="0"/>
          </a:p>
        </p:txBody>
      </p:sp>
      <p:sp>
        <p:nvSpPr>
          <p:cNvPr id="499" name="Shape 499"/>
          <p:cNvSpPr/>
          <p:nvPr/>
        </p:nvSpPr>
        <p:spPr>
          <a:xfrm>
            <a:off x="693117" y="5963427"/>
            <a:ext cx="11618566"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u="sng">
                <a:hlinkClick r:id="rId2"/>
              </a:defRPr>
            </a:lvl1pPr>
          </a:lstStyle>
          <a:p>
            <a:pPr>
              <a:defRPr u="none"/>
            </a:pPr>
            <a:r>
              <a:rPr lang="en-US" dirty="0"/>
              <a:t>https://</a:t>
            </a:r>
            <a:r>
              <a:rPr lang="en-US" dirty="0" err="1"/>
              <a:t>masterclass.icecube.wisc.edu</a:t>
            </a:r>
            <a:r>
              <a:rPr lang="en-US" dirty="0"/>
              <a:t>/viewer/</a:t>
            </a:r>
            <a:r>
              <a:rPr lang="en-US"/>
              <a:t>tuning_zen</a:t>
            </a:r>
            <a:endParaRPr u="sng">
              <a:hlinkClick r:id="rId2"/>
            </a:endParaRPr>
          </a:p>
        </p:txBody>
      </p:sp>
      <p:pic>
        <p:nvPicPr>
          <p:cNvPr id="500" name="pasted-image.tif"/>
          <p:cNvPicPr>
            <a:picLocks noChangeAspect="1"/>
          </p:cNvPicPr>
          <p:nvPr/>
        </p:nvPicPr>
        <p:blipFill>
          <a:blip r:embed="rId3">
            <a:extLst/>
          </a:blip>
          <a:stretch>
            <a:fillRect/>
          </a:stretch>
        </p:blipFill>
        <p:spPr>
          <a:xfrm>
            <a:off x="12455134" y="8744512"/>
            <a:ext cx="440921" cy="946895"/>
          </a:xfrm>
          <a:prstGeom prst="rect">
            <a:avLst/>
          </a:prstGeom>
          <a:ln w="12700">
            <a:miter lim="400000"/>
          </a:ln>
        </p:spPr>
      </p:pic>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entr" presetSubtype="0" fill="hold" grpId="1" nodeType="clickEffect">
                                  <p:stCondLst>
                                    <p:cond delay="0"/>
                                  </p:stCondLst>
                                  <p:iterate>
                                    <p:tmAbs val="0"/>
                                  </p:iterate>
                                  <p:childTnLst>
                                    <p:set>
                                      <p:cBhvr>
                                        <p:cTn id="6" fill="hold"/>
                                        <p:tgtEl>
                                          <p:spTgt spid="49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99" grpId="1" animBg="1" advAuto="0"/>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2" name="Shape 502"/>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35</a:t>
            </a:fld>
            <a:endParaRPr/>
          </a:p>
        </p:txBody>
      </p:sp>
      <p:sp>
        <p:nvSpPr>
          <p:cNvPr id="503" name="Shape 503"/>
          <p:cNvSpPr>
            <a:spLocks noGrp="1"/>
          </p:cNvSpPr>
          <p:nvPr>
            <p:ph type="title"/>
          </p:nvPr>
        </p:nvSpPr>
        <p:spPr>
          <a:xfrm>
            <a:off x="952500" y="304800"/>
            <a:ext cx="11099800" cy="946895"/>
          </a:xfrm>
          <a:prstGeom prst="rect">
            <a:avLst/>
          </a:prstGeom>
        </p:spPr>
        <p:txBody>
          <a:bodyPr>
            <a:normAutofit fontScale="90000"/>
          </a:bodyPr>
          <a:lstStyle>
            <a:lvl1pPr defTabSz="391414">
              <a:defRPr sz="5360"/>
            </a:lvl1pPr>
          </a:lstStyle>
          <a:p>
            <a:r>
              <a:rPr lang="es-ES_tradnl" dirty="0"/>
              <a:t>¿Encontramos neutrinos astrofísicos?</a:t>
            </a:r>
            <a:endParaRPr dirty="0"/>
          </a:p>
        </p:txBody>
      </p:sp>
      <p:sp>
        <p:nvSpPr>
          <p:cNvPr id="504" name="Shape 504"/>
          <p:cNvSpPr/>
          <p:nvPr/>
        </p:nvSpPr>
        <p:spPr>
          <a:xfrm>
            <a:off x="2795177" y="2116415"/>
            <a:ext cx="5257850" cy="65659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lgn="l"/>
          </a:lstStyle>
          <a:p>
            <a:r>
              <a:rPr lang="en-US" dirty="0" smtClean="0"/>
              <a:t>!</a:t>
            </a:r>
            <a:r>
              <a:rPr lang="en-US" dirty="0" err="1" smtClean="0"/>
              <a:t>Sí</a:t>
            </a:r>
            <a:r>
              <a:rPr lang="en-US" dirty="0" smtClean="0"/>
              <a:t> </a:t>
            </a:r>
            <a:r>
              <a:rPr lang="en-US" dirty="0" err="1" smtClean="0"/>
              <a:t>que</a:t>
            </a:r>
            <a:r>
              <a:rPr lang="en-US" dirty="0" smtClean="0"/>
              <a:t> los </a:t>
            </a:r>
            <a:r>
              <a:rPr lang="en-US" dirty="0" err="1" smtClean="0"/>
              <a:t>encontramos</a:t>
            </a:r>
            <a:r>
              <a:rPr lang="en-US" dirty="0"/>
              <a:t>!</a:t>
            </a:r>
            <a:endParaRPr dirty="0"/>
          </a:p>
        </p:txBody>
      </p:sp>
      <p:pic>
        <p:nvPicPr>
          <p:cNvPr id="505" name="pasted-image-small.png"/>
          <p:cNvPicPr>
            <a:picLocks noChangeAspect="1"/>
          </p:cNvPicPr>
          <p:nvPr/>
        </p:nvPicPr>
        <p:blipFill>
          <a:blip r:embed="rId2">
            <a:extLst/>
          </a:blip>
          <a:stretch>
            <a:fillRect/>
          </a:stretch>
        </p:blipFill>
        <p:spPr>
          <a:xfrm>
            <a:off x="374238" y="3637725"/>
            <a:ext cx="8964067" cy="5051042"/>
          </a:xfrm>
          <a:prstGeom prst="rect">
            <a:avLst/>
          </a:prstGeom>
          <a:ln w="12700">
            <a:miter lim="400000"/>
          </a:ln>
        </p:spPr>
      </p:pic>
      <p:pic>
        <p:nvPicPr>
          <p:cNvPr id="506" name="pasted-image.tif"/>
          <p:cNvPicPr>
            <a:picLocks noChangeAspect="1"/>
          </p:cNvPicPr>
          <p:nvPr/>
        </p:nvPicPr>
        <p:blipFill>
          <a:blip r:embed="rId3">
            <a:extLst/>
          </a:blip>
          <a:stretch>
            <a:fillRect/>
          </a:stretch>
        </p:blipFill>
        <p:spPr>
          <a:xfrm>
            <a:off x="8533397" y="1812211"/>
            <a:ext cx="4222883" cy="5376192"/>
          </a:xfrm>
          <a:prstGeom prst="rect">
            <a:avLst/>
          </a:prstGeom>
          <a:ln w="12700">
            <a:miter lim="400000"/>
          </a:ln>
        </p:spPr>
      </p:pic>
    </p:spTree>
  </p:cSld>
  <p:clrMapOvr>
    <a:masterClrMapping/>
  </p:clrMapOvr>
  <p:transition spd="slow"/>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08" name="pasted-image.pdf"/>
          <p:cNvPicPr>
            <a:picLocks noChangeAspect="1"/>
          </p:cNvPicPr>
          <p:nvPr/>
        </p:nvPicPr>
        <p:blipFill>
          <a:blip r:embed="rId3">
            <a:extLst/>
          </a:blip>
          <a:srcRect t="7998" r="5839"/>
          <a:stretch>
            <a:fillRect/>
          </a:stretch>
        </p:blipFill>
        <p:spPr>
          <a:xfrm>
            <a:off x="266424" y="1149342"/>
            <a:ext cx="13378602" cy="8596130"/>
          </a:xfrm>
          <a:prstGeom prst="rect">
            <a:avLst/>
          </a:prstGeom>
          <a:ln w="12700">
            <a:miter lim="400000"/>
          </a:ln>
        </p:spPr>
      </p:pic>
      <p:pic>
        <p:nvPicPr>
          <p:cNvPr id="509" name="pasted-image.pdf"/>
          <p:cNvPicPr>
            <a:picLocks noChangeAspect="1"/>
          </p:cNvPicPr>
          <p:nvPr/>
        </p:nvPicPr>
        <p:blipFill>
          <a:blip r:embed="rId4">
            <a:extLst/>
          </a:blip>
          <a:stretch>
            <a:fillRect/>
          </a:stretch>
        </p:blipFill>
        <p:spPr>
          <a:xfrm>
            <a:off x="2605616" y="3280109"/>
            <a:ext cx="9106580" cy="4334780"/>
          </a:xfrm>
          <a:prstGeom prst="rect">
            <a:avLst/>
          </a:prstGeom>
          <a:ln w="12700">
            <a:miter lim="400000"/>
          </a:ln>
        </p:spPr>
      </p:pic>
      <p:sp>
        <p:nvSpPr>
          <p:cNvPr id="510" name="Shape 510"/>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36</a:t>
            </a:fld>
            <a:endParaRPr/>
          </a:p>
        </p:txBody>
      </p:sp>
      <p:sp>
        <p:nvSpPr>
          <p:cNvPr id="511" name="Shape 511"/>
          <p:cNvSpPr>
            <a:spLocks noGrp="1"/>
          </p:cNvSpPr>
          <p:nvPr>
            <p:ph type="title"/>
          </p:nvPr>
        </p:nvSpPr>
        <p:spPr>
          <a:xfrm>
            <a:off x="952500" y="304800"/>
            <a:ext cx="11099800" cy="946895"/>
          </a:xfrm>
          <a:prstGeom prst="rect">
            <a:avLst/>
          </a:prstGeom>
        </p:spPr>
        <p:txBody>
          <a:bodyPr>
            <a:normAutofit fontScale="90000"/>
          </a:bodyPr>
          <a:lstStyle>
            <a:lvl1pPr defTabSz="403097">
              <a:defRPr sz="5520"/>
            </a:lvl1pPr>
          </a:lstStyle>
          <a:p>
            <a:r>
              <a:rPr lang="es-ES_tradnl" dirty="0" smtClean="0"/>
              <a:t>El Observatorio de Neutrinos </a:t>
            </a:r>
            <a:r>
              <a:rPr lang="es-ES_tradnl" dirty="0" err="1" smtClean="0"/>
              <a:t>IceCube</a:t>
            </a:r>
            <a:endParaRPr lang="es-ES_tradnl" dirty="0"/>
          </a:p>
        </p:txBody>
      </p:sp>
    </p:spTree>
  </p:cSld>
  <p:clrMapOvr>
    <a:masterClrMapping/>
  </p:clrMapOvr>
  <p:transition spd="slow"/>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5" name="Shape 515"/>
          <p:cNvSpPr>
            <a:spLocks noGrp="1"/>
          </p:cNvSpPr>
          <p:nvPr>
            <p:ph type="title"/>
          </p:nvPr>
        </p:nvSpPr>
        <p:spPr>
          <a:xfrm>
            <a:off x="952500" y="304800"/>
            <a:ext cx="11099800" cy="946895"/>
          </a:xfrm>
          <a:prstGeom prst="rect">
            <a:avLst/>
          </a:prstGeom>
        </p:spPr>
        <p:txBody>
          <a:bodyPr>
            <a:normAutofit fontScale="90000"/>
          </a:bodyPr>
          <a:lstStyle>
            <a:lvl1pPr defTabSz="403097">
              <a:defRPr sz="5520"/>
            </a:lvl1pPr>
          </a:lstStyle>
          <a:p>
            <a:r>
              <a:rPr lang="es-ES_tradnl" dirty="0"/>
              <a:t>El Observatorio de Neutrinos </a:t>
            </a:r>
            <a:r>
              <a:rPr lang="es-ES_tradnl" dirty="0" err="1"/>
              <a:t>Icecube</a:t>
            </a:r>
            <a:endParaRPr dirty="0"/>
          </a:p>
        </p:txBody>
      </p:sp>
      <p:sp>
        <p:nvSpPr>
          <p:cNvPr id="516" name="Shape 516"/>
          <p:cNvSpPr/>
          <p:nvPr/>
        </p:nvSpPr>
        <p:spPr>
          <a:xfrm>
            <a:off x="324569" y="2199567"/>
            <a:ext cx="5552555" cy="5642570"/>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marL="444500" indent="-444500" algn="l">
              <a:buSzPct val="75000"/>
              <a:buChar char="•"/>
            </a:pPr>
            <a:r>
              <a:rPr dirty="0"/>
              <a:t>5160 </a:t>
            </a:r>
            <a:r>
              <a:rPr lang="en-US" dirty="0" smtClean="0"/>
              <a:t>detectores de luz</a:t>
            </a:r>
            <a:endParaRPr dirty="0"/>
          </a:p>
          <a:p>
            <a:pPr algn="l"/>
            <a:endParaRPr dirty="0"/>
          </a:p>
          <a:p>
            <a:pPr marL="444500" indent="-444500" algn="l">
              <a:buSzPct val="75000"/>
              <a:buChar char="•"/>
            </a:pPr>
            <a:r>
              <a:rPr dirty="0"/>
              <a:t>1 km</a:t>
            </a:r>
            <a:r>
              <a:rPr baseline="31999" dirty="0"/>
              <a:t>3</a:t>
            </a:r>
            <a:r>
              <a:rPr dirty="0"/>
              <a:t> </a:t>
            </a:r>
            <a:r>
              <a:rPr dirty="0" smtClean="0"/>
              <a:t>volume</a:t>
            </a:r>
            <a:r>
              <a:rPr lang="en-US" dirty="0" smtClean="0"/>
              <a:t>n</a:t>
            </a:r>
            <a:endParaRPr dirty="0"/>
          </a:p>
          <a:p>
            <a:pPr algn="l"/>
            <a:endParaRPr dirty="0"/>
          </a:p>
          <a:p>
            <a:pPr marL="444500" indent="-444500" algn="l">
              <a:buSzPct val="75000"/>
              <a:buChar char="•"/>
            </a:pPr>
            <a:r>
              <a:rPr dirty="0"/>
              <a:t>86 </a:t>
            </a:r>
            <a:r>
              <a:rPr lang="en-US" dirty="0" smtClean="0"/>
              <a:t>cuerdas</a:t>
            </a:r>
            <a:endParaRPr dirty="0"/>
          </a:p>
          <a:p>
            <a:pPr algn="l"/>
            <a:endParaRPr dirty="0"/>
          </a:p>
          <a:p>
            <a:pPr marL="444500" indent="-444500" algn="l">
              <a:buSzPct val="75000"/>
              <a:buChar char="•"/>
            </a:pPr>
            <a:r>
              <a:rPr dirty="0"/>
              <a:t>125 m </a:t>
            </a:r>
            <a:r>
              <a:rPr lang="en-US" dirty="0" smtClean="0"/>
              <a:t>espacio entre cuerdas</a:t>
            </a:r>
            <a:endParaRPr dirty="0"/>
          </a:p>
          <a:p>
            <a:pPr algn="l"/>
            <a:endParaRPr dirty="0"/>
          </a:p>
          <a:p>
            <a:pPr marL="444500" indent="-444500" algn="l">
              <a:buSzPct val="75000"/>
              <a:buChar char="•"/>
            </a:pPr>
            <a:r>
              <a:rPr lang="en-US" dirty="0" err="1"/>
              <a:t>f</a:t>
            </a:r>
            <a:r>
              <a:rPr lang="en-US" dirty="0" err="1" smtClean="0"/>
              <a:t>inalizado</a:t>
            </a:r>
            <a:r>
              <a:rPr lang="en-US" dirty="0" smtClean="0"/>
              <a:t> en </a:t>
            </a:r>
            <a:r>
              <a:rPr dirty="0" smtClean="0"/>
              <a:t>2010</a:t>
            </a:r>
            <a:endParaRPr dirty="0"/>
          </a:p>
        </p:txBody>
      </p:sp>
      <p:sp>
        <p:nvSpPr>
          <p:cNvPr id="517" name="Shape 517"/>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37</a:t>
            </a:fld>
            <a:endParaRPr/>
          </a:p>
        </p:txBody>
      </p:sp>
      <p:pic>
        <p:nvPicPr>
          <p:cNvPr id="518" name="pasted-image.tif"/>
          <p:cNvPicPr>
            <a:picLocks noChangeAspect="1"/>
          </p:cNvPicPr>
          <p:nvPr/>
        </p:nvPicPr>
        <p:blipFill>
          <a:blip r:embed="rId3">
            <a:extLst/>
          </a:blip>
          <a:stretch>
            <a:fillRect/>
          </a:stretch>
        </p:blipFill>
        <p:spPr>
          <a:xfrm>
            <a:off x="5667027" y="1967850"/>
            <a:ext cx="7285836" cy="6567945"/>
          </a:xfrm>
          <a:prstGeom prst="rect">
            <a:avLst/>
          </a:prstGeom>
          <a:ln w="12700">
            <a:miter lim="400000"/>
          </a:ln>
        </p:spPr>
      </p:pic>
    </p:spTree>
  </p:cSld>
  <p:clrMapOvr>
    <a:masterClrMapping/>
  </p:clrMapOvr>
  <p:transition spd="slow"/>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 name="Shape 522"/>
          <p:cNvSpPr>
            <a:spLocks noGrp="1"/>
          </p:cNvSpPr>
          <p:nvPr>
            <p:ph type="title"/>
          </p:nvPr>
        </p:nvSpPr>
        <p:spPr>
          <a:xfrm>
            <a:off x="952500" y="304800"/>
            <a:ext cx="11099800" cy="946895"/>
          </a:xfrm>
          <a:prstGeom prst="rect">
            <a:avLst/>
          </a:prstGeom>
        </p:spPr>
        <p:txBody>
          <a:bodyPr>
            <a:normAutofit fontScale="90000"/>
          </a:bodyPr>
          <a:lstStyle>
            <a:lvl1pPr defTabSz="356362">
              <a:defRPr sz="4880"/>
            </a:lvl1pPr>
          </a:lstStyle>
          <a:p>
            <a:r>
              <a:rPr lang="es-ES_tradnl" dirty="0" smtClean="0"/>
              <a:t>¿Qué aspecto tienen los neutrinos en </a:t>
            </a:r>
            <a:r>
              <a:rPr lang="es-ES_tradnl" dirty="0" err="1" smtClean="0"/>
              <a:t>IceCube</a:t>
            </a:r>
            <a:r>
              <a:rPr lang="es-ES_tradnl" dirty="0" smtClean="0"/>
              <a:t>?</a:t>
            </a:r>
            <a:endParaRPr lang="es-ES_tradnl" dirty="0"/>
          </a:p>
        </p:txBody>
      </p:sp>
      <p:sp>
        <p:nvSpPr>
          <p:cNvPr id="523" name="Shape 523"/>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rPr lang="es-ES_tradnl" smtClean="0"/>
              <a:t>38</a:t>
            </a:fld>
            <a:endParaRPr lang="es-ES_tradnl" dirty="0"/>
          </a:p>
        </p:txBody>
      </p:sp>
      <p:pic>
        <p:nvPicPr>
          <p:cNvPr id="524" name="Photons from a muon in South Pole ice [1080p].mp4"/>
          <p:cNvPicPr>
            <a:picLocks/>
          </p:cNvPicPr>
          <p:nvPr>
            <a:videoFile r:link="rId2"/>
            <p:extLst>
              <p:ext uri="{DAA4B4D4-6D71-4841-9C94-3DE7FCFB9230}">
                <p14:media xmlns:p14="http://schemas.microsoft.com/office/powerpoint/2010/main" r:embed="rId1"/>
              </p:ext>
            </p:extLst>
          </p:nvPr>
        </p:nvPicPr>
        <p:blipFill>
          <a:blip r:embed="rId4">
            <a:extLst/>
          </a:blip>
          <a:stretch>
            <a:fillRect/>
          </a:stretch>
        </p:blipFill>
        <p:spPr>
          <a:xfrm>
            <a:off x="2141034" y="1787006"/>
            <a:ext cx="8722733" cy="4906538"/>
          </a:xfrm>
          <a:prstGeom prst="rect">
            <a:avLst/>
          </a:prstGeom>
          <a:ln w="12700">
            <a:miter lim="400000"/>
          </a:ln>
        </p:spPr>
      </p:pic>
      <p:grpSp>
        <p:nvGrpSpPr>
          <p:cNvPr id="527" name="Group 527"/>
          <p:cNvGrpSpPr/>
          <p:nvPr/>
        </p:nvGrpSpPr>
        <p:grpSpPr>
          <a:xfrm>
            <a:off x="1504335" y="7523888"/>
            <a:ext cx="10043652" cy="859617"/>
            <a:chOff x="-506516" y="-1"/>
            <a:chExt cx="10043651" cy="859615"/>
          </a:xfrm>
        </p:grpSpPr>
        <p:pic>
          <p:nvPicPr>
            <p:cNvPr id="525" name="Picture 524"/>
            <p:cNvPicPr>
              <a:picLocks/>
            </p:cNvPicPr>
            <p:nvPr/>
          </p:nvPicPr>
          <p:blipFill>
            <a:blip r:embed="rId5">
              <a:extLst/>
            </a:blip>
            <a:stretch>
              <a:fillRect/>
            </a:stretch>
          </p:blipFill>
          <p:spPr>
            <a:xfrm>
              <a:off x="-506516" y="-1"/>
              <a:ext cx="10043651" cy="859615"/>
            </a:xfrm>
            <a:prstGeom prst="rect">
              <a:avLst/>
            </a:prstGeom>
            <a:effectLst/>
          </p:spPr>
        </p:pic>
        <p:sp>
          <p:nvSpPr>
            <p:cNvPr id="526" name="Shape 526"/>
            <p:cNvSpPr/>
            <p:nvPr/>
          </p:nvSpPr>
          <p:spPr>
            <a:xfrm>
              <a:off x="-385582" y="101513"/>
              <a:ext cx="9754272" cy="656588"/>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rPr lang="es-ES_tradnl" dirty="0" smtClean="0"/>
                <a:t>muones: largos caminos en el detector→ </a:t>
              </a:r>
              <a:r>
                <a:rPr lang="es-ES_tradnl" b="1" dirty="0" smtClean="0">
                  <a:latin typeface="Helvetica"/>
                  <a:ea typeface="Helvetica"/>
                  <a:cs typeface="Helvetica"/>
                  <a:sym typeface="Helvetica"/>
                </a:rPr>
                <a:t>traza</a:t>
              </a:r>
              <a:endParaRPr lang="es-ES_tradnl" b="1" dirty="0">
                <a:latin typeface="Helvetica"/>
                <a:ea typeface="Helvetica"/>
                <a:cs typeface="Helvetica"/>
                <a:sym typeface="Helvetica"/>
              </a:endParaRPr>
            </a:p>
          </p:txBody>
        </p:sp>
      </p:grpSp>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0006668" fill="hold"/>
                                        <p:tgtEl>
                                          <p:spTgt spid="52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100000">
                <p:cTn id="7" fill="hold" display="0">
                  <p:stCondLst>
                    <p:cond delay="indefinite"/>
                  </p:stCondLst>
                </p:cTn>
                <p:tgtEl>
                  <p:spTgt spid="524"/>
                </p:tgtEl>
              </p:cMediaNode>
            </p:video>
          </p:childTnLst>
        </p:cTn>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9" name="Shape 529"/>
          <p:cNvSpPr>
            <a:spLocks noGrp="1"/>
          </p:cNvSpPr>
          <p:nvPr>
            <p:ph type="title"/>
          </p:nvPr>
        </p:nvSpPr>
        <p:spPr>
          <a:xfrm>
            <a:off x="952500" y="304800"/>
            <a:ext cx="11099800" cy="946895"/>
          </a:xfrm>
          <a:prstGeom prst="rect">
            <a:avLst/>
          </a:prstGeom>
        </p:spPr>
        <p:txBody>
          <a:bodyPr>
            <a:normAutofit fontScale="90000"/>
          </a:bodyPr>
          <a:lstStyle>
            <a:lvl1pPr defTabSz="356362">
              <a:defRPr sz="4880"/>
            </a:lvl1pPr>
          </a:lstStyle>
          <a:p>
            <a:r>
              <a:rPr lang="es-ES_tradnl" dirty="0"/>
              <a:t>¿Qué aspecto tienen los neutrinos en </a:t>
            </a:r>
            <a:r>
              <a:rPr lang="es-ES_tradnl" dirty="0" err="1"/>
              <a:t>IceCube</a:t>
            </a:r>
            <a:r>
              <a:rPr lang="es-ES_tradnl" dirty="0"/>
              <a:t>?</a:t>
            </a:r>
            <a:endParaRPr dirty="0"/>
          </a:p>
        </p:txBody>
      </p:sp>
      <p:sp>
        <p:nvSpPr>
          <p:cNvPr id="530" name="Shape 530"/>
          <p:cNvSpPr>
            <a:spLocks noGrp="1"/>
          </p:cNvSpPr>
          <p:nvPr>
            <p:ph type="sldNum" sz="quarter" idx="4294967295"/>
          </p:nvPr>
        </p:nvSpPr>
        <p:spPr>
          <a:prstGeom prst="rect">
            <a:avLst/>
          </a:prstGeom>
          <a:extLst>
            <a:ext uri="{C572A759-6A51-4108-AA02-DFA0A04FC94B}">
              <ma14:wrappingTextBoxFlag xmlns:ma14="http://schemas.microsoft.com/office/mac/drawingml/2011/main" val="1"/>
            </a:ext>
          </a:extLst>
        </p:spPr>
        <p:txBody>
          <a:bodyPr/>
          <a:lstStyle/>
          <a:p>
            <a:fld id="{86CB4B4D-7CA3-9044-876B-883B54F8677D}" type="slidenum">
              <a:t>39</a:t>
            </a:fld>
            <a:endParaRPr/>
          </a:p>
        </p:txBody>
      </p:sp>
      <p:grpSp>
        <p:nvGrpSpPr>
          <p:cNvPr id="533" name="Group 533"/>
          <p:cNvGrpSpPr/>
          <p:nvPr/>
        </p:nvGrpSpPr>
        <p:grpSpPr>
          <a:xfrm>
            <a:off x="1253613" y="7523888"/>
            <a:ext cx="10515600" cy="859617"/>
            <a:chOff x="-384362" y="-1"/>
            <a:chExt cx="10515599" cy="859615"/>
          </a:xfrm>
        </p:grpSpPr>
        <p:pic>
          <p:nvPicPr>
            <p:cNvPr id="531" name="Picture 530"/>
            <p:cNvPicPr>
              <a:picLocks/>
            </p:cNvPicPr>
            <p:nvPr/>
          </p:nvPicPr>
          <p:blipFill>
            <a:blip r:embed="rId4">
              <a:extLst/>
            </a:blip>
            <a:stretch>
              <a:fillRect/>
            </a:stretch>
          </p:blipFill>
          <p:spPr>
            <a:xfrm>
              <a:off x="-384362" y="-1"/>
              <a:ext cx="10515599" cy="859615"/>
            </a:xfrm>
            <a:prstGeom prst="rect">
              <a:avLst/>
            </a:prstGeom>
            <a:effectLst/>
          </p:spPr>
        </p:pic>
        <p:sp>
          <p:nvSpPr>
            <p:cNvPr id="532" name="Shape 532"/>
            <p:cNvSpPr/>
            <p:nvPr/>
          </p:nvSpPr>
          <p:spPr>
            <a:xfrm>
              <a:off x="-205066" y="101513"/>
              <a:ext cx="10138993" cy="656588"/>
            </a:xfrm>
            <a:prstGeom prst="rect">
              <a:avLst/>
            </a:prstGeom>
            <a:noFill/>
            <a:ln>
              <a:noFill/>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p>
              <a:r>
                <a:rPr dirty="0" smtClean="0"/>
                <a:t>electron</a:t>
              </a:r>
              <a:r>
                <a:rPr lang="en-US" dirty="0" smtClean="0"/>
                <a:t>e</a:t>
              </a:r>
              <a:r>
                <a:rPr dirty="0" smtClean="0"/>
                <a:t>s/hadron</a:t>
              </a:r>
              <a:r>
                <a:rPr lang="en-US" dirty="0" smtClean="0"/>
                <a:t>e</a:t>
              </a:r>
              <a:r>
                <a:rPr dirty="0" smtClean="0"/>
                <a:t>s</a:t>
              </a:r>
              <a:r>
                <a:rPr/>
                <a:t>: </a:t>
              </a:r>
              <a:r>
                <a:rPr lang="en-US" smtClean="0"/>
                <a:t>cascada de luz</a:t>
              </a:r>
              <a:r>
                <a:rPr smtClean="0"/>
                <a:t>→ </a:t>
              </a:r>
              <a:r>
                <a:rPr b="1" smtClean="0">
                  <a:latin typeface="Helvetica"/>
                  <a:ea typeface="Helvetica"/>
                  <a:cs typeface="Helvetica"/>
                  <a:sym typeface="Helvetica"/>
                </a:rPr>
                <a:t>cascad</a:t>
              </a:r>
              <a:r>
                <a:rPr lang="en-US" b="1" smtClean="0">
                  <a:latin typeface="Helvetica"/>
                  <a:ea typeface="Helvetica"/>
                  <a:cs typeface="Helvetica"/>
                  <a:sym typeface="Helvetica"/>
                </a:rPr>
                <a:t>a</a:t>
              </a:r>
              <a:endParaRPr b="1" dirty="0">
                <a:latin typeface="Helvetica"/>
                <a:ea typeface="Helvetica"/>
                <a:cs typeface="Helvetica"/>
                <a:sym typeface="Helvetica"/>
              </a:endParaRPr>
            </a:p>
          </p:txBody>
        </p:sp>
      </p:grpSp>
      <p:pic>
        <p:nvPicPr>
          <p:cNvPr id="534" name="Photons from an electromagnetic shower in South Pole ice [1080p].mp4"/>
          <p:cNvPicPr>
            <a:picLocks/>
          </p:cNvPicPr>
          <p:nvPr>
            <a:videoFile r:link="rId2"/>
            <p:extLst>
              <p:ext uri="{DAA4B4D4-6D71-4841-9C94-3DE7FCFB9230}">
                <p14:media xmlns:p14="http://schemas.microsoft.com/office/powerpoint/2010/main" r:embed="rId1"/>
              </p:ext>
            </p:extLst>
          </p:nvPr>
        </p:nvPicPr>
        <p:blipFill>
          <a:blip r:embed="rId5">
            <a:extLst/>
          </a:blip>
          <a:stretch>
            <a:fillRect/>
          </a:stretch>
        </p:blipFill>
        <p:spPr>
          <a:xfrm>
            <a:off x="2177745" y="1790207"/>
            <a:ext cx="8649310" cy="4865237"/>
          </a:xfrm>
          <a:prstGeom prst="rect">
            <a:avLst/>
          </a:prstGeom>
          <a:ln w="12700">
            <a:miter lim="400000"/>
          </a:ln>
        </p:spPr>
      </p:pic>
      <p:pic>
        <p:nvPicPr>
          <p:cNvPr id="535" name="pasted-image.tif"/>
          <p:cNvPicPr>
            <a:picLocks noChangeAspect="1"/>
          </p:cNvPicPr>
          <p:nvPr/>
        </p:nvPicPr>
        <p:blipFill>
          <a:blip r:embed="rId6">
            <a:extLst/>
          </a:blip>
          <a:stretch>
            <a:fillRect/>
          </a:stretch>
        </p:blipFill>
        <p:spPr>
          <a:xfrm>
            <a:off x="12455134" y="8744512"/>
            <a:ext cx="440921" cy="946895"/>
          </a:xfrm>
          <a:prstGeom prst="rect">
            <a:avLst/>
          </a:prstGeom>
          <a:ln w="12700">
            <a:miter lim="400000"/>
          </a:ln>
        </p:spPr>
      </p:pic>
    </p:spTree>
  </p:cSld>
  <p:clrMapOvr>
    <a:masterClrMapping/>
  </p:clrMapOvr>
  <p:transition spd="slow"/>
  <p:timing>
    <p:tnLst>
      <p:par>
        <p:cTn id="1" dur="indefinite" restart="never" fill="hold" nodeType="tmRoot">
          <p:childTnLst>
            <p:seq concurrent="1" prevAc="none" nextAc="seek">
              <p:cTn id="2" dur="indefinite" fill="hold"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0006668" fill="hold"/>
                                        <p:tgtEl>
                                          <p:spTgt spid="53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100000">
                <p:cTn id="7" fill="hold" display="0">
                  <p:stCondLst>
                    <p:cond delay="indefinite"/>
                  </p:stCondLst>
                </p:cTn>
                <p:tgtEl>
                  <p:spTgt spid="534"/>
                </p:tgtEl>
              </p:cMediaNode>
            </p:video>
          </p:childTnLst>
        </p:cTn>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png"/></Relationships>
</file>

<file path=ppt/theme/_rels/theme2.xml.rels><?xml version="1.0" encoding="UTF-8" standalone="yes"?>
<Relationships xmlns="http://schemas.openxmlformats.org/package/2006/relationships"><Relationship Id="rId1" Type="http://schemas.openxmlformats.org/officeDocument/2006/relationships/image" Target="../media/image1.png"/></Relationships>
</file>

<file path=ppt/theme/theme1.xml><?xml version="1.0" encoding="utf-8"?>
<a:theme xmlns:a="http://schemas.openxmlformats.org/drawingml/2006/main" name="White">
  <a:themeElements>
    <a:clrScheme name="White">
      <a:dk1>
        <a:srgbClr val="000000"/>
      </a:dk1>
      <a:lt1>
        <a:srgbClr val="FFFFFF"/>
      </a:lt1>
      <a:dk2>
        <a:srgbClr val="53585F"/>
      </a:dk2>
      <a:lt2>
        <a:srgbClr val="DCDEE0"/>
      </a:lt2>
      <a:accent1>
        <a:srgbClr val="0365C0"/>
      </a:accent1>
      <a:accent2>
        <a:srgbClr val="00882B"/>
      </a:accent2>
      <a:accent3>
        <a:srgbClr val="DCBD23"/>
      </a:accent3>
      <a:accent4>
        <a:srgbClr val="DE6A10"/>
      </a:accent4>
      <a:accent5>
        <a:srgbClr val="C82506"/>
      </a:accent5>
      <a:accent6>
        <a:srgbClr val="773F9B"/>
      </a:accent6>
      <a:hlink>
        <a:srgbClr val="0000FF"/>
      </a:hlink>
      <a:folHlink>
        <a:srgbClr val="FF00FF"/>
      </a:folHlink>
    </a:clrScheme>
    <a:fontScheme name="White">
      <a:majorFont>
        <a:latin typeface="Helvetica Light"/>
        <a:ea typeface="Helvetica Light"/>
        <a:cs typeface="Helvetica Light"/>
      </a:majorFont>
      <a:minorFont>
        <a:latin typeface="Helvetica Light"/>
        <a:ea typeface="Helvetica Light"/>
        <a:cs typeface="Helvetica Light"/>
      </a:minorFont>
    </a:fontScheme>
    <a:fmtScheme name="Whit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38100" dist="25400" dir="5400000" rotWithShape="0">
              <a:srgbClr val="000000">
                <a:alpha val="50000"/>
              </a:srgbClr>
            </a:outerShdw>
          </a:effectLst>
        </a:effectStyle>
        <a:effectStyle>
          <a:effectLst>
            <a:outerShdw blurRad="50800" dist="12700" rotWithShape="0">
              <a:srgbClr val="000000">
                <a:alpha val="50000"/>
              </a:srgbClr>
            </a:outerShdw>
          </a:effectLst>
        </a:effectStyle>
        <a:effectStyle>
          <a:effectLst>
            <a:outerShdw blurRad="38100" dist="25400" dir="5400000" rotWithShape="0">
              <a:srgbClr val="000000">
                <a:alpha val="50000"/>
              </a:srgbClr>
            </a:outerShdw>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lipFill rotWithShape="1">
          <a:blip xmlns:r="http://schemas.openxmlformats.org/officeDocument/2006/relationships" r:embed="rId1"/>
          <a:srcRect/>
          <a:tile tx="0" ty="0" sx="100000" sy="100000" flip="none" algn="tl"/>
        </a:blipFill>
        <a:ln w="12700" cap="flat">
          <a:noFill/>
          <a:miter lim="400000"/>
        </a:ln>
        <a:effectLst>
          <a:outerShdw blurRad="38100" dist="25400" dir="5400000" rotWithShape="0">
            <a:srgbClr val="000000">
              <a:alpha val="50000"/>
            </a:srgbClr>
          </a:outerShdw>
        </a:effectLst>
        <a:sp3d/>
      </a:spPr>
      <a:bodyPr rot="0" spcFirstLastPara="1" vertOverflow="overflow" horzOverflow="overflow" vert="horz" wrap="square" lIns="50800" tIns="50800" rIns="50800" bIns="50800" numCol="1" spcCol="38100" rtlCol="0" anchor="ctr">
        <a:spAutoFit/>
      </a:bodyPr>
      <a:lstStyle>
        <a:defPPr marL="0" marR="0" indent="0" algn="ctr" defTabSz="584200" rtl="0" fontAlgn="auto" latinLnBrk="0" hangingPunct="0">
          <a:lnSpc>
            <a:spcPct val="100000"/>
          </a:lnSpc>
          <a:spcBef>
            <a:spcPts val="0"/>
          </a:spcBef>
          <a:spcAft>
            <a:spcPts val="0"/>
          </a:spcAft>
          <a:buClrTx/>
          <a:buSzTx/>
          <a:buFontTx/>
          <a:buNone/>
          <a:tabLst/>
          <a:defRPr kumimoji="0" sz="2400" b="0" i="0" u="none" strike="noStrike" cap="none" spc="0" normalizeH="0" baseline="0">
            <a:ln>
              <a:noFill/>
            </a:ln>
            <a:solidFill>
              <a:srgbClr val="FFFFFF"/>
            </a:solidFill>
            <a:effectLst/>
            <a:uFillTx/>
            <a:latin typeface="+mn-lt"/>
            <a:ea typeface="+mn-ea"/>
            <a:cs typeface="+mn-cs"/>
            <a:sym typeface="Helvetica Light"/>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spDef>
    <a:lnDef>
      <a:spPr>
        <a:noFill/>
        <a:ln w="25400" cap="flat">
          <a:solidFill>
            <a:srgbClr val="000000"/>
          </a:solidFill>
          <a:prstDash val="solid"/>
          <a:miter lim="400000"/>
        </a:ln>
        <a:effectLst/>
        <a:sp3d/>
      </a:spPr>
      <a:bodyPr rot="0" spcFirstLastPara="1" vertOverflow="overflow" horzOverflow="overflow" vert="horz" wrap="square" lIns="91439" tIns="45719" rIns="91439" bIns="45719" numCol="1" spcCol="38100" rtlCol="0" anchor="t">
        <a:noAutofit/>
      </a:bodyP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lnDef>
    <a:txDef>
      <a:spPr>
        <a:noFill/>
        <a:ln w="12700" cap="flat">
          <a:noFill/>
          <a:miter lim="400000"/>
        </a:ln>
        <a:effectLst/>
        <a:sp3d/>
      </a:spPr>
      <a:bodyPr rot="0" spcFirstLastPara="1" vertOverflow="overflow" horzOverflow="overflow" vert="horz" wrap="square" lIns="50800" tIns="50800" rIns="50800" bIns="50800" numCol="1" spcCol="38100" rtlCol="0" anchor="ctr">
        <a:spAutoFit/>
      </a:bodyPr>
      <a:lstStyle>
        <a:defPPr marL="0" marR="0" indent="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txDef>
  </a:objectDefaults>
  <a:extraClrSchemeLst/>
</a:theme>
</file>

<file path=ppt/theme/theme2.xml><?xml version="1.0" encoding="utf-8"?>
<a:theme xmlns:a="http://schemas.openxmlformats.org/drawingml/2006/main" name="White">
  <a:themeElements>
    <a:clrScheme name="White">
      <a:dk1>
        <a:srgbClr val="000000"/>
      </a:dk1>
      <a:lt1>
        <a:srgbClr val="FFFFFF"/>
      </a:lt1>
      <a:dk2>
        <a:srgbClr val="53585F"/>
      </a:dk2>
      <a:lt2>
        <a:srgbClr val="DCDEE0"/>
      </a:lt2>
      <a:accent1>
        <a:srgbClr val="0365C0"/>
      </a:accent1>
      <a:accent2>
        <a:srgbClr val="00882B"/>
      </a:accent2>
      <a:accent3>
        <a:srgbClr val="DCBD23"/>
      </a:accent3>
      <a:accent4>
        <a:srgbClr val="DE6A10"/>
      </a:accent4>
      <a:accent5>
        <a:srgbClr val="C82506"/>
      </a:accent5>
      <a:accent6>
        <a:srgbClr val="773F9B"/>
      </a:accent6>
      <a:hlink>
        <a:srgbClr val="0000FF"/>
      </a:hlink>
      <a:folHlink>
        <a:srgbClr val="FF00FF"/>
      </a:folHlink>
    </a:clrScheme>
    <a:fontScheme name="White">
      <a:majorFont>
        <a:latin typeface="Helvetica Light"/>
        <a:ea typeface="Helvetica Light"/>
        <a:cs typeface="Helvetica Light"/>
      </a:majorFont>
      <a:minorFont>
        <a:latin typeface="Helvetica Light"/>
        <a:ea typeface="Helvetica Light"/>
        <a:cs typeface="Helvetica Light"/>
      </a:minorFont>
    </a:fontScheme>
    <a:fmtScheme name="Whit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38100" dist="25400" dir="5400000" rotWithShape="0">
              <a:srgbClr val="000000">
                <a:alpha val="50000"/>
              </a:srgbClr>
            </a:outerShdw>
          </a:effectLst>
        </a:effectStyle>
        <a:effectStyle>
          <a:effectLst>
            <a:outerShdw blurRad="50800" dist="12700" rotWithShape="0">
              <a:srgbClr val="000000">
                <a:alpha val="50000"/>
              </a:srgbClr>
            </a:outerShdw>
          </a:effectLst>
        </a:effectStyle>
        <a:effectStyle>
          <a:effectLst>
            <a:outerShdw blurRad="38100" dist="25400" dir="5400000" rotWithShape="0">
              <a:srgbClr val="000000">
                <a:alpha val="50000"/>
              </a:srgbClr>
            </a:outerShdw>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lipFill rotWithShape="1">
          <a:blip xmlns:r="http://schemas.openxmlformats.org/officeDocument/2006/relationships" r:embed="rId1"/>
          <a:srcRect/>
          <a:tile tx="0" ty="0" sx="100000" sy="100000" flip="none" algn="tl"/>
        </a:blipFill>
        <a:ln w="12700" cap="flat">
          <a:noFill/>
          <a:miter lim="400000"/>
        </a:ln>
        <a:effectLst>
          <a:outerShdw blurRad="38100" dist="25400" dir="5400000" rotWithShape="0">
            <a:srgbClr val="000000">
              <a:alpha val="50000"/>
            </a:srgbClr>
          </a:outerShdw>
        </a:effectLst>
        <a:sp3d/>
      </a:spPr>
      <a:bodyPr rot="0" spcFirstLastPara="1" vertOverflow="overflow" horzOverflow="overflow" vert="horz" wrap="square" lIns="50800" tIns="50800" rIns="50800" bIns="50800" numCol="1" spcCol="38100" rtlCol="0" anchor="ctr">
        <a:spAutoFit/>
      </a:bodyPr>
      <a:lstStyle>
        <a:defPPr marL="0" marR="0" indent="0" algn="ctr" defTabSz="584200" rtl="0" fontAlgn="auto" latinLnBrk="0" hangingPunct="0">
          <a:lnSpc>
            <a:spcPct val="100000"/>
          </a:lnSpc>
          <a:spcBef>
            <a:spcPts val="0"/>
          </a:spcBef>
          <a:spcAft>
            <a:spcPts val="0"/>
          </a:spcAft>
          <a:buClrTx/>
          <a:buSzTx/>
          <a:buFontTx/>
          <a:buNone/>
          <a:tabLst/>
          <a:defRPr kumimoji="0" sz="2400" b="0" i="0" u="none" strike="noStrike" cap="none" spc="0" normalizeH="0" baseline="0">
            <a:ln>
              <a:noFill/>
            </a:ln>
            <a:solidFill>
              <a:srgbClr val="FFFFFF"/>
            </a:solidFill>
            <a:effectLst/>
            <a:uFillTx/>
            <a:latin typeface="+mn-lt"/>
            <a:ea typeface="+mn-ea"/>
            <a:cs typeface="+mn-cs"/>
            <a:sym typeface="Helvetica Light"/>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spDef>
    <a:lnDef>
      <a:spPr>
        <a:noFill/>
        <a:ln w="25400" cap="flat">
          <a:solidFill>
            <a:srgbClr val="000000"/>
          </a:solidFill>
          <a:prstDash val="solid"/>
          <a:miter lim="400000"/>
        </a:ln>
        <a:effectLst/>
        <a:sp3d/>
      </a:spPr>
      <a:bodyPr rot="0" spcFirstLastPara="1" vertOverflow="overflow" horzOverflow="overflow" vert="horz" wrap="square" lIns="91439" tIns="45719" rIns="91439" bIns="45719" numCol="1" spcCol="38100" rtlCol="0" anchor="t">
        <a:noAutofit/>
      </a:bodyPr>
      <a:lstStyle>
        <a:def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lnDef>
    <a:txDef>
      <a:spPr>
        <a:noFill/>
        <a:ln w="12700" cap="flat">
          <a:noFill/>
          <a:miter lim="400000"/>
        </a:ln>
        <a:effectLst/>
        <a:sp3d/>
      </a:spPr>
      <a:bodyPr rot="0" spcFirstLastPara="1" vertOverflow="overflow" horzOverflow="overflow" vert="horz" wrap="square" lIns="50800" tIns="50800" rIns="50800" bIns="50800" numCol="1" spcCol="38100" rtlCol="0" anchor="ctr">
        <a:spAutoFit/>
      </a:bodyPr>
      <a:lstStyle>
        <a:defPPr marL="0" marR="0" indent="0" algn="ctr" defTabSz="584200" rtl="0" fontAlgn="auto" latinLnBrk="0" hangingPunct="0">
          <a:lnSpc>
            <a:spcPct val="100000"/>
          </a:lnSpc>
          <a:spcBef>
            <a:spcPts val="0"/>
          </a:spcBef>
          <a:spcAft>
            <a:spcPts val="0"/>
          </a:spcAft>
          <a:buClrTx/>
          <a:buSzTx/>
          <a:buFontTx/>
          <a:buNone/>
          <a:tabLst/>
          <a:defRPr kumimoji="0" sz="3600" b="0" i="0" u="none" strike="noStrike" cap="none" spc="0" normalizeH="0" baseline="0">
            <a:ln>
              <a:noFill/>
            </a:ln>
            <a:solidFill>
              <a:srgbClr val="000000"/>
            </a:solidFill>
            <a:effectLst/>
            <a:uFillTx/>
            <a:latin typeface="+mn-lt"/>
            <a:ea typeface="+mn-ea"/>
            <a:cs typeface="+mn-cs"/>
            <a:sym typeface="Helvetica Light"/>
          </a:defRPr>
        </a:defPPr>
        <a:lvl1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kumimoji="0" sz="1800" b="0" i="0" u="none" strike="noStrike" cap="none" spc="0" normalizeH="0" baseline="0">
            <a:ln>
              <a:noFill/>
            </a:ln>
            <a:solidFill>
              <a:srgbClr val="000000"/>
            </a:solidFill>
            <a:effectLst/>
            <a:uFillTx/>
          </a:defRPr>
        </a:lvl9pPr>
      </a:lstStyle>
      <a:style>
        <a:lnRef idx="0">
          <a:scrgbClr r="0" g="0" b="0"/>
        </a:lnRef>
        <a:fillRef idx="0">
          <a:scrgbClr r="0" g="0" b="0"/>
        </a:fillRef>
        <a:effectRef idx="0">
          <a:scrgbClr r="0" g="0" b="0"/>
        </a:effectRef>
        <a:fontRef idx="none"/>
      </a:style>
    </a:txDef>
  </a:objectDefaults>
  <a:extraClrSchemeLst/>
</a:theme>
</file>

<file path=docProps/app.xml><?xml version="1.0" encoding="utf-8"?>
<Properties xmlns="http://schemas.openxmlformats.org/officeDocument/2006/extended-properties" xmlns:vt="http://schemas.openxmlformats.org/officeDocument/2006/docPropsVTypes">
  <TotalTime>140</TotalTime>
  <Words>1505</Words>
  <Application>Microsoft Macintosh PowerPoint</Application>
  <PresentationFormat>Custom</PresentationFormat>
  <Paragraphs>283</Paragraphs>
  <Slides>39</Slides>
  <Notes>6</Notes>
  <HiddenSlides>0</HiddenSlides>
  <MMClips>4</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39</vt:i4>
      </vt:variant>
    </vt:vector>
  </HeadingPairs>
  <TitlesOfParts>
    <vt:vector size="48" baseType="lpstr">
      <vt:lpstr>Avenir Black</vt:lpstr>
      <vt:lpstr>Avenir Roman</vt:lpstr>
      <vt:lpstr>Edwardian Script ITC</vt:lpstr>
      <vt:lpstr>Harrington</vt:lpstr>
      <vt:lpstr>Helvetica</vt:lpstr>
      <vt:lpstr>Helvetica Light</vt:lpstr>
      <vt:lpstr>Helvetica Neue</vt:lpstr>
      <vt:lpstr>Times</vt:lpstr>
      <vt:lpstr>White</vt:lpstr>
      <vt:lpstr>Neutrinos de Alta Energía en IceCube: ¿Cómo encontrarlos?</vt:lpstr>
      <vt:lpstr>¿Qué sabemos de los neutrinos?</vt:lpstr>
      <vt:lpstr>¿Cómo buscamos neutrinos?</vt:lpstr>
      <vt:lpstr>¿Por qué buscamos neutrinos?</vt:lpstr>
      <vt:lpstr>¿Por qué buscamos neutrinos?</vt:lpstr>
      <vt:lpstr>¿Por qué buscamos neutrinos?</vt:lpstr>
      <vt:lpstr>¿ Cómo detecta neutrinos IceCube?</vt:lpstr>
      <vt:lpstr>¿ Cómo detecta neutrinos IceCube?</vt:lpstr>
      <vt:lpstr>¿ Cómo detecta neutrinos IceCube?</vt:lpstr>
      <vt:lpstr>¿ Cómo detecta neutrinos IceCube?</vt:lpstr>
      <vt:lpstr>¿ Qué aspecto tienen los neutrinos en IceCube?</vt:lpstr>
      <vt:lpstr>¿ Qué ve Icecube?</vt:lpstr>
      <vt:lpstr>¿ Qué aspecto tienen los neutrinos en Icecube?</vt:lpstr>
      <vt:lpstr>Partículas en el detector IceCube</vt:lpstr>
      <vt:lpstr>Partículas en el detector IceCube</vt:lpstr>
      <vt:lpstr>Partículas en el detector IceCube</vt:lpstr>
      <vt:lpstr>Partículas en el detector IceCube</vt:lpstr>
      <vt:lpstr>¿Cómo distinguir la señal del fondo?</vt:lpstr>
      <vt:lpstr>¿Cómo seleccionar sucesos de señal?</vt:lpstr>
      <vt:lpstr>¿Cómo seleccionar sucesos de señal?</vt:lpstr>
      <vt:lpstr>¿Cómo seleccionar sucesos de señal?</vt:lpstr>
      <vt:lpstr>¿Cómo seleccionar sucesos de señal?</vt:lpstr>
      <vt:lpstr>¿Cómo seleccionar sucesos de señal?</vt:lpstr>
      <vt:lpstr>¿Cómo seleccionar sucesos de señal?</vt:lpstr>
      <vt:lpstr>¿Cómo seleccionar sucesos de señal?</vt:lpstr>
      <vt:lpstr>¿Qué encontró IceCube?</vt:lpstr>
      <vt:lpstr>¿Qué encontró IceCube?</vt:lpstr>
      <vt:lpstr>¿Qué encontró IceCube?</vt:lpstr>
      <vt:lpstr>¿Qué encontró IceCube?</vt:lpstr>
      <vt:lpstr>¿Encontramos neutrinos astrofísicos?</vt:lpstr>
      <vt:lpstr>¿Encontramos neutrinos astrofísicos?</vt:lpstr>
      <vt:lpstr>¿Encontramos neutrinos astrofísicos?</vt:lpstr>
      <vt:lpstr>¿Encontramos neutrinos astrofísicos?</vt:lpstr>
      <vt:lpstr>¿Encontramos neutrinos astrofísicos?</vt:lpstr>
      <vt:lpstr>¿Encontramos neutrinos astrofísicos?</vt:lpstr>
      <vt:lpstr>El Observatorio de Neutrinos IceCube</vt:lpstr>
      <vt:lpstr>El Observatorio de Neutrinos Icecube</vt:lpstr>
      <vt:lpstr>¿Qué aspecto tienen los neutrinos en IceCube?</vt:lpstr>
      <vt:lpstr>¿Qué aspecto tienen los neutrinos en IceCube?</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Neutrinos de Alta Energía en IceCube: ¿Cómo encontrarlos?</dc:title>
  <cp:lastModifiedBy>Microsoft Office User</cp:lastModifiedBy>
  <cp:revision>16</cp:revision>
  <dcterms:modified xsi:type="dcterms:W3CDTF">2016-03-08T19:51:39Z</dcterms:modified>
</cp:coreProperties>
</file>